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5.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6.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2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22.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34" r:id="rId2"/>
    <p:sldMasterId id="2147483761" r:id="rId3"/>
    <p:sldMasterId id="2147483773" r:id="rId4"/>
    <p:sldMasterId id="2147483795" r:id="rId5"/>
    <p:sldMasterId id="2147483807" r:id="rId6"/>
    <p:sldMasterId id="2147483819" r:id="rId7"/>
    <p:sldMasterId id="2147483871" r:id="rId8"/>
    <p:sldMasterId id="2147483884" r:id="rId9"/>
    <p:sldMasterId id="2147483897" r:id="rId10"/>
    <p:sldMasterId id="2147483911" r:id="rId11"/>
    <p:sldMasterId id="2147483920" r:id="rId12"/>
    <p:sldMasterId id="2147483932" r:id="rId13"/>
    <p:sldMasterId id="2147483944" r:id="rId14"/>
    <p:sldMasterId id="2147483956" r:id="rId15"/>
    <p:sldMasterId id="2147483965" r:id="rId16"/>
    <p:sldMasterId id="2147483978" r:id="rId17"/>
    <p:sldMasterId id="2147484006" r:id="rId18"/>
    <p:sldMasterId id="2147484019" r:id="rId19"/>
    <p:sldMasterId id="2147484071" r:id="rId20"/>
    <p:sldMasterId id="2147484087" r:id="rId21"/>
    <p:sldMasterId id="2147484101" r:id="rId22"/>
    <p:sldMasterId id="2147484117" r:id="rId23"/>
  </p:sldMasterIdLst>
  <p:notesMasterIdLst>
    <p:notesMasterId r:id="rId105"/>
  </p:notesMasterIdLst>
  <p:handoutMasterIdLst>
    <p:handoutMasterId r:id="rId106"/>
  </p:handoutMasterIdLst>
  <p:sldIdLst>
    <p:sldId id="640" r:id="rId24"/>
    <p:sldId id="641" r:id="rId25"/>
    <p:sldId id="642" r:id="rId26"/>
    <p:sldId id="643" r:id="rId27"/>
    <p:sldId id="634" r:id="rId28"/>
    <p:sldId id="628" r:id="rId29"/>
    <p:sldId id="629" r:id="rId30"/>
    <p:sldId id="630" r:id="rId31"/>
    <p:sldId id="635" r:id="rId32"/>
    <p:sldId id="636" r:id="rId33"/>
    <p:sldId id="637" r:id="rId34"/>
    <p:sldId id="638" r:id="rId35"/>
    <p:sldId id="639" r:id="rId36"/>
    <p:sldId id="317" r:id="rId37"/>
    <p:sldId id="323" r:id="rId38"/>
    <p:sldId id="341" r:id="rId39"/>
    <p:sldId id="329" r:id="rId40"/>
    <p:sldId id="327" r:id="rId41"/>
    <p:sldId id="528" r:id="rId42"/>
    <p:sldId id="529" r:id="rId43"/>
    <p:sldId id="530" r:id="rId44"/>
    <p:sldId id="531" r:id="rId45"/>
    <p:sldId id="532" r:id="rId46"/>
    <p:sldId id="533" r:id="rId47"/>
    <p:sldId id="534" r:id="rId48"/>
    <p:sldId id="463" r:id="rId49"/>
    <p:sldId id="464" r:id="rId50"/>
    <p:sldId id="467" r:id="rId51"/>
    <p:sldId id="471" r:id="rId52"/>
    <p:sldId id="472" r:id="rId53"/>
    <p:sldId id="342" r:id="rId54"/>
    <p:sldId id="343" r:id="rId55"/>
    <p:sldId id="330" r:id="rId56"/>
    <p:sldId id="331" r:id="rId57"/>
    <p:sldId id="332" r:id="rId58"/>
    <p:sldId id="333" r:id="rId59"/>
    <p:sldId id="334" r:id="rId60"/>
    <p:sldId id="335" r:id="rId61"/>
    <p:sldId id="298" r:id="rId62"/>
    <p:sldId id="299" r:id="rId63"/>
    <p:sldId id="300" r:id="rId64"/>
    <p:sldId id="301" r:id="rId65"/>
    <p:sldId id="499" r:id="rId66"/>
    <p:sldId id="523" r:id="rId67"/>
    <p:sldId id="309" r:id="rId68"/>
    <p:sldId id="376" r:id="rId69"/>
    <p:sldId id="312" r:id="rId70"/>
    <p:sldId id="386" r:id="rId71"/>
    <p:sldId id="387" r:id="rId72"/>
    <p:sldId id="388" r:id="rId73"/>
    <p:sldId id="520" r:id="rId74"/>
    <p:sldId id="368" r:id="rId75"/>
    <p:sldId id="369" r:id="rId76"/>
    <p:sldId id="524" r:id="rId77"/>
    <p:sldId id="391" r:id="rId78"/>
    <p:sldId id="525" r:id="rId79"/>
    <p:sldId id="426" r:id="rId80"/>
    <p:sldId id="427" r:id="rId81"/>
    <p:sldId id="428" r:id="rId82"/>
    <p:sldId id="535" r:id="rId83"/>
    <p:sldId id="513" r:id="rId84"/>
    <p:sldId id="339" r:id="rId85"/>
    <p:sldId id="258" r:id="rId86"/>
    <p:sldId id="591" r:id="rId87"/>
    <p:sldId id="592" r:id="rId88"/>
    <p:sldId id="593" r:id="rId89"/>
    <p:sldId id="594" r:id="rId90"/>
    <p:sldId id="595" r:id="rId91"/>
    <p:sldId id="596" r:id="rId92"/>
    <p:sldId id="597" r:id="rId93"/>
    <p:sldId id="598" r:id="rId94"/>
    <p:sldId id="599" r:id="rId95"/>
    <p:sldId id="600" r:id="rId96"/>
    <p:sldId id="601" r:id="rId97"/>
    <p:sldId id="602" r:id="rId98"/>
    <p:sldId id="603" r:id="rId99"/>
    <p:sldId id="604" r:id="rId100"/>
    <p:sldId id="605" r:id="rId101"/>
    <p:sldId id="606" r:id="rId102"/>
    <p:sldId id="607" r:id="rId103"/>
    <p:sldId id="608" r:id="rId104"/>
  </p:sldIdLst>
  <p:sldSz cx="9144000" cy="6858000" type="screen4x3"/>
  <p:notesSz cx="6807200" cy="9939338"/>
  <p:defaultTextStyle>
    <a:defPPr>
      <a:defRPr lang="en-AU"/>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5C1"/>
    <a:srgbClr val="0E5F7E"/>
    <a:srgbClr val="0070C0"/>
    <a:srgbClr val="010000"/>
    <a:srgbClr val="0E7D60"/>
    <a:srgbClr val="996600"/>
    <a:srgbClr val="666666"/>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34" autoAdjust="0"/>
    <p:restoredTop sz="80817" autoAdjust="0"/>
  </p:normalViewPr>
  <p:slideViewPr>
    <p:cSldViewPr snapToGrid="0" snapToObjects="1">
      <p:cViewPr varScale="1">
        <p:scale>
          <a:sx n="59" d="100"/>
          <a:sy n="59" d="100"/>
        </p:scale>
        <p:origin x="-1440" y="-42"/>
      </p:cViewPr>
      <p:guideLst>
        <p:guide orient="horz" pos="2160"/>
        <p:guide pos="2880"/>
      </p:guideLst>
    </p:cSldViewPr>
  </p:slideViewPr>
  <p:outlineViewPr>
    <p:cViewPr>
      <p:scale>
        <a:sx n="33" d="100"/>
        <a:sy n="33" d="100"/>
      </p:scale>
      <p:origin x="0" y="7134"/>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6" d="100"/>
          <a:sy n="116" d="100"/>
        </p:scale>
        <p:origin x="-2172" y="-114"/>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21.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6.xml"/><Relationship Id="rId107" Type="http://schemas.openxmlformats.org/officeDocument/2006/relationships/presProps" Target="presProps.xml"/><Relationship Id="rId11" Type="http://schemas.openxmlformats.org/officeDocument/2006/relationships/slideMaster" Target="slideMasters/slideMaster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slide" Target="slides/slide35.xml"/><Relationship Id="rId66" Type="http://schemas.openxmlformats.org/officeDocument/2006/relationships/slide" Target="slides/slide43.xml"/><Relationship Id="rId74" Type="http://schemas.openxmlformats.org/officeDocument/2006/relationships/slide" Target="slides/slide51.xml"/><Relationship Id="rId79" Type="http://schemas.openxmlformats.org/officeDocument/2006/relationships/slide" Target="slides/slide56.xml"/><Relationship Id="rId87" Type="http://schemas.openxmlformats.org/officeDocument/2006/relationships/slide" Target="slides/slide64.xml"/><Relationship Id="rId102" Type="http://schemas.openxmlformats.org/officeDocument/2006/relationships/slide" Target="slides/slide79.xml"/><Relationship Id="rId110"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38.xml"/><Relationship Id="rId82" Type="http://schemas.openxmlformats.org/officeDocument/2006/relationships/slide" Target="slides/slide59.xml"/><Relationship Id="rId90" Type="http://schemas.openxmlformats.org/officeDocument/2006/relationships/slide" Target="slides/slide67.xml"/><Relationship Id="rId95" Type="http://schemas.openxmlformats.org/officeDocument/2006/relationships/slide" Target="slides/slide7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slide" Target="slides/slide46.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80" Type="http://schemas.openxmlformats.org/officeDocument/2006/relationships/slide" Target="slides/slide57.xml"/><Relationship Id="rId85" Type="http://schemas.openxmlformats.org/officeDocument/2006/relationships/slide" Target="slides/slide62.xml"/><Relationship Id="rId93" Type="http://schemas.openxmlformats.org/officeDocument/2006/relationships/slide" Target="slides/slide70.xml"/><Relationship Id="rId98" Type="http://schemas.openxmlformats.org/officeDocument/2006/relationships/slide" Target="slides/slide7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103" Type="http://schemas.openxmlformats.org/officeDocument/2006/relationships/slide" Target="slides/slide80.xml"/><Relationship Id="rId108"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slide" Target="slides/slide65.xml"/><Relationship Id="rId91" Type="http://schemas.openxmlformats.org/officeDocument/2006/relationships/slide" Target="slides/slide68.xml"/><Relationship Id="rId96"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6" Type="http://schemas.openxmlformats.org/officeDocument/2006/relationships/handoutMaster" Target="handoutMasters/handoutMaster1.xml"/><Relationship Id="rId10" Type="http://schemas.openxmlformats.org/officeDocument/2006/relationships/slideMaster" Target="slideMasters/slideMaster10.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109" Type="http://schemas.openxmlformats.org/officeDocument/2006/relationships/theme" Target="theme/theme1.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7" Type="http://schemas.openxmlformats.org/officeDocument/2006/relationships/slideMaster" Target="slideMasters/slideMaster7.xml"/><Relationship Id="rId71" Type="http://schemas.openxmlformats.org/officeDocument/2006/relationships/slide" Target="slides/slide48.xml"/><Relationship Id="rId92" Type="http://schemas.openxmlformats.org/officeDocument/2006/relationships/slide" Target="slides/slide6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0090BA-3E53-4120-A4F7-C3801B1DD253}" type="doc">
      <dgm:prSet loTypeId="urn:microsoft.com/office/officeart/2005/8/layout/orgChart1" loCatId="hierarchy" qsTypeId="urn:microsoft.com/office/officeart/2005/8/quickstyle/simple3" qsCatId="simple" csTypeId="urn:microsoft.com/office/officeart/2005/8/colors/accent1_2" csCatId="accent1"/>
      <dgm:spPr/>
    </dgm:pt>
    <dgm:pt modelId="{27702ED0-8DA6-4C73-B78D-521DC4FFBC67}">
      <dgm:prSet custT="1"/>
      <dgm:spPr/>
      <dgm:t>
        <a:bodyPr/>
        <a:lstStyle/>
        <a:p>
          <a:pPr marR="0" algn="ctr" rtl="0"/>
          <a:r>
            <a:rPr lang="en-GB" sz="1100" b="1" baseline="0" dirty="0" smtClean="0">
              <a:latin typeface="Calibri"/>
            </a:rPr>
            <a:t>Board </a:t>
          </a:r>
        </a:p>
        <a:p>
          <a:pPr marR="0" algn="ctr" rtl="0"/>
          <a:r>
            <a:rPr lang="en-GB" sz="900" b="1" baseline="0" dirty="0" smtClean="0">
              <a:solidFill>
                <a:schemeClr val="accent2">
                  <a:lumMod val="75000"/>
                </a:schemeClr>
              </a:solidFill>
              <a:latin typeface="Calibri"/>
            </a:rPr>
            <a:t>Governing and decision body</a:t>
          </a:r>
          <a:endParaRPr lang="en-GB" sz="900" b="1" baseline="0" dirty="0" smtClean="0">
            <a:solidFill>
              <a:schemeClr val="accent2">
                <a:lumMod val="75000"/>
              </a:schemeClr>
            </a:solidFill>
            <a:latin typeface="Times New Roman"/>
          </a:endParaRPr>
        </a:p>
        <a:p>
          <a:pPr marR="0" algn="ctr" rtl="0"/>
          <a:r>
            <a:rPr lang="en-GB" sz="900" b="1" baseline="0" dirty="0" smtClean="0">
              <a:latin typeface="Calibri"/>
            </a:rPr>
            <a:t>Representative from each core partner institute</a:t>
          </a:r>
          <a:endParaRPr lang="en-GB" sz="900" dirty="0" smtClean="0"/>
        </a:p>
      </dgm:t>
    </dgm:pt>
    <dgm:pt modelId="{8046E528-D133-49B1-B3C4-69BC5D39BB04}" type="parTrans" cxnId="{15DF8D57-5519-457A-8C76-E0758A50CC4D}">
      <dgm:prSet/>
      <dgm:spPr/>
      <dgm:t>
        <a:bodyPr/>
        <a:lstStyle/>
        <a:p>
          <a:endParaRPr lang="en-GB"/>
        </a:p>
      </dgm:t>
    </dgm:pt>
    <dgm:pt modelId="{B4AF1303-FC29-4F92-AA00-3B1479C0BB89}" type="sibTrans" cxnId="{15DF8D57-5519-457A-8C76-E0758A50CC4D}">
      <dgm:prSet/>
      <dgm:spPr/>
      <dgm:t>
        <a:bodyPr/>
        <a:lstStyle/>
        <a:p>
          <a:endParaRPr lang="en-GB"/>
        </a:p>
      </dgm:t>
    </dgm:pt>
    <dgm:pt modelId="{092EC437-8083-4DF9-8220-A508CED561C2}">
      <dgm:prSet custT="1"/>
      <dgm:spPr/>
      <dgm:t>
        <a:bodyPr/>
        <a:lstStyle/>
        <a:p>
          <a:pPr marR="0" algn="ctr" rtl="0"/>
          <a:r>
            <a:rPr lang="en-GB" sz="1050" b="1" baseline="0" dirty="0" smtClean="0">
              <a:latin typeface="Calibri"/>
            </a:rPr>
            <a:t>Technical advisory group </a:t>
          </a:r>
          <a:endParaRPr lang="en-GB" sz="1050" b="1" baseline="0" dirty="0" smtClean="0">
            <a:latin typeface="Times New Roman"/>
          </a:endParaRPr>
        </a:p>
        <a:p>
          <a:pPr marR="0" algn="ctr" rtl="0"/>
          <a:r>
            <a:rPr lang="en-GB" sz="900" b="1" baseline="0" dirty="0" smtClean="0">
              <a:solidFill>
                <a:schemeClr val="accent2">
                  <a:lumMod val="75000"/>
                </a:schemeClr>
              </a:solidFill>
              <a:latin typeface="Calibri"/>
            </a:rPr>
            <a:t>Advises board, plans and coordinates technical work</a:t>
          </a:r>
          <a:endParaRPr lang="en-GB" sz="900" b="1" baseline="0" dirty="0" smtClean="0">
            <a:solidFill>
              <a:schemeClr val="accent2">
                <a:lumMod val="75000"/>
              </a:schemeClr>
            </a:solidFill>
            <a:latin typeface="Times New Roman"/>
          </a:endParaRPr>
        </a:p>
        <a:p>
          <a:pPr marR="0" algn="ctr" rtl="0"/>
          <a:r>
            <a:rPr lang="en-GB" sz="900" b="1" baseline="0" dirty="0" smtClean="0">
              <a:latin typeface="Calibri"/>
            </a:rPr>
            <a:t>Representative from all relevant partner institutes</a:t>
          </a:r>
          <a:endParaRPr lang="en-GB" sz="900" b="1" baseline="0" dirty="0" smtClean="0">
            <a:latin typeface="Times New Roman"/>
          </a:endParaRPr>
        </a:p>
      </dgm:t>
    </dgm:pt>
    <dgm:pt modelId="{06E3F840-A1E9-4160-9B13-FD2D91B465C2}" type="parTrans" cxnId="{D2C9D5BA-A672-4FC6-9F84-2AFB954043DC}">
      <dgm:prSet/>
      <dgm:spPr/>
      <dgm:t>
        <a:bodyPr/>
        <a:lstStyle/>
        <a:p>
          <a:endParaRPr lang="en-GB"/>
        </a:p>
      </dgm:t>
    </dgm:pt>
    <dgm:pt modelId="{84AFE2E7-DBC7-48F1-94A0-51F9B1DC5A1B}" type="sibTrans" cxnId="{D2C9D5BA-A672-4FC6-9F84-2AFB954043DC}">
      <dgm:prSet/>
      <dgm:spPr/>
      <dgm:t>
        <a:bodyPr/>
        <a:lstStyle/>
        <a:p>
          <a:endParaRPr lang="en-GB"/>
        </a:p>
      </dgm:t>
    </dgm:pt>
    <dgm:pt modelId="{405F54AE-2957-4150-86BF-C249E5DC163B}">
      <dgm:prSet custT="1"/>
      <dgm:spPr/>
      <dgm:t>
        <a:bodyPr/>
        <a:lstStyle/>
        <a:p>
          <a:pPr marR="0" algn="ctr" rtl="0"/>
          <a:r>
            <a:rPr lang="en-GB" sz="1050" b="1" baseline="0" dirty="0" smtClean="0">
              <a:latin typeface="Calibri"/>
            </a:rPr>
            <a:t>Science advisory  group </a:t>
          </a:r>
          <a:endParaRPr lang="en-GB" sz="1050" b="1" baseline="0" dirty="0" smtClean="0">
            <a:latin typeface="Times New Roman"/>
          </a:endParaRPr>
        </a:p>
        <a:p>
          <a:pPr marR="0" algn="ctr" rtl="0"/>
          <a:r>
            <a:rPr lang="en-GB" sz="900" b="1" baseline="0" dirty="0" smtClean="0">
              <a:solidFill>
                <a:schemeClr val="accent2">
                  <a:lumMod val="75000"/>
                </a:schemeClr>
              </a:solidFill>
              <a:latin typeface="Calibri"/>
            </a:rPr>
            <a:t>Advises board, plans and coordinates science work</a:t>
          </a:r>
        </a:p>
        <a:p>
          <a:pPr marR="0" algn="ctr" rtl="0"/>
          <a:r>
            <a:rPr lang="en-GB" sz="900" b="1" baseline="0" dirty="0" smtClean="0">
              <a:latin typeface="Calibri"/>
            </a:rPr>
            <a:t>Representative from all relevant partner institutes</a:t>
          </a:r>
          <a:endParaRPr lang="en-GB" sz="900" b="1" baseline="0" dirty="0" smtClean="0">
            <a:latin typeface="Times New Roman"/>
          </a:endParaRPr>
        </a:p>
      </dgm:t>
    </dgm:pt>
    <dgm:pt modelId="{7B92166A-9F4C-4F51-A463-48FDB06DC577}" type="parTrans" cxnId="{2363BF04-13BF-4C6F-9DFB-F7A0986F6AA4}">
      <dgm:prSet/>
      <dgm:spPr/>
      <dgm:t>
        <a:bodyPr/>
        <a:lstStyle/>
        <a:p>
          <a:endParaRPr lang="en-GB"/>
        </a:p>
      </dgm:t>
    </dgm:pt>
    <dgm:pt modelId="{DEC64786-A82D-4DE1-A434-746277271973}" type="sibTrans" cxnId="{2363BF04-13BF-4C6F-9DFB-F7A0986F6AA4}">
      <dgm:prSet/>
      <dgm:spPr/>
      <dgm:t>
        <a:bodyPr/>
        <a:lstStyle/>
        <a:p>
          <a:endParaRPr lang="en-GB"/>
        </a:p>
      </dgm:t>
    </dgm:pt>
    <dgm:pt modelId="{454DD9D3-C8AA-47B3-889D-AB16A914D6CB}">
      <dgm:prSet custT="1"/>
      <dgm:spPr/>
      <dgm:t>
        <a:bodyPr/>
        <a:lstStyle/>
        <a:p>
          <a:pPr marR="0" algn="ctr" rtl="0"/>
          <a:r>
            <a:rPr lang="en-GB" sz="1050" b="1" baseline="0" dirty="0" smtClean="0">
              <a:latin typeface="Calibri"/>
            </a:rPr>
            <a:t>Ad-hoc projects</a:t>
          </a:r>
          <a:endParaRPr lang="en-GB" sz="1050" b="1" baseline="0" dirty="0" smtClean="0">
            <a:latin typeface="Times New Roman"/>
          </a:endParaRPr>
        </a:p>
        <a:p>
          <a:pPr marR="0" algn="ctr" rtl="0"/>
          <a:r>
            <a:rPr lang="en-GB" sz="900" b="1" baseline="0" dirty="0" smtClean="0">
              <a:solidFill>
                <a:schemeClr val="accent2">
                  <a:lumMod val="75000"/>
                </a:schemeClr>
              </a:solidFill>
              <a:latin typeface="Calibri"/>
            </a:rPr>
            <a:t>May be a need to have specific projects from time to time</a:t>
          </a:r>
          <a:endParaRPr lang="en-GB" sz="900" b="1" baseline="0" dirty="0" smtClean="0">
            <a:solidFill>
              <a:schemeClr val="accent2">
                <a:lumMod val="75000"/>
              </a:schemeClr>
            </a:solidFill>
            <a:latin typeface="Times New Roman"/>
          </a:endParaRPr>
        </a:p>
        <a:p>
          <a:pPr marR="0" algn="ctr" rtl="0"/>
          <a:r>
            <a:rPr lang="en-GB" sz="900" b="1" baseline="0" dirty="0" smtClean="0">
              <a:latin typeface="Calibri"/>
            </a:rPr>
            <a:t>Representative from all relevant partner institutes</a:t>
          </a:r>
          <a:endParaRPr lang="en-GB" sz="900" b="1" baseline="0" dirty="0" smtClean="0">
            <a:latin typeface="Times New Roman"/>
          </a:endParaRPr>
        </a:p>
      </dgm:t>
    </dgm:pt>
    <dgm:pt modelId="{58863CF8-E07F-4386-8C7E-A6F7FFCA91FD}" type="parTrans" cxnId="{502D127C-4771-4635-AE69-E9E2392FE1B0}">
      <dgm:prSet/>
      <dgm:spPr/>
      <dgm:t>
        <a:bodyPr/>
        <a:lstStyle/>
        <a:p>
          <a:endParaRPr lang="en-GB"/>
        </a:p>
      </dgm:t>
    </dgm:pt>
    <dgm:pt modelId="{4A4987AB-1B39-4005-8B26-030F32476D61}" type="sibTrans" cxnId="{502D127C-4771-4635-AE69-E9E2392FE1B0}">
      <dgm:prSet/>
      <dgm:spPr/>
      <dgm:t>
        <a:bodyPr/>
        <a:lstStyle/>
        <a:p>
          <a:endParaRPr lang="en-GB"/>
        </a:p>
      </dgm:t>
    </dgm:pt>
    <dgm:pt modelId="{A15CDC98-AF0D-4E14-B2CD-B3F1FCBDA32C}" type="pres">
      <dgm:prSet presAssocID="{A10090BA-3E53-4120-A4F7-C3801B1DD253}" presName="hierChild1" presStyleCnt="0">
        <dgm:presLayoutVars>
          <dgm:orgChart val="1"/>
          <dgm:chPref val="1"/>
          <dgm:dir/>
          <dgm:animOne val="branch"/>
          <dgm:animLvl val="lvl"/>
          <dgm:resizeHandles/>
        </dgm:presLayoutVars>
      </dgm:prSet>
      <dgm:spPr/>
    </dgm:pt>
    <dgm:pt modelId="{E06D65E0-91C1-4FF8-83E8-8BC4F0A04BC5}" type="pres">
      <dgm:prSet presAssocID="{27702ED0-8DA6-4C73-B78D-521DC4FFBC67}" presName="hierRoot1" presStyleCnt="0">
        <dgm:presLayoutVars>
          <dgm:hierBranch/>
        </dgm:presLayoutVars>
      </dgm:prSet>
      <dgm:spPr/>
    </dgm:pt>
    <dgm:pt modelId="{6E6B8978-3DC6-4A47-9717-E34CB9C2A165}" type="pres">
      <dgm:prSet presAssocID="{27702ED0-8DA6-4C73-B78D-521DC4FFBC67}" presName="rootComposite1" presStyleCnt="0"/>
      <dgm:spPr/>
    </dgm:pt>
    <dgm:pt modelId="{19146BC3-5057-4A3B-91C4-D53860342460}" type="pres">
      <dgm:prSet presAssocID="{27702ED0-8DA6-4C73-B78D-521DC4FFBC67}" presName="rootText1" presStyleLbl="node0" presStyleIdx="0" presStyleCnt="1">
        <dgm:presLayoutVars>
          <dgm:chPref val="3"/>
        </dgm:presLayoutVars>
      </dgm:prSet>
      <dgm:spPr/>
      <dgm:t>
        <a:bodyPr/>
        <a:lstStyle/>
        <a:p>
          <a:endParaRPr lang="en-GB"/>
        </a:p>
      </dgm:t>
    </dgm:pt>
    <dgm:pt modelId="{148D10A1-2CDF-4A43-B00A-0A3DA9C37052}" type="pres">
      <dgm:prSet presAssocID="{27702ED0-8DA6-4C73-B78D-521DC4FFBC67}" presName="rootConnector1" presStyleLbl="node1" presStyleIdx="0" presStyleCnt="0"/>
      <dgm:spPr/>
      <dgm:t>
        <a:bodyPr/>
        <a:lstStyle/>
        <a:p>
          <a:endParaRPr lang="en-GB"/>
        </a:p>
      </dgm:t>
    </dgm:pt>
    <dgm:pt modelId="{F8CBAFC4-6577-45BF-B1A4-E34889A6B2F9}" type="pres">
      <dgm:prSet presAssocID="{27702ED0-8DA6-4C73-B78D-521DC4FFBC67}" presName="hierChild2" presStyleCnt="0"/>
      <dgm:spPr/>
    </dgm:pt>
    <dgm:pt modelId="{5E06A303-BD78-4922-8E63-9E155F39CABA}" type="pres">
      <dgm:prSet presAssocID="{06E3F840-A1E9-4160-9B13-FD2D91B465C2}" presName="Name35" presStyleLbl="parChTrans1D2" presStyleIdx="0" presStyleCnt="3"/>
      <dgm:spPr/>
      <dgm:t>
        <a:bodyPr/>
        <a:lstStyle/>
        <a:p>
          <a:endParaRPr lang="en-GB"/>
        </a:p>
      </dgm:t>
    </dgm:pt>
    <dgm:pt modelId="{AF70A1FA-4CDC-4423-B471-D6DE60B79336}" type="pres">
      <dgm:prSet presAssocID="{092EC437-8083-4DF9-8220-A508CED561C2}" presName="hierRoot2" presStyleCnt="0">
        <dgm:presLayoutVars>
          <dgm:hierBranch/>
        </dgm:presLayoutVars>
      </dgm:prSet>
      <dgm:spPr/>
    </dgm:pt>
    <dgm:pt modelId="{21FE5EF3-8AAB-47C4-9AB5-CA8CEE1808D0}" type="pres">
      <dgm:prSet presAssocID="{092EC437-8083-4DF9-8220-A508CED561C2}" presName="rootComposite" presStyleCnt="0"/>
      <dgm:spPr/>
    </dgm:pt>
    <dgm:pt modelId="{5530CB05-A8EB-47C1-BBD4-1ABB82AECF64}" type="pres">
      <dgm:prSet presAssocID="{092EC437-8083-4DF9-8220-A508CED561C2}" presName="rootText" presStyleLbl="node2" presStyleIdx="0" presStyleCnt="3">
        <dgm:presLayoutVars>
          <dgm:chPref val="3"/>
        </dgm:presLayoutVars>
      </dgm:prSet>
      <dgm:spPr/>
      <dgm:t>
        <a:bodyPr/>
        <a:lstStyle/>
        <a:p>
          <a:endParaRPr lang="en-GB"/>
        </a:p>
      </dgm:t>
    </dgm:pt>
    <dgm:pt modelId="{3B351394-1EB8-4B2B-BD19-2E720B0C8741}" type="pres">
      <dgm:prSet presAssocID="{092EC437-8083-4DF9-8220-A508CED561C2}" presName="rootConnector" presStyleLbl="node2" presStyleIdx="0" presStyleCnt="3"/>
      <dgm:spPr/>
      <dgm:t>
        <a:bodyPr/>
        <a:lstStyle/>
        <a:p>
          <a:endParaRPr lang="en-GB"/>
        </a:p>
      </dgm:t>
    </dgm:pt>
    <dgm:pt modelId="{1C0E6E21-3720-4988-8FA6-C1A4490508CE}" type="pres">
      <dgm:prSet presAssocID="{092EC437-8083-4DF9-8220-A508CED561C2}" presName="hierChild4" presStyleCnt="0"/>
      <dgm:spPr/>
    </dgm:pt>
    <dgm:pt modelId="{0CAC4628-8691-4E81-B538-A8FE60A6196E}" type="pres">
      <dgm:prSet presAssocID="{092EC437-8083-4DF9-8220-A508CED561C2}" presName="hierChild5" presStyleCnt="0"/>
      <dgm:spPr/>
    </dgm:pt>
    <dgm:pt modelId="{906A5E8C-1265-4863-B9E5-EE5AFD8488EA}" type="pres">
      <dgm:prSet presAssocID="{7B92166A-9F4C-4F51-A463-48FDB06DC577}" presName="Name35" presStyleLbl="parChTrans1D2" presStyleIdx="1" presStyleCnt="3"/>
      <dgm:spPr/>
      <dgm:t>
        <a:bodyPr/>
        <a:lstStyle/>
        <a:p>
          <a:endParaRPr lang="en-GB"/>
        </a:p>
      </dgm:t>
    </dgm:pt>
    <dgm:pt modelId="{5F040307-573B-47E3-88C3-9A4C7218E475}" type="pres">
      <dgm:prSet presAssocID="{405F54AE-2957-4150-86BF-C249E5DC163B}" presName="hierRoot2" presStyleCnt="0">
        <dgm:presLayoutVars>
          <dgm:hierBranch/>
        </dgm:presLayoutVars>
      </dgm:prSet>
      <dgm:spPr/>
    </dgm:pt>
    <dgm:pt modelId="{388156C0-FF48-41D9-9821-1715B3F00D50}" type="pres">
      <dgm:prSet presAssocID="{405F54AE-2957-4150-86BF-C249E5DC163B}" presName="rootComposite" presStyleCnt="0"/>
      <dgm:spPr/>
    </dgm:pt>
    <dgm:pt modelId="{0C3561DF-9F15-48FE-97F2-301D1A057623}" type="pres">
      <dgm:prSet presAssocID="{405F54AE-2957-4150-86BF-C249E5DC163B}" presName="rootText" presStyleLbl="node2" presStyleIdx="1" presStyleCnt="3">
        <dgm:presLayoutVars>
          <dgm:chPref val="3"/>
        </dgm:presLayoutVars>
      </dgm:prSet>
      <dgm:spPr/>
      <dgm:t>
        <a:bodyPr/>
        <a:lstStyle/>
        <a:p>
          <a:endParaRPr lang="en-GB"/>
        </a:p>
      </dgm:t>
    </dgm:pt>
    <dgm:pt modelId="{9C8E3824-62CE-40F3-9F8B-FE5B9748FB67}" type="pres">
      <dgm:prSet presAssocID="{405F54AE-2957-4150-86BF-C249E5DC163B}" presName="rootConnector" presStyleLbl="node2" presStyleIdx="1" presStyleCnt="3"/>
      <dgm:spPr/>
      <dgm:t>
        <a:bodyPr/>
        <a:lstStyle/>
        <a:p>
          <a:endParaRPr lang="en-GB"/>
        </a:p>
      </dgm:t>
    </dgm:pt>
    <dgm:pt modelId="{EEF7DDA1-D2B4-4B3B-8528-63C60B2961E3}" type="pres">
      <dgm:prSet presAssocID="{405F54AE-2957-4150-86BF-C249E5DC163B}" presName="hierChild4" presStyleCnt="0"/>
      <dgm:spPr/>
    </dgm:pt>
    <dgm:pt modelId="{842B2043-50A4-44A0-8BFD-F51A686DF80A}" type="pres">
      <dgm:prSet presAssocID="{405F54AE-2957-4150-86BF-C249E5DC163B}" presName="hierChild5" presStyleCnt="0"/>
      <dgm:spPr/>
    </dgm:pt>
    <dgm:pt modelId="{56923CEE-6262-4111-8998-62FAA97E4DAB}" type="pres">
      <dgm:prSet presAssocID="{58863CF8-E07F-4386-8C7E-A6F7FFCA91FD}" presName="Name35" presStyleLbl="parChTrans1D2" presStyleIdx="2" presStyleCnt="3"/>
      <dgm:spPr/>
      <dgm:t>
        <a:bodyPr/>
        <a:lstStyle/>
        <a:p>
          <a:endParaRPr lang="en-GB"/>
        </a:p>
      </dgm:t>
    </dgm:pt>
    <dgm:pt modelId="{AABD90DF-5476-48BF-A7FC-E11B0E02D44E}" type="pres">
      <dgm:prSet presAssocID="{454DD9D3-C8AA-47B3-889D-AB16A914D6CB}" presName="hierRoot2" presStyleCnt="0">
        <dgm:presLayoutVars>
          <dgm:hierBranch/>
        </dgm:presLayoutVars>
      </dgm:prSet>
      <dgm:spPr/>
    </dgm:pt>
    <dgm:pt modelId="{93350475-58E0-45B5-BEBC-533D0A6AF00F}" type="pres">
      <dgm:prSet presAssocID="{454DD9D3-C8AA-47B3-889D-AB16A914D6CB}" presName="rootComposite" presStyleCnt="0"/>
      <dgm:spPr/>
    </dgm:pt>
    <dgm:pt modelId="{701A0526-C0CC-499B-8AEF-DE9E21BF6A6E}" type="pres">
      <dgm:prSet presAssocID="{454DD9D3-C8AA-47B3-889D-AB16A914D6CB}" presName="rootText" presStyleLbl="node2" presStyleIdx="2" presStyleCnt="3">
        <dgm:presLayoutVars>
          <dgm:chPref val="3"/>
        </dgm:presLayoutVars>
      </dgm:prSet>
      <dgm:spPr/>
      <dgm:t>
        <a:bodyPr/>
        <a:lstStyle/>
        <a:p>
          <a:endParaRPr lang="en-GB"/>
        </a:p>
      </dgm:t>
    </dgm:pt>
    <dgm:pt modelId="{83745144-7E75-4B4C-BE8F-B9C91353C51C}" type="pres">
      <dgm:prSet presAssocID="{454DD9D3-C8AA-47B3-889D-AB16A914D6CB}" presName="rootConnector" presStyleLbl="node2" presStyleIdx="2" presStyleCnt="3"/>
      <dgm:spPr/>
      <dgm:t>
        <a:bodyPr/>
        <a:lstStyle/>
        <a:p>
          <a:endParaRPr lang="en-GB"/>
        </a:p>
      </dgm:t>
    </dgm:pt>
    <dgm:pt modelId="{3E907036-4C73-4280-96FF-79DFFDA0B261}" type="pres">
      <dgm:prSet presAssocID="{454DD9D3-C8AA-47B3-889D-AB16A914D6CB}" presName="hierChild4" presStyleCnt="0"/>
      <dgm:spPr/>
    </dgm:pt>
    <dgm:pt modelId="{EF736F8A-550F-4C44-B5E0-10657900048D}" type="pres">
      <dgm:prSet presAssocID="{454DD9D3-C8AA-47B3-889D-AB16A914D6CB}" presName="hierChild5" presStyleCnt="0"/>
      <dgm:spPr/>
    </dgm:pt>
    <dgm:pt modelId="{AB541C41-19CC-495F-8E05-46E48A820E70}" type="pres">
      <dgm:prSet presAssocID="{27702ED0-8DA6-4C73-B78D-521DC4FFBC67}" presName="hierChild3" presStyleCnt="0"/>
      <dgm:spPr/>
    </dgm:pt>
  </dgm:ptLst>
  <dgm:cxnLst>
    <dgm:cxn modelId="{D2C9D5BA-A672-4FC6-9F84-2AFB954043DC}" srcId="{27702ED0-8DA6-4C73-B78D-521DC4FFBC67}" destId="{092EC437-8083-4DF9-8220-A508CED561C2}" srcOrd="0" destOrd="0" parTransId="{06E3F840-A1E9-4160-9B13-FD2D91B465C2}" sibTransId="{84AFE2E7-DBC7-48F1-94A0-51F9B1DC5A1B}"/>
    <dgm:cxn modelId="{4E7FEB20-BAC2-455E-8A7F-31E087934C16}" type="presOf" srcId="{092EC437-8083-4DF9-8220-A508CED561C2}" destId="{5530CB05-A8EB-47C1-BBD4-1ABB82AECF64}" srcOrd="0" destOrd="0" presId="urn:microsoft.com/office/officeart/2005/8/layout/orgChart1"/>
    <dgm:cxn modelId="{CB298690-0714-40F6-9512-F561D4EF83A4}" type="presOf" srcId="{58863CF8-E07F-4386-8C7E-A6F7FFCA91FD}" destId="{56923CEE-6262-4111-8998-62FAA97E4DAB}" srcOrd="0" destOrd="0" presId="urn:microsoft.com/office/officeart/2005/8/layout/orgChart1"/>
    <dgm:cxn modelId="{23D4055E-6207-4C69-916E-968E5BAFB51F}" type="presOf" srcId="{405F54AE-2957-4150-86BF-C249E5DC163B}" destId="{0C3561DF-9F15-48FE-97F2-301D1A057623}" srcOrd="0" destOrd="0" presId="urn:microsoft.com/office/officeart/2005/8/layout/orgChart1"/>
    <dgm:cxn modelId="{15DF8D57-5519-457A-8C76-E0758A50CC4D}" srcId="{A10090BA-3E53-4120-A4F7-C3801B1DD253}" destId="{27702ED0-8DA6-4C73-B78D-521DC4FFBC67}" srcOrd="0" destOrd="0" parTransId="{8046E528-D133-49B1-B3C4-69BC5D39BB04}" sibTransId="{B4AF1303-FC29-4F92-AA00-3B1479C0BB89}"/>
    <dgm:cxn modelId="{13025A7A-5281-4B0D-825F-D735FB6D6D01}" type="presOf" srcId="{27702ED0-8DA6-4C73-B78D-521DC4FFBC67}" destId="{148D10A1-2CDF-4A43-B00A-0A3DA9C37052}" srcOrd="1" destOrd="0" presId="urn:microsoft.com/office/officeart/2005/8/layout/orgChart1"/>
    <dgm:cxn modelId="{760F57A9-7CD8-4B98-AB4C-5F0CF73051C0}" type="presOf" srcId="{27702ED0-8DA6-4C73-B78D-521DC4FFBC67}" destId="{19146BC3-5057-4A3B-91C4-D53860342460}" srcOrd="0" destOrd="0" presId="urn:microsoft.com/office/officeart/2005/8/layout/orgChart1"/>
    <dgm:cxn modelId="{502D127C-4771-4635-AE69-E9E2392FE1B0}" srcId="{27702ED0-8DA6-4C73-B78D-521DC4FFBC67}" destId="{454DD9D3-C8AA-47B3-889D-AB16A914D6CB}" srcOrd="2" destOrd="0" parTransId="{58863CF8-E07F-4386-8C7E-A6F7FFCA91FD}" sibTransId="{4A4987AB-1B39-4005-8B26-030F32476D61}"/>
    <dgm:cxn modelId="{B703F1E5-D6AD-4C8F-B458-0311241D1F3F}" type="presOf" srcId="{454DD9D3-C8AA-47B3-889D-AB16A914D6CB}" destId="{83745144-7E75-4B4C-BE8F-B9C91353C51C}" srcOrd="1" destOrd="0" presId="urn:microsoft.com/office/officeart/2005/8/layout/orgChart1"/>
    <dgm:cxn modelId="{BFC11501-49D7-4317-9D7E-5E9F211164F6}" type="presOf" srcId="{454DD9D3-C8AA-47B3-889D-AB16A914D6CB}" destId="{701A0526-C0CC-499B-8AEF-DE9E21BF6A6E}" srcOrd="0" destOrd="0" presId="urn:microsoft.com/office/officeart/2005/8/layout/orgChart1"/>
    <dgm:cxn modelId="{B9D36909-C7D6-4CCE-B754-E3FA019E97E7}" type="presOf" srcId="{7B92166A-9F4C-4F51-A463-48FDB06DC577}" destId="{906A5E8C-1265-4863-B9E5-EE5AFD8488EA}" srcOrd="0" destOrd="0" presId="urn:microsoft.com/office/officeart/2005/8/layout/orgChart1"/>
    <dgm:cxn modelId="{C9F30FD9-D3FB-4D6F-8DD3-0E3DF91DEDEF}" type="presOf" srcId="{405F54AE-2957-4150-86BF-C249E5DC163B}" destId="{9C8E3824-62CE-40F3-9F8B-FE5B9748FB67}" srcOrd="1" destOrd="0" presId="urn:microsoft.com/office/officeart/2005/8/layout/orgChart1"/>
    <dgm:cxn modelId="{EA04E84E-86D5-49DB-8A97-43926E03D3FD}" type="presOf" srcId="{092EC437-8083-4DF9-8220-A508CED561C2}" destId="{3B351394-1EB8-4B2B-BD19-2E720B0C8741}" srcOrd="1" destOrd="0" presId="urn:microsoft.com/office/officeart/2005/8/layout/orgChart1"/>
    <dgm:cxn modelId="{2363BF04-13BF-4C6F-9DFB-F7A0986F6AA4}" srcId="{27702ED0-8DA6-4C73-B78D-521DC4FFBC67}" destId="{405F54AE-2957-4150-86BF-C249E5DC163B}" srcOrd="1" destOrd="0" parTransId="{7B92166A-9F4C-4F51-A463-48FDB06DC577}" sibTransId="{DEC64786-A82D-4DE1-A434-746277271973}"/>
    <dgm:cxn modelId="{3D89518F-6DCB-4473-B06D-C7DAE4416B48}" type="presOf" srcId="{A10090BA-3E53-4120-A4F7-C3801B1DD253}" destId="{A15CDC98-AF0D-4E14-B2CD-B3F1FCBDA32C}" srcOrd="0" destOrd="0" presId="urn:microsoft.com/office/officeart/2005/8/layout/orgChart1"/>
    <dgm:cxn modelId="{53C6DF66-FB65-49C0-83E6-F412B53E96FE}" type="presOf" srcId="{06E3F840-A1E9-4160-9B13-FD2D91B465C2}" destId="{5E06A303-BD78-4922-8E63-9E155F39CABA}" srcOrd="0" destOrd="0" presId="urn:microsoft.com/office/officeart/2005/8/layout/orgChart1"/>
    <dgm:cxn modelId="{58E7A13D-2624-4925-A96B-0E78870C5552}" type="presParOf" srcId="{A15CDC98-AF0D-4E14-B2CD-B3F1FCBDA32C}" destId="{E06D65E0-91C1-4FF8-83E8-8BC4F0A04BC5}" srcOrd="0" destOrd="0" presId="urn:microsoft.com/office/officeart/2005/8/layout/orgChart1"/>
    <dgm:cxn modelId="{554ADD22-DE35-4C6E-946F-C68F444474FA}" type="presParOf" srcId="{E06D65E0-91C1-4FF8-83E8-8BC4F0A04BC5}" destId="{6E6B8978-3DC6-4A47-9717-E34CB9C2A165}" srcOrd="0" destOrd="0" presId="urn:microsoft.com/office/officeart/2005/8/layout/orgChart1"/>
    <dgm:cxn modelId="{E9595F09-3D90-41E6-9052-8BA21DD053C4}" type="presParOf" srcId="{6E6B8978-3DC6-4A47-9717-E34CB9C2A165}" destId="{19146BC3-5057-4A3B-91C4-D53860342460}" srcOrd="0" destOrd="0" presId="urn:microsoft.com/office/officeart/2005/8/layout/orgChart1"/>
    <dgm:cxn modelId="{ADC8AF7C-2016-4131-928B-AAE9AC3CA3C1}" type="presParOf" srcId="{6E6B8978-3DC6-4A47-9717-E34CB9C2A165}" destId="{148D10A1-2CDF-4A43-B00A-0A3DA9C37052}" srcOrd="1" destOrd="0" presId="urn:microsoft.com/office/officeart/2005/8/layout/orgChart1"/>
    <dgm:cxn modelId="{7EB03C41-BF71-4378-B159-A26C2E625230}" type="presParOf" srcId="{E06D65E0-91C1-4FF8-83E8-8BC4F0A04BC5}" destId="{F8CBAFC4-6577-45BF-B1A4-E34889A6B2F9}" srcOrd="1" destOrd="0" presId="urn:microsoft.com/office/officeart/2005/8/layout/orgChart1"/>
    <dgm:cxn modelId="{7218D64D-6889-4588-B212-9B70355B4322}" type="presParOf" srcId="{F8CBAFC4-6577-45BF-B1A4-E34889A6B2F9}" destId="{5E06A303-BD78-4922-8E63-9E155F39CABA}" srcOrd="0" destOrd="0" presId="urn:microsoft.com/office/officeart/2005/8/layout/orgChart1"/>
    <dgm:cxn modelId="{A66BFFDF-9F11-4362-978B-E30483EE2802}" type="presParOf" srcId="{F8CBAFC4-6577-45BF-B1A4-E34889A6B2F9}" destId="{AF70A1FA-4CDC-4423-B471-D6DE60B79336}" srcOrd="1" destOrd="0" presId="urn:microsoft.com/office/officeart/2005/8/layout/orgChart1"/>
    <dgm:cxn modelId="{EDB4A356-ECC6-4A34-BB69-C83B468FAA34}" type="presParOf" srcId="{AF70A1FA-4CDC-4423-B471-D6DE60B79336}" destId="{21FE5EF3-8AAB-47C4-9AB5-CA8CEE1808D0}" srcOrd="0" destOrd="0" presId="urn:microsoft.com/office/officeart/2005/8/layout/orgChart1"/>
    <dgm:cxn modelId="{C1320D4B-811B-4A65-A4D4-E6EFE3E2B3DB}" type="presParOf" srcId="{21FE5EF3-8AAB-47C4-9AB5-CA8CEE1808D0}" destId="{5530CB05-A8EB-47C1-BBD4-1ABB82AECF64}" srcOrd="0" destOrd="0" presId="urn:microsoft.com/office/officeart/2005/8/layout/orgChart1"/>
    <dgm:cxn modelId="{9B9D7EE5-43D8-484F-8B9B-EF92E72CDF54}" type="presParOf" srcId="{21FE5EF3-8AAB-47C4-9AB5-CA8CEE1808D0}" destId="{3B351394-1EB8-4B2B-BD19-2E720B0C8741}" srcOrd="1" destOrd="0" presId="urn:microsoft.com/office/officeart/2005/8/layout/orgChart1"/>
    <dgm:cxn modelId="{15DC51D9-77A3-42F4-82C4-CC9B72515692}" type="presParOf" srcId="{AF70A1FA-4CDC-4423-B471-D6DE60B79336}" destId="{1C0E6E21-3720-4988-8FA6-C1A4490508CE}" srcOrd="1" destOrd="0" presId="urn:microsoft.com/office/officeart/2005/8/layout/orgChart1"/>
    <dgm:cxn modelId="{3C61BC84-F2E6-4BEE-92B8-367B314644F9}" type="presParOf" srcId="{AF70A1FA-4CDC-4423-B471-D6DE60B79336}" destId="{0CAC4628-8691-4E81-B538-A8FE60A6196E}" srcOrd="2" destOrd="0" presId="urn:microsoft.com/office/officeart/2005/8/layout/orgChart1"/>
    <dgm:cxn modelId="{742D3471-B828-4F1E-9415-2F1BD06E3462}" type="presParOf" srcId="{F8CBAFC4-6577-45BF-B1A4-E34889A6B2F9}" destId="{906A5E8C-1265-4863-B9E5-EE5AFD8488EA}" srcOrd="2" destOrd="0" presId="urn:microsoft.com/office/officeart/2005/8/layout/orgChart1"/>
    <dgm:cxn modelId="{3EBE9AAC-E771-4CA1-B120-966F54EDE7A3}" type="presParOf" srcId="{F8CBAFC4-6577-45BF-B1A4-E34889A6B2F9}" destId="{5F040307-573B-47E3-88C3-9A4C7218E475}" srcOrd="3" destOrd="0" presId="urn:microsoft.com/office/officeart/2005/8/layout/orgChart1"/>
    <dgm:cxn modelId="{03821F27-CAB2-41CF-9F55-9C121F6625B3}" type="presParOf" srcId="{5F040307-573B-47E3-88C3-9A4C7218E475}" destId="{388156C0-FF48-41D9-9821-1715B3F00D50}" srcOrd="0" destOrd="0" presId="urn:microsoft.com/office/officeart/2005/8/layout/orgChart1"/>
    <dgm:cxn modelId="{E918B748-844A-4280-97A7-ED3324E62FC3}" type="presParOf" srcId="{388156C0-FF48-41D9-9821-1715B3F00D50}" destId="{0C3561DF-9F15-48FE-97F2-301D1A057623}" srcOrd="0" destOrd="0" presId="urn:microsoft.com/office/officeart/2005/8/layout/orgChart1"/>
    <dgm:cxn modelId="{01959E7E-E996-4EFF-BE42-19DBDA698FB1}" type="presParOf" srcId="{388156C0-FF48-41D9-9821-1715B3F00D50}" destId="{9C8E3824-62CE-40F3-9F8B-FE5B9748FB67}" srcOrd="1" destOrd="0" presId="urn:microsoft.com/office/officeart/2005/8/layout/orgChart1"/>
    <dgm:cxn modelId="{4E2EB474-3BDB-4DFA-B630-06EE002B44F2}" type="presParOf" srcId="{5F040307-573B-47E3-88C3-9A4C7218E475}" destId="{EEF7DDA1-D2B4-4B3B-8528-63C60B2961E3}" srcOrd="1" destOrd="0" presId="urn:microsoft.com/office/officeart/2005/8/layout/orgChart1"/>
    <dgm:cxn modelId="{AB8949D6-BF93-4D3A-B3C5-E912904C43EE}" type="presParOf" srcId="{5F040307-573B-47E3-88C3-9A4C7218E475}" destId="{842B2043-50A4-44A0-8BFD-F51A686DF80A}" srcOrd="2" destOrd="0" presId="urn:microsoft.com/office/officeart/2005/8/layout/orgChart1"/>
    <dgm:cxn modelId="{71992EE0-4575-49A0-B760-E6B5470BABDB}" type="presParOf" srcId="{F8CBAFC4-6577-45BF-B1A4-E34889A6B2F9}" destId="{56923CEE-6262-4111-8998-62FAA97E4DAB}" srcOrd="4" destOrd="0" presId="urn:microsoft.com/office/officeart/2005/8/layout/orgChart1"/>
    <dgm:cxn modelId="{B1CAC7AE-EE17-45FE-A4CE-726B88F78388}" type="presParOf" srcId="{F8CBAFC4-6577-45BF-B1A4-E34889A6B2F9}" destId="{AABD90DF-5476-48BF-A7FC-E11B0E02D44E}" srcOrd="5" destOrd="0" presId="urn:microsoft.com/office/officeart/2005/8/layout/orgChart1"/>
    <dgm:cxn modelId="{08F80AB3-2E23-48B6-82DD-5AA1C39EEF2D}" type="presParOf" srcId="{AABD90DF-5476-48BF-A7FC-E11B0E02D44E}" destId="{93350475-58E0-45B5-BEBC-533D0A6AF00F}" srcOrd="0" destOrd="0" presId="urn:microsoft.com/office/officeart/2005/8/layout/orgChart1"/>
    <dgm:cxn modelId="{E9C0C980-52D9-4E44-B302-41493690F0CB}" type="presParOf" srcId="{93350475-58E0-45B5-BEBC-533D0A6AF00F}" destId="{701A0526-C0CC-499B-8AEF-DE9E21BF6A6E}" srcOrd="0" destOrd="0" presId="urn:microsoft.com/office/officeart/2005/8/layout/orgChart1"/>
    <dgm:cxn modelId="{29B6FBE8-E712-4791-978E-9758D43458EB}" type="presParOf" srcId="{93350475-58E0-45B5-BEBC-533D0A6AF00F}" destId="{83745144-7E75-4B4C-BE8F-B9C91353C51C}" srcOrd="1" destOrd="0" presId="urn:microsoft.com/office/officeart/2005/8/layout/orgChart1"/>
    <dgm:cxn modelId="{18EC41E1-71CD-41DE-A44F-1767B946EB15}" type="presParOf" srcId="{AABD90DF-5476-48BF-A7FC-E11B0E02D44E}" destId="{3E907036-4C73-4280-96FF-79DFFDA0B261}" srcOrd="1" destOrd="0" presId="urn:microsoft.com/office/officeart/2005/8/layout/orgChart1"/>
    <dgm:cxn modelId="{9C4D5C82-92BF-48B1-B021-C95F17C4400A}" type="presParOf" srcId="{AABD90DF-5476-48BF-A7FC-E11B0E02D44E}" destId="{EF736F8A-550F-4C44-B5E0-10657900048D}" srcOrd="2" destOrd="0" presId="urn:microsoft.com/office/officeart/2005/8/layout/orgChart1"/>
    <dgm:cxn modelId="{63B30D15-A8F1-4564-9CB3-8C284E1484EF}" type="presParOf" srcId="{E06D65E0-91C1-4FF8-83E8-8BC4F0A04BC5}" destId="{AB541C41-19CC-495F-8E05-46E48A820E7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0090BA-3E53-4120-A4F7-C3801B1DD253}" type="doc">
      <dgm:prSet loTypeId="urn:microsoft.com/office/officeart/2005/8/layout/orgChart1" loCatId="hierarchy" qsTypeId="urn:microsoft.com/office/officeart/2005/8/quickstyle/simple3" qsCatId="simple" csTypeId="urn:microsoft.com/office/officeart/2005/8/colors/accent1_2" csCatId="accent1"/>
      <dgm:spPr/>
    </dgm:pt>
    <dgm:pt modelId="{27702ED0-8DA6-4C73-B78D-521DC4FFBC67}">
      <dgm:prSet custT="1"/>
      <dgm:spPr/>
      <dgm:t>
        <a:bodyPr/>
        <a:lstStyle/>
        <a:p>
          <a:pPr marR="0" algn="ctr" rtl="0"/>
          <a:r>
            <a:rPr lang="en-GB" sz="1100" b="1" baseline="0" dirty="0" smtClean="0">
              <a:latin typeface="Calibri"/>
            </a:rPr>
            <a:t>Board </a:t>
          </a:r>
        </a:p>
        <a:p>
          <a:pPr marR="0" algn="ctr" rtl="0"/>
          <a:r>
            <a:rPr lang="en-GB" sz="900" b="1" baseline="0" dirty="0" smtClean="0">
              <a:solidFill>
                <a:schemeClr val="accent2">
                  <a:lumMod val="75000"/>
                </a:schemeClr>
              </a:solidFill>
              <a:latin typeface="Calibri"/>
            </a:rPr>
            <a:t>Governing and decision body</a:t>
          </a:r>
          <a:endParaRPr lang="en-GB" sz="900" b="1" baseline="0" dirty="0" smtClean="0">
            <a:solidFill>
              <a:schemeClr val="accent2">
                <a:lumMod val="75000"/>
              </a:schemeClr>
            </a:solidFill>
            <a:latin typeface="Times New Roman"/>
          </a:endParaRPr>
        </a:p>
        <a:p>
          <a:pPr marR="0" algn="ctr" rtl="0"/>
          <a:r>
            <a:rPr lang="en-GB" sz="900" b="1" baseline="0" dirty="0" smtClean="0">
              <a:latin typeface="Calibri"/>
            </a:rPr>
            <a:t>Representative from each core partner institute</a:t>
          </a:r>
          <a:endParaRPr lang="en-GB" sz="900" dirty="0" smtClean="0"/>
        </a:p>
      </dgm:t>
    </dgm:pt>
    <dgm:pt modelId="{8046E528-D133-49B1-B3C4-69BC5D39BB04}" type="parTrans" cxnId="{15DF8D57-5519-457A-8C76-E0758A50CC4D}">
      <dgm:prSet/>
      <dgm:spPr/>
      <dgm:t>
        <a:bodyPr/>
        <a:lstStyle/>
        <a:p>
          <a:endParaRPr lang="en-GB"/>
        </a:p>
      </dgm:t>
    </dgm:pt>
    <dgm:pt modelId="{B4AF1303-FC29-4F92-AA00-3B1479C0BB89}" type="sibTrans" cxnId="{15DF8D57-5519-457A-8C76-E0758A50CC4D}">
      <dgm:prSet/>
      <dgm:spPr/>
      <dgm:t>
        <a:bodyPr/>
        <a:lstStyle/>
        <a:p>
          <a:endParaRPr lang="en-GB"/>
        </a:p>
      </dgm:t>
    </dgm:pt>
    <dgm:pt modelId="{092EC437-8083-4DF9-8220-A508CED561C2}">
      <dgm:prSet custT="1"/>
      <dgm:spPr/>
      <dgm:t>
        <a:bodyPr/>
        <a:lstStyle/>
        <a:p>
          <a:pPr marR="0" algn="ctr" rtl="0"/>
          <a:r>
            <a:rPr lang="en-GB" sz="1050" b="1" baseline="0" dirty="0" smtClean="0">
              <a:latin typeface="Calibri"/>
            </a:rPr>
            <a:t>Technical advisory group </a:t>
          </a:r>
          <a:endParaRPr lang="en-GB" sz="1050" b="1" baseline="0" dirty="0" smtClean="0">
            <a:latin typeface="Times New Roman"/>
          </a:endParaRPr>
        </a:p>
        <a:p>
          <a:pPr marR="0" algn="ctr" rtl="0"/>
          <a:r>
            <a:rPr lang="en-GB" sz="900" b="1" baseline="0" dirty="0" smtClean="0">
              <a:solidFill>
                <a:schemeClr val="accent2">
                  <a:lumMod val="75000"/>
                </a:schemeClr>
              </a:solidFill>
              <a:latin typeface="Calibri"/>
            </a:rPr>
            <a:t>Advises board, plans and coordinates technical work</a:t>
          </a:r>
          <a:endParaRPr lang="en-GB" sz="900" b="1" baseline="0" dirty="0" smtClean="0">
            <a:solidFill>
              <a:schemeClr val="accent2">
                <a:lumMod val="75000"/>
              </a:schemeClr>
            </a:solidFill>
            <a:latin typeface="Times New Roman"/>
          </a:endParaRPr>
        </a:p>
        <a:p>
          <a:pPr marR="0" algn="ctr" rtl="0"/>
          <a:r>
            <a:rPr lang="en-GB" sz="900" b="1" baseline="0" dirty="0" smtClean="0">
              <a:latin typeface="Calibri"/>
            </a:rPr>
            <a:t>Representative from all relevant partner institutes</a:t>
          </a:r>
          <a:endParaRPr lang="en-GB" sz="900" b="1" baseline="0" dirty="0" smtClean="0">
            <a:latin typeface="Times New Roman"/>
          </a:endParaRPr>
        </a:p>
      </dgm:t>
    </dgm:pt>
    <dgm:pt modelId="{06E3F840-A1E9-4160-9B13-FD2D91B465C2}" type="parTrans" cxnId="{D2C9D5BA-A672-4FC6-9F84-2AFB954043DC}">
      <dgm:prSet/>
      <dgm:spPr/>
      <dgm:t>
        <a:bodyPr/>
        <a:lstStyle/>
        <a:p>
          <a:endParaRPr lang="en-GB"/>
        </a:p>
      </dgm:t>
    </dgm:pt>
    <dgm:pt modelId="{84AFE2E7-DBC7-48F1-94A0-51F9B1DC5A1B}" type="sibTrans" cxnId="{D2C9D5BA-A672-4FC6-9F84-2AFB954043DC}">
      <dgm:prSet/>
      <dgm:spPr/>
      <dgm:t>
        <a:bodyPr/>
        <a:lstStyle/>
        <a:p>
          <a:endParaRPr lang="en-GB"/>
        </a:p>
      </dgm:t>
    </dgm:pt>
    <dgm:pt modelId="{405F54AE-2957-4150-86BF-C249E5DC163B}">
      <dgm:prSet custT="1"/>
      <dgm:spPr/>
      <dgm:t>
        <a:bodyPr/>
        <a:lstStyle/>
        <a:p>
          <a:pPr marR="0" algn="ctr" rtl="0"/>
          <a:r>
            <a:rPr lang="en-GB" sz="1050" b="1" baseline="0" dirty="0" smtClean="0">
              <a:latin typeface="Calibri"/>
            </a:rPr>
            <a:t>Science advisory  group </a:t>
          </a:r>
          <a:endParaRPr lang="en-GB" sz="1050" b="1" baseline="0" dirty="0" smtClean="0">
            <a:latin typeface="Times New Roman"/>
          </a:endParaRPr>
        </a:p>
        <a:p>
          <a:pPr marR="0" algn="ctr" rtl="0"/>
          <a:r>
            <a:rPr lang="en-GB" sz="900" b="1" baseline="0" dirty="0" smtClean="0">
              <a:solidFill>
                <a:schemeClr val="accent2">
                  <a:lumMod val="75000"/>
                </a:schemeClr>
              </a:solidFill>
              <a:latin typeface="Calibri"/>
            </a:rPr>
            <a:t>Advises board, plans and coordinates science work</a:t>
          </a:r>
        </a:p>
        <a:p>
          <a:pPr marR="0" algn="ctr" rtl="0"/>
          <a:r>
            <a:rPr lang="en-GB" sz="900" b="1" baseline="0" dirty="0" smtClean="0">
              <a:latin typeface="Calibri"/>
            </a:rPr>
            <a:t>Representative from all relevant partner institutes</a:t>
          </a:r>
          <a:endParaRPr lang="en-GB" sz="900" b="1" baseline="0" dirty="0" smtClean="0">
            <a:latin typeface="Times New Roman"/>
          </a:endParaRPr>
        </a:p>
      </dgm:t>
    </dgm:pt>
    <dgm:pt modelId="{7B92166A-9F4C-4F51-A463-48FDB06DC577}" type="parTrans" cxnId="{2363BF04-13BF-4C6F-9DFB-F7A0986F6AA4}">
      <dgm:prSet/>
      <dgm:spPr/>
      <dgm:t>
        <a:bodyPr/>
        <a:lstStyle/>
        <a:p>
          <a:endParaRPr lang="en-GB"/>
        </a:p>
      </dgm:t>
    </dgm:pt>
    <dgm:pt modelId="{DEC64786-A82D-4DE1-A434-746277271973}" type="sibTrans" cxnId="{2363BF04-13BF-4C6F-9DFB-F7A0986F6AA4}">
      <dgm:prSet/>
      <dgm:spPr/>
      <dgm:t>
        <a:bodyPr/>
        <a:lstStyle/>
        <a:p>
          <a:endParaRPr lang="en-GB"/>
        </a:p>
      </dgm:t>
    </dgm:pt>
    <dgm:pt modelId="{454DD9D3-C8AA-47B3-889D-AB16A914D6CB}">
      <dgm:prSet custT="1"/>
      <dgm:spPr/>
      <dgm:t>
        <a:bodyPr/>
        <a:lstStyle/>
        <a:p>
          <a:pPr marR="0" algn="ctr" rtl="0"/>
          <a:r>
            <a:rPr lang="en-GB" sz="1050" b="1" baseline="0" dirty="0" smtClean="0">
              <a:latin typeface="Calibri"/>
            </a:rPr>
            <a:t>Ad-hoc projects</a:t>
          </a:r>
          <a:endParaRPr lang="en-GB" sz="1050" b="1" baseline="0" dirty="0" smtClean="0">
            <a:latin typeface="Times New Roman"/>
          </a:endParaRPr>
        </a:p>
        <a:p>
          <a:pPr marR="0" algn="ctr" rtl="0"/>
          <a:r>
            <a:rPr lang="en-GB" sz="900" b="1" baseline="0" dirty="0" smtClean="0">
              <a:solidFill>
                <a:schemeClr val="accent2">
                  <a:lumMod val="75000"/>
                </a:schemeClr>
              </a:solidFill>
              <a:latin typeface="Calibri"/>
            </a:rPr>
            <a:t>May be a need to have specific projects from time to time</a:t>
          </a:r>
          <a:endParaRPr lang="en-GB" sz="900" b="1" baseline="0" dirty="0" smtClean="0">
            <a:solidFill>
              <a:schemeClr val="accent2">
                <a:lumMod val="75000"/>
              </a:schemeClr>
            </a:solidFill>
            <a:latin typeface="Times New Roman"/>
          </a:endParaRPr>
        </a:p>
        <a:p>
          <a:pPr marR="0" algn="ctr" rtl="0"/>
          <a:r>
            <a:rPr lang="en-GB" sz="900" b="1" baseline="0" dirty="0" smtClean="0">
              <a:latin typeface="Calibri"/>
            </a:rPr>
            <a:t>Representative from all relevant partner institutes</a:t>
          </a:r>
          <a:endParaRPr lang="en-GB" sz="900" b="1" baseline="0" dirty="0" smtClean="0">
            <a:latin typeface="Times New Roman"/>
          </a:endParaRPr>
        </a:p>
      </dgm:t>
    </dgm:pt>
    <dgm:pt modelId="{58863CF8-E07F-4386-8C7E-A6F7FFCA91FD}" type="parTrans" cxnId="{502D127C-4771-4635-AE69-E9E2392FE1B0}">
      <dgm:prSet/>
      <dgm:spPr/>
      <dgm:t>
        <a:bodyPr/>
        <a:lstStyle/>
        <a:p>
          <a:endParaRPr lang="en-GB"/>
        </a:p>
      </dgm:t>
    </dgm:pt>
    <dgm:pt modelId="{4A4987AB-1B39-4005-8B26-030F32476D61}" type="sibTrans" cxnId="{502D127C-4771-4635-AE69-E9E2392FE1B0}">
      <dgm:prSet/>
      <dgm:spPr/>
      <dgm:t>
        <a:bodyPr/>
        <a:lstStyle/>
        <a:p>
          <a:endParaRPr lang="en-GB"/>
        </a:p>
      </dgm:t>
    </dgm:pt>
    <dgm:pt modelId="{A15CDC98-AF0D-4E14-B2CD-B3F1FCBDA32C}" type="pres">
      <dgm:prSet presAssocID="{A10090BA-3E53-4120-A4F7-C3801B1DD253}" presName="hierChild1" presStyleCnt="0">
        <dgm:presLayoutVars>
          <dgm:orgChart val="1"/>
          <dgm:chPref val="1"/>
          <dgm:dir/>
          <dgm:animOne val="branch"/>
          <dgm:animLvl val="lvl"/>
          <dgm:resizeHandles/>
        </dgm:presLayoutVars>
      </dgm:prSet>
      <dgm:spPr/>
    </dgm:pt>
    <dgm:pt modelId="{E06D65E0-91C1-4FF8-83E8-8BC4F0A04BC5}" type="pres">
      <dgm:prSet presAssocID="{27702ED0-8DA6-4C73-B78D-521DC4FFBC67}" presName="hierRoot1" presStyleCnt="0">
        <dgm:presLayoutVars>
          <dgm:hierBranch/>
        </dgm:presLayoutVars>
      </dgm:prSet>
      <dgm:spPr/>
    </dgm:pt>
    <dgm:pt modelId="{6E6B8978-3DC6-4A47-9717-E34CB9C2A165}" type="pres">
      <dgm:prSet presAssocID="{27702ED0-8DA6-4C73-B78D-521DC4FFBC67}" presName="rootComposite1" presStyleCnt="0"/>
      <dgm:spPr/>
    </dgm:pt>
    <dgm:pt modelId="{19146BC3-5057-4A3B-91C4-D53860342460}" type="pres">
      <dgm:prSet presAssocID="{27702ED0-8DA6-4C73-B78D-521DC4FFBC67}" presName="rootText1" presStyleLbl="node0" presStyleIdx="0" presStyleCnt="1">
        <dgm:presLayoutVars>
          <dgm:chPref val="3"/>
        </dgm:presLayoutVars>
      </dgm:prSet>
      <dgm:spPr/>
      <dgm:t>
        <a:bodyPr/>
        <a:lstStyle/>
        <a:p>
          <a:endParaRPr lang="en-GB"/>
        </a:p>
      </dgm:t>
    </dgm:pt>
    <dgm:pt modelId="{148D10A1-2CDF-4A43-B00A-0A3DA9C37052}" type="pres">
      <dgm:prSet presAssocID="{27702ED0-8DA6-4C73-B78D-521DC4FFBC67}" presName="rootConnector1" presStyleLbl="node1" presStyleIdx="0" presStyleCnt="0"/>
      <dgm:spPr/>
      <dgm:t>
        <a:bodyPr/>
        <a:lstStyle/>
        <a:p>
          <a:endParaRPr lang="en-GB"/>
        </a:p>
      </dgm:t>
    </dgm:pt>
    <dgm:pt modelId="{F8CBAFC4-6577-45BF-B1A4-E34889A6B2F9}" type="pres">
      <dgm:prSet presAssocID="{27702ED0-8DA6-4C73-B78D-521DC4FFBC67}" presName="hierChild2" presStyleCnt="0"/>
      <dgm:spPr/>
    </dgm:pt>
    <dgm:pt modelId="{5E06A303-BD78-4922-8E63-9E155F39CABA}" type="pres">
      <dgm:prSet presAssocID="{06E3F840-A1E9-4160-9B13-FD2D91B465C2}" presName="Name35" presStyleLbl="parChTrans1D2" presStyleIdx="0" presStyleCnt="3"/>
      <dgm:spPr/>
      <dgm:t>
        <a:bodyPr/>
        <a:lstStyle/>
        <a:p>
          <a:endParaRPr lang="en-GB"/>
        </a:p>
      </dgm:t>
    </dgm:pt>
    <dgm:pt modelId="{AF70A1FA-4CDC-4423-B471-D6DE60B79336}" type="pres">
      <dgm:prSet presAssocID="{092EC437-8083-4DF9-8220-A508CED561C2}" presName="hierRoot2" presStyleCnt="0">
        <dgm:presLayoutVars>
          <dgm:hierBranch/>
        </dgm:presLayoutVars>
      </dgm:prSet>
      <dgm:spPr/>
    </dgm:pt>
    <dgm:pt modelId="{21FE5EF3-8AAB-47C4-9AB5-CA8CEE1808D0}" type="pres">
      <dgm:prSet presAssocID="{092EC437-8083-4DF9-8220-A508CED561C2}" presName="rootComposite" presStyleCnt="0"/>
      <dgm:spPr/>
    </dgm:pt>
    <dgm:pt modelId="{5530CB05-A8EB-47C1-BBD4-1ABB82AECF64}" type="pres">
      <dgm:prSet presAssocID="{092EC437-8083-4DF9-8220-A508CED561C2}" presName="rootText" presStyleLbl="node2" presStyleIdx="0" presStyleCnt="3">
        <dgm:presLayoutVars>
          <dgm:chPref val="3"/>
        </dgm:presLayoutVars>
      </dgm:prSet>
      <dgm:spPr/>
      <dgm:t>
        <a:bodyPr/>
        <a:lstStyle/>
        <a:p>
          <a:endParaRPr lang="en-GB"/>
        </a:p>
      </dgm:t>
    </dgm:pt>
    <dgm:pt modelId="{3B351394-1EB8-4B2B-BD19-2E720B0C8741}" type="pres">
      <dgm:prSet presAssocID="{092EC437-8083-4DF9-8220-A508CED561C2}" presName="rootConnector" presStyleLbl="node2" presStyleIdx="0" presStyleCnt="3"/>
      <dgm:spPr/>
      <dgm:t>
        <a:bodyPr/>
        <a:lstStyle/>
        <a:p>
          <a:endParaRPr lang="en-GB"/>
        </a:p>
      </dgm:t>
    </dgm:pt>
    <dgm:pt modelId="{1C0E6E21-3720-4988-8FA6-C1A4490508CE}" type="pres">
      <dgm:prSet presAssocID="{092EC437-8083-4DF9-8220-A508CED561C2}" presName="hierChild4" presStyleCnt="0"/>
      <dgm:spPr/>
    </dgm:pt>
    <dgm:pt modelId="{0CAC4628-8691-4E81-B538-A8FE60A6196E}" type="pres">
      <dgm:prSet presAssocID="{092EC437-8083-4DF9-8220-A508CED561C2}" presName="hierChild5" presStyleCnt="0"/>
      <dgm:spPr/>
    </dgm:pt>
    <dgm:pt modelId="{906A5E8C-1265-4863-B9E5-EE5AFD8488EA}" type="pres">
      <dgm:prSet presAssocID="{7B92166A-9F4C-4F51-A463-48FDB06DC577}" presName="Name35" presStyleLbl="parChTrans1D2" presStyleIdx="1" presStyleCnt="3"/>
      <dgm:spPr/>
      <dgm:t>
        <a:bodyPr/>
        <a:lstStyle/>
        <a:p>
          <a:endParaRPr lang="en-GB"/>
        </a:p>
      </dgm:t>
    </dgm:pt>
    <dgm:pt modelId="{5F040307-573B-47E3-88C3-9A4C7218E475}" type="pres">
      <dgm:prSet presAssocID="{405F54AE-2957-4150-86BF-C249E5DC163B}" presName="hierRoot2" presStyleCnt="0">
        <dgm:presLayoutVars>
          <dgm:hierBranch/>
        </dgm:presLayoutVars>
      </dgm:prSet>
      <dgm:spPr/>
    </dgm:pt>
    <dgm:pt modelId="{388156C0-FF48-41D9-9821-1715B3F00D50}" type="pres">
      <dgm:prSet presAssocID="{405F54AE-2957-4150-86BF-C249E5DC163B}" presName="rootComposite" presStyleCnt="0"/>
      <dgm:spPr/>
    </dgm:pt>
    <dgm:pt modelId="{0C3561DF-9F15-48FE-97F2-301D1A057623}" type="pres">
      <dgm:prSet presAssocID="{405F54AE-2957-4150-86BF-C249E5DC163B}" presName="rootText" presStyleLbl="node2" presStyleIdx="1" presStyleCnt="3">
        <dgm:presLayoutVars>
          <dgm:chPref val="3"/>
        </dgm:presLayoutVars>
      </dgm:prSet>
      <dgm:spPr/>
      <dgm:t>
        <a:bodyPr/>
        <a:lstStyle/>
        <a:p>
          <a:endParaRPr lang="en-GB"/>
        </a:p>
      </dgm:t>
    </dgm:pt>
    <dgm:pt modelId="{9C8E3824-62CE-40F3-9F8B-FE5B9748FB67}" type="pres">
      <dgm:prSet presAssocID="{405F54AE-2957-4150-86BF-C249E5DC163B}" presName="rootConnector" presStyleLbl="node2" presStyleIdx="1" presStyleCnt="3"/>
      <dgm:spPr/>
      <dgm:t>
        <a:bodyPr/>
        <a:lstStyle/>
        <a:p>
          <a:endParaRPr lang="en-GB"/>
        </a:p>
      </dgm:t>
    </dgm:pt>
    <dgm:pt modelId="{EEF7DDA1-D2B4-4B3B-8528-63C60B2961E3}" type="pres">
      <dgm:prSet presAssocID="{405F54AE-2957-4150-86BF-C249E5DC163B}" presName="hierChild4" presStyleCnt="0"/>
      <dgm:spPr/>
    </dgm:pt>
    <dgm:pt modelId="{842B2043-50A4-44A0-8BFD-F51A686DF80A}" type="pres">
      <dgm:prSet presAssocID="{405F54AE-2957-4150-86BF-C249E5DC163B}" presName="hierChild5" presStyleCnt="0"/>
      <dgm:spPr/>
    </dgm:pt>
    <dgm:pt modelId="{56923CEE-6262-4111-8998-62FAA97E4DAB}" type="pres">
      <dgm:prSet presAssocID="{58863CF8-E07F-4386-8C7E-A6F7FFCA91FD}" presName="Name35" presStyleLbl="parChTrans1D2" presStyleIdx="2" presStyleCnt="3"/>
      <dgm:spPr/>
      <dgm:t>
        <a:bodyPr/>
        <a:lstStyle/>
        <a:p>
          <a:endParaRPr lang="en-GB"/>
        </a:p>
      </dgm:t>
    </dgm:pt>
    <dgm:pt modelId="{AABD90DF-5476-48BF-A7FC-E11B0E02D44E}" type="pres">
      <dgm:prSet presAssocID="{454DD9D3-C8AA-47B3-889D-AB16A914D6CB}" presName="hierRoot2" presStyleCnt="0">
        <dgm:presLayoutVars>
          <dgm:hierBranch/>
        </dgm:presLayoutVars>
      </dgm:prSet>
      <dgm:spPr/>
    </dgm:pt>
    <dgm:pt modelId="{93350475-58E0-45B5-BEBC-533D0A6AF00F}" type="pres">
      <dgm:prSet presAssocID="{454DD9D3-C8AA-47B3-889D-AB16A914D6CB}" presName="rootComposite" presStyleCnt="0"/>
      <dgm:spPr/>
    </dgm:pt>
    <dgm:pt modelId="{701A0526-C0CC-499B-8AEF-DE9E21BF6A6E}" type="pres">
      <dgm:prSet presAssocID="{454DD9D3-C8AA-47B3-889D-AB16A914D6CB}" presName="rootText" presStyleLbl="node2" presStyleIdx="2" presStyleCnt="3">
        <dgm:presLayoutVars>
          <dgm:chPref val="3"/>
        </dgm:presLayoutVars>
      </dgm:prSet>
      <dgm:spPr/>
      <dgm:t>
        <a:bodyPr/>
        <a:lstStyle/>
        <a:p>
          <a:endParaRPr lang="en-GB"/>
        </a:p>
      </dgm:t>
    </dgm:pt>
    <dgm:pt modelId="{83745144-7E75-4B4C-BE8F-B9C91353C51C}" type="pres">
      <dgm:prSet presAssocID="{454DD9D3-C8AA-47B3-889D-AB16A914D6CB}" presName="rootConnector" presStyleLbl="node2" presStyleIdx="2" presStyleCnt="3"/>
      <dgm:spPr/>
      <dgm:t>
        <a:bodyPr/>
        <a:lstStyle/>
        <a:p>
          <a:endParaRPr lang="en-GB"/>
        </a:p>
      </dgm:t>
    </dgm:pt>
    <dgm:pt modelId="{3E907036-4C73-4280-96FF-79DFFDA0B261}" type="pres">
      <dgm:prSet presAssocID="{454DD9D3-C8AA-47B3-889D-AB16A914D6CB}" presName="hierChild4" presStyleCnt="0"/>
      <dgm:spPr/>
    </dgm:pt>
    <dgm:pt modelId="{EF736F8A-550F-4C44-B5E0-10657900048D}" type="pres">
      <dgm:prSet presAssocID="{454DD9D3-C8AA-47B3-889D-AB16A914D6CB}" presName="hierChild5" presStyleCnt="0"/>
      <dgm:spPr/>
    </dgm:pt>
    <dgm:pt modelId="{AB541C41-19CC-495F-8E05-46E48A820E70}" type="pres">
      <dgm:prSet presAssocID="{27702ED0-8DA6-4C73-B78D-521DC4FFBC67}" presName="hierChild3" presStyleCnt="0"/>
      <dgm:spPr/>
    </dgm:pt>
  </dgm:ptLst>
  <dgm:cxnLst>
    <dgm:cxn modelId="{4B29CE9B-1146-4920-866C-B4AB6BCDD589}" type="presOf" srcId="{7B92166A-9F4C-4F51-A463-48FDB06DC577}" destId="{906A5E8C-1265-4863-B9E5-EE5AFD8488EA}" srcOrd="0" destOrd="0" presId="urn:microsoft.com/office/officeart/2005/8/layout/orgChart1"/>
    <dgm:cxn modelId="{D2C9D5BA-A672-4FC6-9F84-2AFB954043DC}" srcId="{27702ED0-8DA6-4C73-B78D-521DC4FFBC67}" destId="{092EC437-8083-4DF9-8220-A508CED561C2}" srcOrd="0" destOrd="0" parTransId="{06E3F840-A1E9-4160-9B13-FD2D91B465C2}" sibTransId="{84AFE2E7-DBC7-48F1-94A0-51F9B1DC5A1B}"/>
    <dgm:cxn modelId="{99728568-9573-42E4-8B56-A480049F8865}" type="presOf" srcId="{58863CF8-E07F-4386-8C7E-A6F7FFCA91FD}" destId="{56923CEE-6262-4111-8998-62FAA97E4DAB}" srcOrd="0" destOrd="0" presId="urn:microsoft.com/office/officeart/2005/8/layout/orgChart1"/>
    <dgm:cxn modelId="{C7BC6859-FB17-4A7D-91EB-C8115EB4FB68}" type="presOf" srcId="{27702ED0-8DA6-4C73-B78D-521DC4FFBC67}" destId="{19146BC3-5057-4A3B-91C4-D53860342460}" srcOrd="0" destOrd="0" presId="urn:microsoft.com/office/officeart/2005/8/layout/orgChart1"/>
    <dgm:cxn modelId="{5433323F-BD97-4572-AA85-56439C7B244E}" type="presOf" srcId="{06E3F840-A1E9-4160-9B13-FD2D91B465C2}" destId="{5E06A303-BD78-4922-8E63-9E155F39CABA}" srcOrd="0" destOrd="0" presId="urn:microsoft.com/office/officeart/2005/8/layout/orgChart1"/>
    <dgm:cxn modelId="{6FC74A1D-077E-4849-9C88-F64F69EE995B}" type="presOf" srcId="{454DD9D3-C8AA-47B3-889D-AB16A914D6CB}" destId="{83745144-7E75-4B4C-BE8F-B9C91353C51C}" srcOrd="1" destOrd="0" presId="urn:microsoft.com/office/officeart/2005/8/layout/orgChart1"/>
    <dgm:cxn modelId="{2363BF04-13BF-4C6F-9DFB-F7A0986F6AA4}" srcId="{27702ED0-8DA6-4C73-B78D-521DC4FFBC67}" destId="{405F54AE-2957-4150-86BF-C249E5DC163B}" srcOrd="1" destOrd="0" parTransId="{7B92166A-9F4C-4F51-A463-48FDB06DC577}" sibTransId="{DEC64786-A82D-4DE1-A434-746277271973}"/>
    <dgm:cxn modelId="{4F4784A4-CDD5-4979-B3BB-EECECE44EAEE}" type="presOf" srcId="{A10090BA-3E53-4120-A4F7-C3801B1DD253}" destId="{A15CDC98-AF0D-4E14-B2CD-B3F1FCBDA32C}" srcOrd="0" destOrd="0" presId="urn:microsoft.com/office/officeart/2005/8/layout/orgChart1"/>
    <dgm:cxn modelId="{EAA2892F-BDAE-4AAC-A1CF-AEDDB5CA7789}" type="presOf" srcId="{454DD9D3-C8AA-47B3-889D-AB16A914D6CB}" destId="{701A0526-C0CC-499B-8AEF-DE9E21BF6A6E}" srcOrd="0" destOrd="0" presId="urn:microsoft.com/office/officeart/2005/8/layout/orgChart1"/>
    <dgm:cxn modelId="{F47E756E-11D0-4069-8205-EA8543485982}" type="presOf" srcId="{092EC437-8083-4DF9-8220-A508CED561C2}" destId="{5530CB05-A8EB-47C1-BBD4-1ABB82AECF64}" srcOrd="0" destOrd="0" presId="urn:microsoft.com/office/officeart/2005/8/layout/orgChart1"/>
    <dgm:cxn modelId="{15DF8D57-5519-457A-8C76-E0758A50CC4D}" srcId="{A10090BA-3E53-4120-A4F7-C3801B1DD253}" destId="{27702ED0-8DA6-4C73-B78D-521DC4FFBC67}" srcOrd="0" destOrd="0" parTransId="{8046E528-D133-49B1-B3C4-69BC5D39BB04}" sibTransId="{B4AF1303-FC29-4F92-AA00-3B1479C0BB89}"/>
    <dgm:cxn modelId="{502D127C-4771-4635-AE69-E9E2392FE1B0}" srcId="{27702ED0-8DA6-4C73-B78D-521DC4FFBC67}" destId="{454DD9D3-C8AA-47B3-889D-AB16A914D6CB}" srcOrd="2" destOrd="0" parTransId="{58863CF8-E07F-4386-8C7E-A6F7FFCA91FD}" sibTransId="{4A4987AB-1B39-4005-8B26-030F32476D61}"/>
    <dgm:cxn modelId="{011B5CFF-72BF-40FB-A510-BA3362EE9474}" type="presOf" srcId="{092EC437-8083-4DF9-8220-A508CED561C2}" destId="{3B351394-1EB8-4B2B-BD19-2E720B0C8741}" srcOrd="1" destOrd="0" presId="urn:microsoft.com/office/officeart/2005/8/layout/orgChart1"/>
    <dgm:cxn modelId="{BCC818A0-AB34-4948-BDBD-6DD54E3DF5AA}" type="presOf" srcId="{27702ED0-8DA6-4C73-B78D-521DC4FFBC67}" destId="{148D10A1-2CDF-4A43-B00A-0A3DA9C37052}" srcOrd="1" destOrd="0" presId="urn:microsoft.com/office/officeart/2005/8/layout/orgChart1"/>
    <dgm:cxn modelId="{D5194D13-B628-4528-95DE-1EE060DF4A42}" type="presOf" srcId="{405F54AE-2957-4150-86BF-C249E5DC163B}" destId="{0C3561DF-9F15-48FE-97F2-301D1A057623}" srcOrd="0" destOrd="0" presId="urn:microsoft.com/office/officeart/2005/8/layout/orgChart1"/>
    <dgm:cxn modelId="{7290C154-EB76-450F-A599-EDAB1B013845}" type="presOf" srcId="{405F54AE-2957-4150-86BF-C249E5DC163B}" destId="{9C8E3824-62CE-40F3-9F8B-FE5B9748FB67}" srcOrd="1" destOrd="0" presId="urn:microsoft.com/office/officeart/2005/8/layout/orgChart1"/>
    <dgm:cxn modelId="{D0DF1AA0-E9EA-4761-A5E9-7458E76669D0}" type="presParOf" srcId="{A15CDC98-AF0D-4E14-B2CD-B3F1FCBDA32C}" destId="{E06D65E0-91C1-4FF8-83E8-8BC4F0A04BC5}" srcOrd="0" destOrd="0" presId="urn:microsoft.com/office/officeart/2005/8/layout/orgChart1"/>
    <dgm:cxn modelId="{A7F0536A-1AFF-410F-AAA6-EEF89AAE6EF0}" type="presParOf" srcId="{E06D65E0-91C1-4FF8-83E8-8BC4F0A04BC5}" destId="{6E6B8978-3DC6-4A47-9717-E34CB9C2A165}" srcOrd="0" destOrd="0" presId="urn:microsoft.com/office/officeart/2005/8/layout/orgChart1"/>
    <dgm:cxn modelId="{AFD3A3B2-C2B8-478C-9081-7619A239DEC9}" type="presParOf" srcId="{6E6B8978-3DC6-4A47-9717-E34CB9C2A165}" destId="{19146BC3-5057-4A3B-91C4-D53860342460}" srcOrd="0" destOrd="0" presId="urn:microsoft.com/office/officeart/2005/8/layout/orgChart1"/>
    <dgm:cxn modelId="{986D84A5-6EDA-4BFF-98BF-2720FB80864E}" type="presParOf" srcId="{6E6B8978-3DC6-4A47-9717-E34CB9C2A165}" destId="{148D10A1-2CDF-4A43-B00A-0A3DA9C37052}" srcOrd="1" destOrd="0" presId="urn:microsoft.com/office/officeart/2005/8/layout/orgChart1"/>
    <dgm:cxn modelId="{0F0C41E5-0E80-4ACD-937A-74EE56BEBFB6}" type="presParOf" srcId="{E06D65E0-91C1-4FF8-83E8-8BC4F0A04BC5}" destId="{F8CBAFC4-6577-45BF-B1A4-E34889A6B2F9}" srcOrd="1" destOrd="0" presId="urn:microsoft.com/office/officeart/2005/8/layout/orgChart1"/>
    <dgm:cxn modelId="{35DAEC6B-6B42-48C0-8FC4-CC0BBD433C13}" type="presParOf" srcId="{F8CBAFC4-6577-45BF-B1A4-E34889A6B2F9}" destId="{5E06A303-BD78-4922-8E63-9E155F39CABA}" srcOrd="0" destOrd="0" presId="urn:microsoft.com/office/officeart/2005/8/layout/orgChart1"/>
    <dgm:cxn modelId="{C7A482DF-DAC9-4756-90B9-3032665B29D8}" type="presParOf" srcId="{F8CBAFC4-6577-45BF-B1A4-E34889A6B2F9}" destId="{AF70A1FA-4CDC-4423-B471-D6DE60B79336}" srcOrd="1" destOrd="0" presId="urn:microsoft.com/office/officeart/2005/8/layout/orgChart1"/>
    <dgm:cxn modelId="{6B0E0118-BA6E-4A50-90CA-C2B6A2443023}" type="presParOf" srcId="{AF70A1FA-4CDC-4423-B471-D6DE60B79336}" destId="{21FE5EF3-8AAB-47C4-9AB5-CA8CEE1808D0}" srcOrd="0" destOrd="0" presId="urn:microsoft.com/office/officeart/2005/8/layout/orgChart1"/>
    <dgm:cxn modelId="{676BE8EF-76A2-4E15-8950-5A8F3D62C6C2}" type="presParOf" srcId="{21FE5EF3-8AAB-47C4-9AB5-CA8CEE1808D0}" destId="{5530CB05-A8EB-47C1-BBD4-1ABB82AECF64}" srcOrd="0" destOrd="0" presId="urn:microsoft.com/office/officeart/2005/8/layout/orgChart1"/>
    <dgm:cxn modelId="{1B9D241F-13AC-4868-916A-953DD6A59CA3}" type="presParOf" srcId="{21FE5EF3-8AAB-47C4-9AB5-CA8CEE1808D0}" destId="{3B351394-1EB8-4B2B-BD19-2E720B0C8741}" srcOrd="1" destOrd="0" presId="urn:microsoft.com/office/officeart/2005/8/layout/orgChart1"/>
    <dgm:cxn modelId="{1EE921DD-FC0B-4DA4-8810-96AB84E7A4A9}" type="presParOf" srcId="{AF70A1FA-4CDC-4423-B471-D6DE60B79336}" destId="{1C0E6E21-3720-4988-8FA6-C1A4490508CE}" srcOrd="1" destOrd="0" presId="urn:microsoft.com/office/officeart/2005/8/layout/orgChart1"/>
    <dgm:cxn modelId="{F9E969F3-B3A3-47F4-BC9F-84A3CF1B0C1E}" type="presParOf" srcId="{AF70A1FA-4CDC-4423-B471-D6DE60B79336}" destId="{0CAC4628-8691-4E81-B538-A8FE60A6196E}" srcOrd="2" destOrd="0" presId="urn:microsoft.com/office/officeart/2005/8/layout/orgChart1"/>
    <dgm:cxn modelId="{68295C91-114B-4498-A19A-E47287099231}" type="presParOf" srcId="{F8CBAFC4-6577-45BF-B1A4-E34889A6B2F9}" destId="{906A5E8C-1265-4863-B9E5-EE5AFD8488EA}" srcOrd="2" destOrd="0" presId="urn:microsoft.com/office/officeart/2005/8/layout/orgChart1"/>
    <dgm:cxn modelId="{64114EFA-32B1-4B8F-91C1-78904CCFCDDD}" type="presParOf" srcId="{F8CBAFC4-6577-45BF-B1A4-E34889A6B2F9}" destId="{5F040307-573B-47E3-88C3-9A4C7218E475}" srcOrd="3" destOrd="0" presId="urn:microsoft.com/office/officeart/2005/8/layout/orgChart1"/>
    <dgm:cxn modelId="{52C82FB3-BDB7-4D8C-9B23-F474570A5CED}" type="presParOf" srcId="{5F040307-573B-47E3-88C3-9A4C7218E475}" destId="{388156C0-FF48-41D9-9821-1715B3F00D50}" srcOrd="0" destOrd="0" presId="urn:microsoft.com/office/officeart/2005/8/layout/orgChart1"/>
    <dgm:cxn modelId="{339C55A3-E9D9-42B7-B394-3F0B35E653DC}" type="presParOf" srcId="{388156C0-FF48-41D9-9821-1715B3F00D50}" destId="{0C3561DF-9F15-48FE-97F2-301D1A057623}" srcOrd="0" destOrd="0" presId="urn:microsoft.com/office/officeart/2005/8/layout/orgChart1"/>
    <dgm:cxn modelId="{E4FC410A-9E77-4907-9CF1-F50CD9635255}" type="presParOf" srcId="{388156C0-FF48-41D9-9821-1715B3F00D50}" destId="{9C8E3824-62CE-40F3-9F8B-FE5B9748FB67}" srcOrd="1" destOrd="0" presId="urn:microsoft.com/office/officeart/2005/8/layout/orgChart1"/>
    <dgm:cxn modelId="{30D23F20-67BD-4CCC-A620-6D8EAB3CC465}" type="presParOf" srcId="{5F040307-573B-47E3-88C3-9A4C7218E475}" destId="{EEF7DDA1-D2B4-4B3B-8528-63C60B2961E3}" srcOrd="1" destOrd="0" presId="urn:microsoft.com/office/officeart/2005/8/layout/orgChart1"/>
    <dgm:cxn modelId="{BF753876-7617-497A-9110-15018A81F1F6}" type="presParOf" srcId="{5F040307-573B-47E3-88C3-9A4C7218E475}" destId="{842B2043-50A4-44A0-8BFD-F51A686DF80A}" srcOrd="2" destOrd="0" presId="urn:microsoft.com/office/officeart/2005/8/layout/orgChart1"/>
    <dgm:cxn modelId="{8B15D5FA-2CE8-4A6A-9740-86A772BF06C9}" type="presParOf" srcId="{F8CBAFC4-6577-45BF-B1A4-E34889A6B2F9}" destId="{56923CEE-6262-4111-8998-62FAA97E4DAB}" srcOrd="4" destOrd="0" presId="urn:microsoft.com/office/officeart/2005/8/layout/orgChart1"/>
    <dgm:cxn modelId="{392D7212-A3C3-435A-9F0A-350D85CB399E}" type="presParOf" srcId="{F8CBAFC4-6577-45BF-B1A4-E34889A6B2F9}" destId="{AABD90DF-5476-48BF-A7FC-E11B0E02D44E}" srcOrd="5" destOrd="0" presId="urn:microsoft.com/office/officeart/2005/8/layout/orgChart1"/>
    <dgm:cxn modelId="{8792E01C-9C5F-45B1-AC0A-11A3D45A9C7E}" type="presParOf" srcId="{AABD90DF-5476-48BF-A7FC-E11B0E02D44E}" destId="{93350475-58E0-45B5-BEBC-533D0A6AF00F}" srcOrd="0" destOrd="0" presId="urn:microsoft.com/office/officeart/2005/8/layout/orgChart1"/>
    <dgm:cxn modelId="{72966FDE-F82C-4340-9D4F-86D7D29907D2}" type="presParOf" srcId="{93350475-58E0-45B5-BEBC-533D0A6AF00F}" destId="{701A0526-C0CC-499B-8AEF-DE9E21BF6A6E}" srcOrd="0" destOrd="0" presId="urn:microsoft.com/office/officeart/2005/8/layout/orgChart1"/>
    <dgm:cxn modelId="{776A1B77-EDF2-4C52-8F41-19673CAEB240}" type="presParOf" srcId="{93350475-58E0-45B5-BEBC-533D0A6AF00F}" destId="{83745144-7E75-4B4C-BE8F-B9C91353C51C}" srcOrd="1" destOrd="0" presId="urn:microsoft.com/office/officeart/2005/8/layout/orgChart1"/>
    <dgm:cxn modelId="{C6D1F977-52F5-4689-AEA8-9F6345377114}" type="presParOf" srcId="{AABD90DF-5476-48BF-A7FC-E11B0E02D44E}" destId="{3E907036-4C73-4280-96FF-79DFFDA0B261}" srcOrd="1" destOrd="0" presId="urn:microsoft.com/office/officeart/2005/8/layout/orgChart1"/>
    <dgm:cxn modelId="{A489BA37-8106-4A60-B52C-2C22F6577078}" type="presParOf" srcId="{AABD90DF-5476-48BF-A7FC-E11B0E02D44E}" destId="{EF736F8A-550F-4C44-B5E0-10657900048D}" srcOrd="2" destOrd="0" presId="urn:microsoft.com/office/officeart/2005/8/layout/orgChart1"/>
    <dgm:cxn modelId="{52C1A8A6-4290-46CF-B03D-E8AE82A211BB}" type="presParOf" srcId="{E06D65E0-91C1-4FF8-83E8-8BC4F0A04BC5}" destId="{AB541C41-19CC-495F-8E05-46E48A820E7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23CEE-6262-4111-8998-62FAA97E4DAB}">
      <dsp:nvSpPr>
        <dsp:cNvPr id="0" name=""/>
        <dsp:cNvSpPr/>
      </dsp:nvSpPr>
      <dsp:spPr>
        <a:xfrm>
          <a:off x="2637155" y="1156668"/>
          <a:ext cx="1865806" cy="323817"/>
        </a:xfrm>
        <a:custGeom>
          <a:avLst/>
          <a:gdLst/>
          <a:ahLst/>
          <a:cxnLst/>
          <a:rect l="0" t="0" r="0" b="0"/>
          <a:pathLst>
            <a:path>
              <a:moveTo>
                <a:pt x="0" y="0"/>
              </a:moveTo>
              <a:lnTo>
                <a:pt x="0" y="161908"/>
              </a:lnTo>
              <a:lnTo>
                <a:pt x="1865806" y="161908"/>
              </a:lnTo>
              <a:lnTo>
                <a:pt x="1865806" y="3238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6A5E8C-1265-4863-B9E5-EE5AFD8488EA}">
      <dsp:nvSpPr>
        <dsp:cNvPr id="0" name=""/>
        <dsp:cNvSpPr/>
      </dsp:nvSpPr>
      <dsp:spPr>
        <a:xfrm>
          <a:off x="2591435" y="1156668"/>
          <a:ext cx="91440" cy="323817"/>
        </a:xfrm>
        <a:custGeom>
          <a:avLst/>
          <a:gdLst/>
          <a:ahLst/>
          <a:cxnLst/>
          <a:rect l="0" t="0" r="0" b="0"/>
          <a:pathLst>
            <a:path>
              <a:moveTo>
                <a:pt x="45720" y="0"/>
              </a:moveTo>
              <a:lnTo>
                <a:pt x="45720" y="3238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06A303-BD78-4922-8E63-9E155F39CABA}">
      <dsp:nvSpPr>
        <dsp:cNvPr id="0" name=""/>
        <dsp:cNvSpPr/>
      </dsp:nvSpPr>
      <dsp:spPr>
        <a:xfrm>
          <a:off x="771348" y="1156668"/>
          <a:ext cx="1865806" cy="323817"/>
        </a:xfrm>
        <a:custGeom>
          <a:avLst/>
          <a:gdLst/>
          <a:ahLst/>
          <a:cxnLst/>
          <a:rect l="0" t="0" r="0" b="0"/>
          <a:pathLst>
            <a:path>
              <a:moveTo>
                <a:pt x="1865806" y="0"/>
              </a:moveTo>
              <a:lnTo>
                <a:pt x="1865806" y="161908"/>
              </a:lnTo>
              <a:lnTo>
                <a:pt x="0" y="161908"/>
              </a:lnTo>
              <a:lnTo>
                <a:pt x="0" y="3238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146BC3-5057-4A3B-91C4-D53860342460}">
      <dsp:nvSpPr>
        <dsp:cNvPr id="0" name=""/>
        <dsp:cNvSpPr/>
      </dsp:nvSpPr>
      <dsp:spPr>
        <a:xfrm>
          <a:off x="1866160" y="385674"/>
          <a:ext cx="1541988" cy="77099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R="0" lvl="0" algn="ctr" defTabSz="488950" rtl="0">
            <a:lnSpc>
              <a:spcPct val="90000"/>
            </a:lnSpc>
            <a:spcBef>
              <a:spcPct val="0"/>
            </a:spcBef>
            <a:spcAft>
              <a:spcPct val="35000"/>
            </a:spcAft>
          </a:pPr>
          <a:r>
            <a:rPr lang="en-GB" sz="1100" b="1" kern="1200" baseline="0" dirty="0" smtClean="0">
              <a:latin typeface="Calibri"/>
            </a:rPr>
            <a:t>Board </a:t>
          </a:r>
        </a:p>
        <a:p>
          <a:pPr marR="0" lvl="0" algn="ctr" defTabSz="488950" rtl="0">
            <a:lnSpc>
              <a:spcPct val="90000"/>
            </a:lnSpc>
            <a:spcBef>
              <a:spcPct val="0"/>
            </a:spcBef>
            <a:spcAft>
              <a:spcPct val="35000"/>
            </a:spcAft>
          </a:pPr>
          <a:r>
            <a:rPr lang="en-GB" sz="900" b="1" kern="1200" baseline="0" dirty="0" smtClean="0">
              <a:solidFill>
                <a:schemeClr val="accent2">
                  <a:lumMod val="75000"/>
                </a:schemeClr>
              </a:solidFill>
              <a:latin typeface="Calibri"/>
            </a:rPr>
            <a:t>Governing and decision body</a:t>
          </a:r>
          <a:endParaRPr lang="en-GB" sz="900" b="1" kern="1200" baseline="0" dirty="0" smtClean="0">
            <a:solidFill>
              <a:schemeClr val="accent2">
                <a:lumMod val="75000"/>
              </a:schemeClr>
            </a:solidFill>
            <a:latin typeface="Times New Roman"/>
          </a:endParaRPr>
        </a:p>
        <a:p>
          <a:pPr marR="0" lvl="0" algn="ctr" defTabSz="488950" rtl="0">
            <a:lnSpc>
              <a:spcPct val="90000"/>
            </a:lnSpc>
            <a:spcBef>
              <a:spcPct val="0"/>
            </a:spcBef>
            <a:spcAft>
              <a:spcPct val="35000"/>
            </a:spcAft>
          </a:pPr>
          <a:r>
            <a:rPr lang="en-GB" sz="900" b="1" kern="1200" baseline="0" dirty="0" smtClean="0">
              <a:latin typeface="Calibri"/>
            </a:rPr>
            <a:t>Representative from each core partner institute</a:t>
          </a:r>
          <a:endParaRPr lang="en-GB" sz="900" kern="1200" dirty="0" smtClean="0"/>
        </a:p>
      </dsp:txBody>
      <dsp:txXfrm>
        <a:off x="1866160" y="385674"/>
        <a:ext cx="1541988" cy="770994"/>
      </dsp:txXfrm>
    </dsp:sp>
    <dsp:sp modelId="{5530CB05-A8EB-47C1-BBD4-1ABB82AECF64}">
      <dsp:nvSpPr>
        <dsp:cNvPr id="0" name=""/>
        <dsp:cNvSpPr/>
      </dsp:nvSpPr>
      <dsp:spPr>
        <a:xfrm>
          <a:off x="354" y="1480486"/>
          <a:ext cx="1541988" cy="77099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R="0" lvl="0" algn="ctr" defTabSz="466725" rtl="0">
            <a:lnSpc>
              <a:spcPct val="90000"/>
            </a:lnSpc>
            <a:spcBef>
              <a:spcPct val="0"/>
            </a:spcBef>
            <a:spcAft>
              <a:spcPct val="35000"/>
            </a:spcAft>
          </a:pPr>
          <a:r>
            <a:rPr lang="en-GB" sz="1050" b="1" kern="1200" baseline="0" dirty="0" smtClean="0">
              <a:latin typeface="Calibri"/>
            </a:rPr>
            <a:t>Technical advisory group </a:t>
          </a:r>
          <a:endParaRPr lang="en-GB" sz="1050" b="1" kern="1200" baseline="0" dirty="0" smtClean="0">
            <a:latin typeface="Times New Roman"/>
          </a:endParaRPr>
        </a:p>
        <a:p>
          <a:pPr marR="0" lvl="0" algn="ctr" defTabSz="466725" rtl="0">
            <a:lnSpc>
              <a:spcPct val="90000"/>
            </a:lnSpc>
            <a:spcBef>
              <a:spcPct val="0"/>
            </a:spcBef>
            <a:spcAft>
              <a:spcPct val="35000"/>
            </a:spcAft>
          </a:pPr>
          <a:r>
            <a:rPr lang="en-GB" sz="900" b="1" kern="1200" baseline="0" dirty="0" smtClean="0">
              <a:solidFill>
                <a:schemeClr val="accent2">
                  <a:lumMod val="75000"/>
                </a:schemeClr>
              </a:solidFill>
              <a:latin typeface="Calibri"/>
            </a:rPr>
            <a:t>Advises board, plans and coordinates technical work</a:t>
          </a:r>
          <a:endParaRPr lang="en-GB" sz="900" b="1" kern="1200" baseline="0" dirty="0" smtClean="0">
            <a:solidFill>
              <a:schemeClr val="accent2">
                <a:lumMod val="75000"/>
              </a:schemeClr>
            </a:solidFill>
            <a:latin typeface="Times New Roman"/>
          </a:endParaRPr>
        </a:p>
        <a:p>
          <a:pPr marR="0" lvl="0" algn="ctr" defTabSz="466725" rtl="0">
            <a:lnSpc>
              <a:spcPct val="90000"/>
            </a:lnSpc>
            <a:spcBef>
              <a:spcPct val="0"/>
            </a:spcBef>
            <a:spcAft>
              <a:spcPct val="35000"/>
            </a:spcAft>
          </a:pPr>
          <a:r>
            <a:rPr lang="en-GB" sz="900" b="1" kern="1200" baseline="0" dirty="0" smtClean="0">
              <a:latin typeface="Calibri"/>
            </a:rPr>
            <a:t>Representative from all relevant partner institutes</a:t>
          </a:r>
          <a:endParaRPr lang="en-GB" sz="900" b="1" kern="1200" baseline="0" dirty="0" smtClean="0">
            <a:latin typeface="Times New Roman"/>
          </a:endParaRPr>
        </a:p>
      </dsp:txBody>
      <dsp:txXfrm>
        <a:off x="354" y="1480486"/>
        <a:ext cx="1541988" cy="770994"/>
      </dsp:txXfrm>
    </dsp:sp>
    <dsp:sp modelId="{0C3561DF-9F15-48FE-97F2-301D1A057623}">
      <dsp:nvSpPr>
        <dsp:cNvPr id="0" name=""/>
        <dsp:cNvSpPr/>
      </dsp:nvSpPr>
      <dsp:spPr>
        <a:xfrm>
          <a:off x="1866160" y="1480486"/>
          <a:ext cx="1541988" cy="77099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R="0" lvl="0" algn="ctr" defTabSz="466725" rtl="0">
            <a:lnSpc>
              <a:spcPct val="90000"/>
            </a:lnSpc>
            <a:spcBef>
              <a:spcPct val="0"/>
            </a:spcBef>
            <a:spcAft>
              <a:spcPct val="35000"/>
            </a:spcAft>
          </a:pPr>
          <a:r>
            <a:rPr lang="en-GB" sz="1050" b="1" kern="1200" baseline="0" dirty="0" smtClean="0">
              <a:latin typeface="Calibri"/>
            </a:rPr>
            <a:t>Science advisory  group </a:t>
          </a:r>
          <a:endParaRPr lang="en-GB" sz="1050" b="1" kern="1200" baseline="0" dirty="0" smtClean="0">
            <a:latin typeface="Times New Roman"/>
          </a:endParaRPr>
        </a:p>
        <a:p>
          <a:pPr marR="0" lvl="0" algn="ctr" defTabSz="466725" rtl="0">
            <a:lnSpc>
              <a:spcPct val="90000"/>
            </a:lnSpc>
            <a:spcBef>
              <a:spcPct val="0"/>
            </a:spcBef>
            <a:spcAft>
              <a:spcPct val="35000"/>
            </a:spcAft>
          </a:pPr>
          <a:r>
            <a:rPr lang="en-GB" sz="900" b="1" kern="1200" baseline="0" dirty="0" smtClean="0">
              <a:solidFill>
                <a:schemeClr val="accent2">
                  <a:lumMod val="75000"/>
                </a:schemeClr>
              </a:solidFill>
              <a:latin typeface="Calibri"/>
            </a:rPr>
            <a:t>Advises board, plans and coordinates science work</a:t>
          </a:r>
        </a:p>
        <a:p>
          <a:pPr marR="0" lvl="0" algn="ctr" defTabSz="466725" rtl="0">
            <a:lnSpc>
              <a:spcPct val="90000"/>
            </a:lnSpc>
            <a:spcBef>
              <a:spcPct val="0"/>
            </a:spcBef>
            <a:spcAft>
              <a:spcPct val="35000"/>
            </a:spcAft>
          </a:pPr>
          <a:r>
            <a:rPr lang="en-GB" sz="900" b="1" kern="1200" baseline="0" dirty="0" smtClean="0">
              <a:latin typeface="Calibri"/>
            </a:rPr>
            <a:t>Representative from all relevant partner institutes</a:t>
          </a:r>
          <a:endParaRPr lang="en-GB" sz="900" b="1" kern="1200" baseline="0" dirty="0" smtClean="0">
            <a:latin typeface="Times New Roman"/>
          </a:endParaRPr>
        </a:p>
      </dsp:txBody>
      <dsp:txXfrm>
        <a:off x="1866160" y="1480486"/>
        <a:ext cx="1541988" cy="770994"/>
      </dsp:txXfrm>
    </dsp:sp>
    <dsp:sp modelId="{701A0526-C0CC-499B-8AEF-DE9E21BF6A6E}">
      <dsp:nvSpPr>
        <dsp:cNvPr id="0" name=""/>
        <dsp:cNvSpPr/>
      </dsp:nvSpPr>
      <dsp:spPr>
        <a:xfrm>
          <a:off x="3731967" y="1480486"/>
          <a:ext cx="1541988" cy="77099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R="0" lvl="0" algn="ctr" defTabSz="466725" rtl="0">
            <a:lnSpc>
              <a:spcPct val="90000"/>
            </a:lnSpc>
            <a:spcBef>
              <a:spcPct val="0"/>
            </a:spcBef>
            <a:spcAft>
              <a:spcPct val="35000"/>
            </a:spcAft>
          </a:pPr>
          <a:r>
            <a:rPr lang="en-GB" sz="1050" b="1" kern="1200" baseline="0" dirty="0" smtClean="0">
              <a:latin typeface="Calibri"/>
            </a:rPr>
            <a:t>Ad-hoc projects</a:t>
          </a:r>
          <a:endParaRPr lang="en-GB" sz="1050" b="1" kern="1200" baseline="0" dirty="0" smtClean="0">
            <a:latin typeface="Times New Roman"/>
          </a:endParaRPr>
        </a:p>
        <a:p>
          <a:pPr marR="0" lvl="0" algn="ctr" defTabSz="466725" rtl="0">
            <a:lnSpc>
              <a:spcPct val="90000"/>
            </a:lnSpc>
            <a:spcBef>
              <a:spcPct val="0"/>
            </a:spcBef>
            <a:spcAft>
              <a:spcPct val="35000"/>
            </a:spcAft>
          </a:pPr>
          <a:r>
            <a:rPr lang="en-GB" sz="900" b="1" kern="1200" baseline="0" dirty="0" smtClean="0">
              <a:solidFill>
                <a:schemeClr val="accent2">
                  <a:lumMod val="75000"/>
                </a:schemeClr>
              </a:solidFill>
              <a:latin typeface="Calibri"/>
            </a:rPr>
            <a:t>May be a need to have specific projects from time to time</a:t>
          </a:r>
          <a:endParaRPr lang="en-GB" sz="900" b="1" kern="1200" baseline="0" dirty="0" smtClean="0">
            <a:solidFill>
              <a:schemeClr val="accent2">
                <a:lumMod val="75000"/>
              </a:schemeClr>
            </a:solidFill>
            <a:latin typeface="Times New Roman"/>
          </a:endParaRPr>
        </a:p>
        <a:p>
          <a:pPr marR="0" lvl="0" algn="ctr" defTabSz="466725" rtl="0">
            <a:lnSpc>
              <a:spcPct val="90000"/>
            </a:lnSpc>
            <a:spcBef>
              <a:spcPct val="0"/>
            </a:spcBef>
            <a:spcAft>
              <a:spcPct val="35000"/>
            </a:spcAft>
          </a:pPr>
          <a:r>
            <a:rPr lang="en-GB" sz="900" b="1" kern="1200" baseline="0" dirty="0" smtClean="0">
              <a:latin typeface="Calibri"/>
            </a:rPr>
            <a:t>Representative from all relevant partner institutes</a:t>
          </a:r>
          <a:endParaRPr lang="en-GB" sz="900" b="1" kern="1200" baseline="0" dirty="0" smtClean="0">
            <a:latin typeface="Times New Roman"/>
          </a:endParaRPr>
        </a:p>
      </dsp:txBody>
      <dsp:txXfrm>
        <a:off x="3731967" y="1480486"/>
        <a:ext cx="1541988" cy="770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23CEE-6262-4111-8998-62FAA97E4DAB}">
      <dsp:nvSpPr>
        <dsp:cNvPr id="0" name=""/>
        <dsp:cNvSpPr/>
      </dsp:nvSpPr>
      <dsp:spPr>
        <a:xfrm>
          <a:off x="2637155" y="1156668"/>
          <a:ext cx="1865806" cy="323817"/>
        </a:xfrm>
        <a:custGeom>
          <a:avLst/>
          <a:gdLst/>
          <a:ahLst/>
          <a:cxnLst/>
          <a:rect l="0" t="0" r="0" b="0"/>
          <a:pathLst>
            <a:path>
              <a:moveTo>
                <a:pt x="0" y="0"/>
              </a:moveTo>
              <a:lnTo>
                <a:pt x="0" y="161908"/>
              </a:lnTo>
              <a:lnTo>
                <a:pt x="1865806" y="161908"/>
              </a:lnTo>
              <a:lnTo>
                <a:pt x="1865806" y="3238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6A5E8C-1265-4863-B9E5-EE5AFD8488EA}">
      <dsp:nvSpPr>
        <dsp:cNvPr id="0" name=""/>
        <dsp:cNvSpPr/>
      </dsp:nvSpPr>
      <dsp:spPr>
        <a:xfrm>
          <a:off x="2591435" y="1156668"/>
          <a:ext cx="91440" cy="323817"/>
        </a:xfrm>
        <a:custGeom>
          <a:avLst/>
          <a:gdLst/>
          <a:ahLst/>
          <a:cxnLst/>
          <a:rect l="0" t="0" r="0" b="0"/>
          <a:pathLst>
            <a:path>
              <a:moveTo>
                <a:pt x="45720" y="0"/>
              </a:moveTo>
              <a:lnTo>
                <a:pt x="45720" y="3238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06A303-BD78-4922-8E63-9E155F39CABA}">
      <dsp:nvSpPr>
        <dsp:cNvPr id="0" name=""/>
        <dsp:cNvSpPr/>
      </dsp:nvSpPr>
      <dsp:spPr>
        <a:xfrm>
          <a:off x="771348" y="1156668"/>
          <a:ext cx="1865806" cy="323817"/>
        </a:xfrm>
        <a:custGeom>
          <a:avLst/>
          <a:gdLst/>
          <a:ahLst/>
          <a:cxnLst/>
          <a:rect l="0" t="0" r="0" b="0"/>
          <a:pathLst>
            <a:path>
              <a:moveTo>
                <a:pt x="1865806" y="0"/>
              </a:moveTo>
              <a:lnTo>
                <a:pt x="1865806" y="161908"/>
              </a:lnTo>
              <a:lnTo>
                <a:pt x="0" y="161908"/>
              </a:lnTo>
              <a:lnTo>
                <a:pt x="0" y="3238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146BC3-5057-4A3B-91C4-D53860342460}">
      <dsp:nvSpPr>
        <dsp:cNvPr id="0" name=""/>
        <dsp:cNvSpPr/>
      </dsp:nvSpPr>
      <dsp:spPr>
        <a:xfrm>
          <a:off x="1866160" y="385674"/>
          <a:ext cx="1541988" cy="77099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R="0" lvl="0" algn="ctr" defTabSz="488950" rtl="0">
            <a:lnSpc>
              <a:spcPct val="90000"/>
            </a:lnSpc>
            <a:spcBef>
              <a:spcPct val="0"/>
            </a:spcBef>
            <a:spcAft>
              <a:spcPct val="35000"/>
            </a:spcAft>
          </a:pPr>
          <a:r>
            <a:rPr lang="en-GB" sz="1100" b="1" kern="1200" baseline="0" dirty="0" smtClean="0">
              <a:latin typeface="Calibri"/>
            </a:rPr>
            <a:t>Board </a:t>
          </a:r>
        </a:p>
        <a:p>
          <a:pPr marR="0" lvl="0" algn="ctr" defTabSz="488950" rtl="0">
            <a:lnSpc>
              <a:spcPct val="90000"/>
            </a:lnSpc>
            <a:spcBef>
              <a:spcPct val="0"/>
            </a:spcBef>
            <a:spcAft>
              <a:spcPct val="35000"/>
            </a:spcAft>
          </a:pPr>
          <a:r>
            <a:rPr lang="en-GB" sz="900" b="1" kern="1200" baseline="0" dirty="0" smtClean="0">
              <a:solidFill>
                <a:schemeClr val="accent2">
                  <a:lumMod val="75000"/>
                </a:schemeClr>
              </a:solidFill>
              <a:latin typeface="Calibri"/>
            </a:rPr>
            <a:t>Governing and decision body</a:t>
          </a:r>
          <a:endParaRPr lang="en-GB" sz="900" b="1" kern="1200" baseline="0" dirty="0" smtClean="0">
            <a:solidFill>
              <a:schemeClr val="accent2">
                <a:lumMod val="75000"/>
              </a:schemeClr>
            </a:solidFill>
            <a:latin typeface="Times New Roman"/>
          </a:endParaRPr>
        </a:p>
        <a:p>
          <a:pPr marR="0" lvl="0" algn="ctr" defTabSz="488950" rtl="0">
            <a:lnSpc>
              <a:spcPct val="90000"/>
            </a:lnSpc>
            <a:spcBef>
              <a:spcPct val="0"/>
            </a:spcBef>
            <a:spcAft>
              <a:spcPct val="35000"/>
            </a:spcAft>
          </a:pPr>
          <a:r>
            <a:rPr lang="en-GB" sz="900" b="1" kern="1200" baseline="0" dirty="0" smtClean="0">
              <a:latin typeface="Calibri"/>
            </a:rPr>
            <a:t>Representative from each core partner institute</a:t>
          </a:r>
          <a:endParaRPr lang="en-GB" sz="900" kern="1200" dirty="0" smtClean="0"/>
        </a:p>
      </dsp:txBody>
      <dsp:txXfrm>
        <a:off x="1866160" y="385674"/>
        <a:ext cx="1541988" cy="770994"/>
      </dsp:txXfrm>
    </dsp:sp>
    <dsp:sp modelId="{5530CB05-A8EB-47C1-BBD4-1ABB82AECF64}">
      <dsp:nvSpPr>
        <dsp:cNvPr id="0" name=""/>
        <dsp:cNvSpPr/>
      </dsp:nvSpPr>
      <dsp:spPr>
        <a:xfrm>
          <a:off x="354" y="1480486"/>
          <a:ext cx="1541988" cy="77099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R="0" lvl="0" algn="ctr" defTabSz="466725" rtl="0">
            <a:lnSpc>
              <a:spcPct val="90000"/>
            </a:lnSpc>
            <a:spcBef>
              <a:spcPct val="0"/>
            </a:spcBef>
            <a:spcAft>
              <a:spcPct val="35000"/>
            </a:spcAft>
          </a:pPr>
          <a:r>
            <a:rPr lang="en-GB" sz="1050" b="1" kern="1200" baseline="0" dirty="0" smtClean="0">
              <a:latin typeface="Calibri"/>
            </a:rPr>
            <a:t>Technical advisory group </a:t>
          </a:r>
          <a:endParaRPr lang="en-GB" sz="1050" b="1" kern="1200" baseline="0" dirty="0" smtClean="0">
            <a:latin typeface="Times New Roman"/>
          </a:endParaRPr>
        </a:p>
        <a:p>
          <a:pPr marR="0" lvl="0" algn="ctr" defTabSz="466725" rtl="0">
            <a:lnSpc>
              <a:spcPct val="90000"/>
            </a:lnSpc>
            <a:spcBef>
              <a:spcPct val="0"/>
            </a:spcBef>
            <a:spcAft>
              <a:spcPct val="35000"/>
            </a:spcAft>
          </a:pPr>
          <a:r>
            <a:rPr lang="en-GB" sz="900" b="1" kern="1200" baseline="0" dirty="0" smtClean="0">
              <a:solidFill>
                <a:schemeClr val="accent2">
                  <a:lumMod val="75000"/>
                </a:schemeClr>
              </a:solidFill>
              <a:latin typeface="Calibri"/>
            </a:rPr>
            <a:t>Advises board, plans and coordinates technical work</a:t>
          </a:r>
          <a:endParaRPr lang="en-GB" sz="900" b="1" kern="1200" baseline="0" dirty="0" smtClean="0">
            <a:solidFill>
              <a:schemeClr val="accent2">
                <a:lumMod val="75000"/>
              </a:schemeClr>
            </a:solidFill>
            <a:latin typeface="Times New Roman"/>
          </a:endParaRPr>
        </a:p>
        <a:p>
          <a:pPr marR="0" lvl="0" algn="ctr" defTabSz="466725" rtl="0">
            <a:lnSpc>
              <a:spcPct val="90000"/>
            </a:lnSpc>
            <a:spcBef>
              <a:spcPct val="0"/>
            </a:spcBef>
            <a:spcAft>
              <a:spcPct val="35000"/>
            </a:spcAft>
          </a:pPr>
          <a:r>
            <a:rPr lang="en-GB" sz="900" b="1" kern="1200" baseline="0" dirty="0" smtClean="0">
              <a:latin typeface="Calibri"/>
            </a:rPr>
            <a:t>Representative from all relevant partner institutes</a:t>
          </a:r>
          <a:endParaRPr lang="en-GB" sz="900" b="1" kern="1200" baseline="0" dirty="0" smtClean="0">
            <a:latin typeface="Times New Roman"/>
          </a:endParaRPr>
        </a:p>
      </dsp:txBody>
      <dsp:txXfrm>
        <a:off x="354" y="1480486"/>
        <a:ext cx="1541988" cy="770994"/>
      </dsp:txXfrm>
    </dsp:sp>
    <dsp:sp modelId="{0C3561DF-9F15-48FE-97F2-301D1A057623}">
      <dsp:nvSpPr>
        <dsp:cNvPr id="0" name=""/>
        <dsp:cNvSpPr/>
      </dsp:nvSpPr>
      <dsp:spPr>
        <a:xfrm>
          <a:off x="1866160" y="1480486"/>
          <a:ext cx="1541988" cy="77099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R="0" lvl="0" algn="ctr" defTabSz="466725" rtl="0">
            <a:lnSpc>
              <a:spcPct val="90000"/>
            </a:lnSpc>
            <a:spcBef>
              <a:spcPct val="0"/>
            </a:spcBef>
            <a:spcAft>
              <a:spcPct val="35000"/>
            </a:spcAft>
          </a:pPr>
          <a:r>
            <a:rPr lang="en-GB" sz="1050" b="1" kern="1200" baseline="0" dirty="0" smtClean="0">
              <a:latin typeface="Calibri"/>
            </a:rPr>
            <a:t>Science advisory  group </a:t>
          </a:r>
          <a:endParaRPr lang="en-GB" sz="1050" b="1" kern="1200" baseline="0" dirty="0" smtClean="0">
            <a:latin typeface="Times New Roman"/>
          </a:endParaRPr>
        </a:p>
        <a:p>
          <a:pPr marR="0" lvl="0" algn="ctr" defTabSz="466725" rtl="0">
            <a:lnSpc>
              <a:spcPct val="90000"/>
            </a:lnSpc>
            <a:spcBef>
              <a:spcPct val="0"/>
            </a:spcBef>
            <a:spcAft>
              <a:spcPct val="35000"/>
            </a:spcAft>
          </a:pPr>
          <a:r>
            <a:rPr lang="en-GB" sz="900" b="1" kern="1200" baseline="0" dirty="0" smtClean="0">
              <a:solidFill>
                <a:schemeClr val="accent2">
                  <a:lumMod val="75000"/>
                </a:schemeClr>
              </a:solidFill>
              <a:latin typeface="Calibri"/>
            </a:rPr>
            <a:t>Advises board, plans and coordinates science work</a:t>
          </a:r>
        </a:p>
        <a:p>
          <a:pPr marR="0" lvl="0" algn="ctr" defTabSz="466725" rtl="0">
            <a:lnSpc>
              <a:spcPct val="90000"/>
            </a:lnSpc>
            <a:spcBef>
              <a:spcPct val="0"/>
            </a:spcBef>
            <a:spcAft>
              <a:spcPct val="35000"/>
            </a:spcAft>
          </a:pPr>
          <a:r>
            <a:rPr lang="en-GB" sz="900" b="1" kern="1200" baseline="0" dirty="0" smtClean="0">
              <a:latin typeface="Calibri"/>
            </a:rPr>
            <a:t>Representative from all relevant partner institutes</a:t>
          </a:r>
          <a:endParaRPr lang="en-GB" sz="900" b="1" kern="1200" baseline="0" dirty="0" smtClean="0">
            <a:latin typeface="Times New Roman"/>
          </a:endParaRPr>
        </a:p>
      </dsp:txBody>
      <dsp:txXfrm>
        <a:off x="1866160" y="1480486"/>
        <a:ext cx="1541988" cy="770994"/>
      </dsp:txXfrm>
    </dsp:sp>
    <dsp:sp modelId="{701A0526-C0CC-499B-8AEF-DE9E21BF6A6E}">
      <dsp:nvSpPr>
        <dsp:cNvPr id="0" name=""/>
        <dsp:cNvSpPr/>
      </dsp:nvSpPr>
      <dsp:spPr>
        <a:xfrm>
          <a:off x="3731967" y="1480486"/>
          <a:ext cx="1541988" cy="77099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R="0" lvl="0" algn="ctr" defTabSz="466725" rtl="0">
            <a:lnSpc>
              <a:spcPct val="90000"/>
            </a:lnSpc>
            <a:spcBef>
              <a:spcPct val="0"/>
            </a:spcBef>
            <a:spcAft>
              <a:spcPct val="35000"/>
            </a:spcAft>
          </a:pPr>
          <a:r>
            <a:rPr lang="en-GB" sz="1050" b="1" kern="1200" baseline="0" dirty="0" smtClean="0">
              <a:latin typeface="Calibri"/>
            </a:rPr>
            <a:t>Ad-hoc projects</a:t>
          </a:r>
          <a:endParaRPr lang="en-GB" sz="1050" b="1" kern="1200" baseline="0" dirty="0" smtClean="0">
            <a:latin typeface="Times New Roman"/>
          </a:endParaRPr>
        </a:p>
        <a:p>
          <a:pPr marR="0" lvl="0" algn="ctr" defTabSz="466725" rtl="0">
            <a:lnSpc>
              <a:spcPct val="90000"/>
            </a:lnSpc>
            <a:spcBef>
              <a:spcPct val="0"/>
            </a:spcBef>
            <a:spcAft>
              <a:spcPct val="35000"/>
            </a:spcAft>
          </a:pPr>
          <a:r>
            <a:rPr lang="en-GB" sz="900" b="1" kern="1200" baseline="0" dirty="0" smtClean="0">
              <a:solidFill>
                <a:schemeClr val="accent2">
                  <a:lumMod val="75000"/>
                </a:schemeClr>
              </a:solidFill>
              <a:latin typeface="Calibri"/>
            </a:rPr>
            <a:t>May be a need to have specific projects from time to time</a:t>
          </a:r>
          <a:endParaRPr lang="en-GB" sz="900" b="1" kern="1200" baseline="0" dirty="0" smtClean="0">
            <a:solidFill>
              <a:schemeClr val="accent2">
                <a:lumMod val="75000"/>
              </a:schemeClr>
            </a:solidFill>
            <a:latin typeface="Times New Roman"/>
          </a:endParaRPr>
        </a:p>
        <a:p>
          <a:pPr marR="0" lvl="0" algn="ctr" defTabSz="466725" rtl="0">
            <a:lnSpc>
              <a:spcPct val="90000"/>
            </a:lnSpc>
            <a:spcBef>
              <a:spcPct val="0"/>
            </a:spcBef>
            <a:spcAft>
              <a:spcPct val="35000"/>
            </a:spcAft>
          </a:pPr>
          <a:r>
            <a:rPr lang="en-GB" sz="900" b="1" kern="1200" baseline="0" dirty="0" smtClean="0">
              <a:latin typeface="Calibri"/>
            </a:rPr>
            <a:t>Representative from all relevant partner institutes</a:t>
          </a:r>
          <a:endParaRPr lang="en-GB" sz="900" b="1" kern="1200" baseline="0" dirty="0" smtClean="0">
            <a:latin typeface="Times New Roman"/>
          </a:endParaRPr>
        </a:p>
      </dsp:txBody>
      <dsp:txXfrm>
        <a:off x="3731967" y="1480486"/>
        <a:ext cx="1541988" cy="77099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5838" y="0"/>
            <a:ext cx="2949787" cy="496967"/>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0631D762-C83A-4E40-BD61-39226E7B8AF3}" type="datetime1">
              <a:rPr lang="en-AU" altLang="en-US"/>
              <a:pPr/>
              <a:t>26/02/2016</a:t>
            </a:fld>
            <a:endParaRPr lang="en-AU" altLang="en-US"/>
          </a:p>
        </p:txBody>
      </p:sp>
      <p:sp>
        <p:nvSpPr>
          <p:cNvPr id="4" name="Footer Placeholder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55838" y="9440646"/>
            <a:ext cx="2949787" cy="496967"/>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B990713A-6F0D-4A3D-8237-F6EB69E0550E}" type="slidenum">
              <a:rPr lang="en-AU" altLang="en-US"/>
              <a:pPr/>
              <a:t>‹#›</a:t>
            </a:fld>
            <a:endParaRPr lang="en-AU" altLang="en-US"/>
          </a:p>
        </p:txBody>
      </p:sp>
    </p:spTree>
    <p:extLst>
      <p:ext uri="{BB962C8B-B14F-4D97-AF65-F5344CB8AC3E}">
        <p14:creationId xmlns:p14="http://schemas.microsoft.com/office/powerpoint/2010/main" val="35341249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en-AU" altLang="en-US"/>
          </a:p>
        </p:txBody>
      </p:sp>
      <p:sp>
        <p:nvSpPr>
          <p:cNvPr id="56323" name="Rectangle 3"/>
          <p:cNvSpPr>
            <a:spLocks noGrp="1" noChangeArrowheads="1"/>
          </p:cNvSpPr>
          <p:nvPr>
            <p:ph type="dt" idx="1"/>
          </p:nvPr>
        </p:nvSpPr>
        <p:spPr bwMode="auto">
          <a:xfrm>
            <a:off x="3855838" y="0"/>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1CBF4AE2-9735-457C-AC50-0D26F61F0078}" type="datetime1">
              <a:rPr lang="en-AU" altLang="en-US"/>
              <a:pPr/>
              <a:t>26/02/2016</a:t>
            </a:fld>
            <a:endParaRPr lang="en-AU" altLang="en-US"/>
          </a:p>
        </p:txBody>
      </p:sp>
      <p:sp>
        <p:nvSpPr>
          <p:cNvPr id="56324" name="Rectangle 4"/>
          <p:cNvSpPr>
            <a:spLocks noGrp="1" noRot="1" noChangeAspect="1" noChangeArrowheads="1" noTextEdit="1"/>
          </p:cNvSpPr>
          <p:nvPr>
            <p:ph type="sldImg" idx="2"/>
          </p:nvPr>
        </p:nvSpPr>
        <p:spPr bwMode="auto">
          <a:xfrm>
            <a:off x="920750" y="746125"/>
            <a:ext cx="4965700" cy="372586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6325" name="Rectangle 5"/>
          <p:cNvSpPr>
            <a:spLocks noGrp="1" noChangeArrowheads="1"/>
          </p:cNvSpPr>
          <p:nvPr>
            <p:ph type="body" sz="quarter" idx="3"/>
          </p:nvPr>
        </p:nvSpPr>
        <p:spPr bwMode="auto">
          <a:xfrm>
            <a:off x="680720" y="4721186"/>
            <a:ext cx="5445760" cy="4472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altLang="en-US" smtClean="0"/>
              <a:t>Click to edit Master text styles</a:t>
            </a:r>
          </a:p>
          <a:p>
            <a:pPr lvl="1"/>
            <a:r>
              <a:rPr lang="en-AU" altLang="en-US" smtClean="0"/>
              <a:t>Second level</a:t>
            </a:r>
          </a:p>
          <a:p>
            <a:pPr lvl="2"/>
            <a:r>
              <a:rPr lang="en-AU" altLang="en-US" smtClean="0"/>
              <a:t>Third level</a:t>
            </a:r>
          </a:p>
          <a:p>
            <a:pPr lvl="3"/>
            <a:r>
              <a:rPr lang="en-AU" altLang="en-US" smtClean="0"/>
              <a:t>Fourth level</a:t>
            </a:r>
          </a:p>
          <a:p>
            <a:pPr lvl="4"/>
            <a:r>
              <a:rPr lang="en-AU" altLang="en-US" smtClean="0"/>
              <a:t>Fifth level</a:t>
            </a:r>
          </a:p>
        </p:txBody>
      </p:sp>
      <p:sp>
        <p:nvSpPr>
          <p:cNvPr id="56326" name="Rectangle 6"/>
          <p:cNvSpPr>
            <a:spLocks noGrp="1" noChangeArrowheads="1"/>
          </p:cNvSpPr>
          <p:nvPr>
            <p:ph type="ftr" sz="quarter" idx="4"/>
          </p:nvPr>
        </p:nvSpPr>
        <p:spPr bwMode="auto">
          <a:xfrm>
            <a:off x="0" y="9440646"/>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AU" altLang="en-US"/>
          </a:p>
        </p:txBody>
      </p:sp>
      <p:sp>
        <p:nvSpPr>
          <p:cNvPr id="56327" name="Rectangle 7"/>
          <p:cNvSpPr>
            <a:spLocks noGrp="1" noChangeArrowheads="1"/>
          </p:cNvSpPr>
          <p:nvPr>
            <p:ph type="sldNum" sz="quarter" idx="5"/>
          </p:nvPr>
        </p:nvSpPr>
        <p:spPr bwMode="auto">
          <a:xfrm>
            <a:off x="3855838" y="9440646"/>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09603DC3-0E4F-4B70-BBF8-6BFB1AEDA27A}" type="slidenum">
              <a:rPr lang="en-AU" altLang="en-US"/>
              <a:pPr/>
              <a:t>‹#›</a:t>
            </a:fld>
            <a:endParaRPr lang="en-AU" altLang="en-US"/>
          </a:p>
        </p:txBody>
      </p:sp>
    </p:spTree>
    <p:extLst>
      <p:ext uri="{BB962C8B-B14F-4D97-AF65-F5344CB8AC3E}">
        <p14:creationId xmlns:p14="http://schemas.microsoft.com/office/powerpoint/2010/main" val="579891021"/>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Calibri" pitchFamily="34" charset="0"/>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Calibri" pitchFamily="34" charset="0"/>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Calibri" pitchFamily="34" charset="0"/>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Calibri" pitchFamily="34" charset="0"/>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Calibri"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9603DC3-0E4F-4B70-BBF8-6BFB1AEDA27A}" type="slidenum">
              <a:rPr lang="en-AU" altLang="en-US" smtClean="0">
                <a:solidFill>
                  <a:prstClr val="black"/>
                </a:solidFill>
              </a:rPr>
              <a:pPr/>
              <a:t>1</a:t>
            </a:fld>
            <a:endParaRPr lang="en-AU" altLang="en-US">
              <a:solidFill>
                <a:prstClr val="black"/>
              </a:solidFill>
            </a:endParaRPr>
          </a:p>
        </p:txBody>
      </p:sp>
    </p:spTree>
    <p:extLst>
      <p:ext uri="{BB962C8B-B14F-4D97-AF65-F5344CB8AC3E}">
        <p14:creationId xmlns:p14="http://schemas.microsoft.com/office/powerpoint/2010/main" val="2833211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57950" y="9443012"/>
            <a:ext cx="2949251" cy="49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18" tIns="46159" rIns="92318" bIns="46159"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AEA294B-260D-49BE-A571-FDB79057B1F7}" type="slidenum">
              <a:rPr lang="en-AU" sz="1200">
                <a:latin typeface="Times New Roman" pitchFamily="18" charset="0"/>
              </a:rPr>
              <a:pPr algn="r" eaLnBrk="1" hangingPunct="1"/>
              <a:t>19</a:t>
            </a:fld>
            <a:endParaRPr lang="en-AU" sz="1200">
              <a:latin typeface="Times New Roman"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r>
              <a:rPr lang="en-AU" smtClean="0"/>
              <a:t>Verification for APS2 ACCESS-G ("G2") trial, against current operational system ("G1"), and UK global operational system, Australian region</a:t>
            </a:r>
          </a:p>
          <a:p>
            <a:r>
              <a:rPr lang="en-AU" smtClean="0"/>
              <a:t>Australian Region, Feb 2015</a:t>
            </a:r>
          </a:p>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noChangeArrowheads="1"/>
          </p:cNvSpPr>
          <p:nvPr/>
        </p:nvSpPr>
        <p:spPr bwMode="auto">
          <a:xfrm>
            <a:off x="3857950" y="9443012"/>
            <a:ext cx="2949251" cy="49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18" tIns="46159" rIns="92318" bIns="46159"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A986C1CB-24E1-4CA3-BDC7-0DFA288A16A4}" type="slidenum">
              <a:rPr lang="en-AU" sz="1200">
                <a:latin typeface="Times New Roman" pitchFamily="18" charset="0"/>
              </a:rPr>
              <a:pPr algn="r" eaLnBrk="1" hangingPunct="1"/>
              <a:t>20</a:t>
            </a:fld>
            <a:endParaRPr lang="en-AU" sz="1200">
              <a:latin typeface="Times New Roman"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r>
              <a:rPr lang="en-US" smtClean="0"/>
              <a:t>Good performance gain over Australia, SH, no improvement over NH. Still unsure why – resolved earlier issues with gravity-wave / topography-resolution interaction, but stumped since.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txBox="1">
            <a:spLocks noGrp="1" noChangeArrowheads="1"/>
          </p:cNvSpPr>
          <p:nvPr/>
        </p:nvSpPr>
        <p:spPr bwMode="auto">
          <a:xfrm>
            <a:off x="3857950" y="9443012"/>
            <a:ext cx="2949251" cy="49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18" tIns="46159" rIns="92318" bIns="46159"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A71728E7-4368-46B2-93E8-C47684143F3A}" type="slidenum">
              <a:rPr lang="en-AU" sz="1200">
                <a:latin typeface="Times New Roman" pitchFamily="18" charset="0"/>
              </a:rPr>
              <a:pPr algn="r" eaLnBrk="1" hangingPunct="1"/>
              <a:t>21</a:t>
            </a:fld>
            <a:endParaRPr lang="en-AU" sz="1200">
              <a:latin typeface="Times New Roman"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marL="0" lvl="1"/>
            <a:r>
              <a:rPr lang="en-US" dirty="0" smtClean="0"/>
              <a:t>Note: Error(G2) – Error(G1) == negative is "good" (G2 better than G1)</a:t>
            </a:r>
          </a:p>
          <a:p>
            <a:pPr marL="0" lvl="1"/>
            <a:endParaRPr lang="en-US" dirty="0" smtClean="0"/>
          </a:p>
          <a:p>
            <a:pPr marL="0" lvl="1"/>
            <a:r>
              <a:rPr lang="en-US" dirty="0" smtClean="0"/>
              <a:t>Slight improvement in 10m </a:t>
            </a:r>
            <a:r>
              <a:rPr lang="en-US" dirty="0" err="1" smtClean="0"/>
              <a:t>windspeed</a:t>
            </a:r>
            <a:r>
              <a:rPr lang="en-US" dirty="0" smtClean="0"/>
              <a:t>, of about 2% mainly during the first two days and in the afternoon and evening </a:t>
            </a:r>
          </a:p>
          <a:p>
            <a:pPr marL="0" lvl="1"/>
            <a:endParaRPr lang="en-US" dirty="0" smtClean="0"/>
          </a:p>
          <a:p>
            <a:pPr marL="0" lvl="1"/>
            <a:r>
              <a:rPr lang="en-US" dirty="0" smtClean="0"/>
              <a:t>2m temperature and </a:t>
            </a:r>
            <a:r>
              <a:rPr lang="en-US" dirty="0" err="1" smtClean="0"/>
              <a:t>dewpoint</a:t>
            </a:r>
            <a:r>
              <a:rPr lang="en-US" dirty="0" smtClean="0"/>
              <a:t> improved by about 4% during the first 3 days biggest gains in first 48 hours and during the afternoon and evening. (i.e. </a:t>
            </a:r>
            <a:r>
              <a:rPr lang="en-US" dirty="0" err="1" smtClean="0"/>
              <a:t>Tmax</a:t>
            </a:r>
            <a:r>
              <a:rPr lang="en-US" dirty="0" smtClean="0"/>
              <a:t> improved more than </a:t>
            </a:r>
            <a:r>
              <a:rPr lang="en-US" dirty="0" err="1" smtClean="0"/>
              <a:t>Tmin</a:t>
            </a:r>
            <a:r>
              <a:rPr lang="en-US" dirty="0" smtClean="0"/>
              <a:t>) </a:t>
            </a:r>
          </a:p>
          <a:p>
            <a:pPr marL="0" lvl="1"/>
            <a:endParaRPr lang="en-US" dirty="0" smtClean="0"/>
          </a:p>
          <a:p>
            <a:pPr marL="0" lvl="1"/>
            <a:r>
              <a:rPr lang="en-US" dirty="0" smtClean="0"/>
              <a:t>Forecast length shown in boxes ("+30")</a:t>
            </a:r>
          </a:p>
          <a:p>
            <a:pPr eaLnBrk="1" hangingPunct="1"/>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noChangeArrowheads="1"/>
          </p:cNvSpPr>
          <p:nvPr/>
        </p:nvSpPr>
        <p:spPr bwMode="auto">
          <a:xfrm>
            <a:off x="3857950" y="9443012"/>
            <a:ext cx="2949251" cy="49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18" tIns="46159" rIns="92318" bIns="46159"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BEC5F301-CEAB-4FAB-B727-F1DD80A20AE8}" type="slidenum">
              <a:rPr lang="en-AU" sz="1200">
                <a:latin typeface="Times New Roman" pitchFamily="18" charset="0"/>
              </a:rPr>
              <a:pPr algn="r" eaLnBrk="1" hangingPunct="1"/>
              <a:t>22</a:t>
            </a:fld>
            <a:endParaRPr lang="en-AU" sz="1200">
              <a:latin typeface="Times New Roman"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marL="0" lvl="1"/>
            <a:endParaRPr lang="en-US" smtClean="0"/>
          </a:p>
          <a:p>
            <a:pPr eaLnBrk="1" hangingPunct="1"/>
            <a:r>
              <a:rPr lang="en-US" smtClean="0"/>
              <a:t>"Uncertainty" – where does regional model fit between increasingly high-resolution global, and the city-based / on-demand very high-resolution systems ???  Can no longer rely on UKMO "NAE" model as a base.</a:t>
            </a:r>
          </a:p>
          <a:p>
            <a:pPr eaLnBrk="1" hangingPunct="1"/>
            <a:endParaRPr lang="en-US" smtClean="0"/>
          </a:p>
          <a:p>
            <a:pPr eaLnBrk="1" hangingPunct="1"/>
            <a:r>
              <a:rPr lang="en-US" smtClean="0"/>
              <a:t>"access-r" (blue) = operational system (R1)</a:t>
            </a:r>
          </a:p>
          <a:p>
            <a:pPr eaLnBrk="1" hangingPunct="1"/>
            <a:r>
              <a:rPr lang="en-US" smtClean="0"/>
              <a:t>"r2t3" (red) = trial APS2 ACCESS-R (R2) system</a:t>
            </a:r>
          </a:p>
          <a:p>
            <a:pPr eaLnBrk="1" hangingPunct="1"/>
            <a:endParaRPr lang="en-US" smtClean="0"/>
          </a:p>
          <a:p>
            <a:pPr eaLnBrk="1" hangingPunct="1"/>
            <a:r>
              <a:rPr lang="en-US" smtClean="0"/>
              <a:t>Mslp to left, screen-temperature to right. Be careful of the vertical-scales R2-Tscr has worse bias, but difference is small!</a:t>
            </a:r>
          </a:p>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txBox="1">
            <a:spLocks noGrp="1" noChangeArrowheads="1"/>
          </p:cNvSpPr>
          <p:nvPr/>
        </p:nvSpPr>
        <p:spPr bwMode="auto">
          <a:xfrm>
            <a:off x="3857950" y="9443012"/>
            <a:ext cx="2949251" cy="49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18" tIns="46159" rIns="92318" bIns="46159"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9FD34D1E-6E78-4012-BAB0-C9867A82FD3D}" type="slidenum">
              <a:rPr lang="en-AU" sz="1200">
                <a:latin typeface="Times New Roman" pitchFamily="18" charset="0"/>
              </a:rPr>
              <a:pPr algn="r" eaLnBrk="1" hangingPunct="1"/>
              <a:t>23</a:t>
            </a:fld>
            <a:endParaRPr lang="en-AU" sz="1200">
              <a:latin typeface="Times New Roman"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marL="0" lvl="1"/>
            <a:endParaRPr lang="en-US" smtClean="0"/>
          </a:p>
          <a:p>
            <a:pPr eaLnBrk="1" hangingPunct="1"/>
            <a:r>
              <a:rPr lang="en-US" smtClean="0"/>
              <a:t>"C2" = APS2 ACCESS-C</a:t>
            </a:r>
          </a:p>
          <a:p>
            <a:pPr eaLnBrk="1" hangingPunct="1"/>
            <a:r>
              <a:rPr lang="en-US" smtClean="0"/>
              <a:t>"UKV" = UKMO 1.5km variable-resolution (stretched-grid)</a:t>
            </a:r>
          </a:p>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857950" y="9443012"/>
            <a:ext cx="2949251" cy="49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18" tIns="46159" rIns="92318" bIns="46159"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664103A6-F292-4444-B76B-938D56D3C79E}" type="slidenum">
              <a:rPr lang="en-AU" sz="1200">
                <a:latin typeface="Times New Roman" pitchFamily="18" charset="0"/>
              </a:rPr>
              <a:pPr algn="r" eaLnBrk="1" hangingPunct="1"/>
              <a:t>24</a:t>
            </a:fld>
            <a:endParaRPr lang="en-AU" sz="120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marL="0" lvl="1"/>
            <a:endParaRPr lang="en-US" smtClean="0"/>
          </a:p>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857950" y="9443012"/>
            <a:ext cx="2949251" cy="49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318" tIns="46159" rIns="92318" bIns="46159"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70C3B5C6-A47C-48D3-B6F4-00F161DC9576}" type="slidenum">
              <a:rPr lang="en-AU" sz="1200">
                <a:latin typeface="Times New Roman" pitchFamily="18" charset="0"/>
              </a:rPr>
              <a:pPr algn="r" eaLnBrk="1" hangingPunct="1"/>
              <a:t>25</a:t>
            </a:fld>
            <a:endParaRPr lang="en-AU" sz="1200">
              <a:latin typeface="Times New Roman"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marL="0" lvl="1"/>
            <a:endParaRPr lang="en-US" smtClean="0"/>
          </a:p>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D45C08A-95C8-4DCE-8AF2-6B7B84D47549}"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1880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388F005E-C3BE-4A92-8C4C-7BC3F1E86477}" type="slidenum">
              <a:rPr lang="en-AU" smtClean="0">
                <a:solidFill>
                  <a:prstClr val="black"/>
                </a:solidFill>
              </a:rPr>
              <a:pPr>
                <a:defRPr/>
              </a:pPr>
              <a:t>57</a:t>
            </a:fld>
            <a:endParaRPr lang="en-AU">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All simulations but </a:t>
            </a:r>
            <a:r>
              <a:rPr lang="en-US" baseline="0" dirty="0" err="1" smtClean="0"/>
              <a:t>eg</a:t>
            </a:r>
            <a:r>
              <a:rPr lang="en-US" baseline="0" dirty="0" smtClean="0"/>
              <a:t> use the </a:t>
            </a:r>
            <a:r>
              <a:rPr lang="en-US" baseline="0" dirty="0" err="1" smtClean="0"/>
              <a:t>bcs</a:t>
            </a:r>
            <a:r>
              <a:rPr lang="en-US" baseline="0" dirty="0" smtClean="0"/>
              <a:t> from a 4 km </a:t>
            </a:r>
            <a:r>
              <a:rPr lang="en-US" baseline="0" dirty="0" err="1" smtClean="0"/>
              <a:t>nd</a:t>
            </a:r>
            <a:r>
              <a:rPr lang="en-US" baseline="0" dirty="0" smtClean="0"/>
              <a:t> simulation. The </a:t>
            </a:r>
            <a:r>
              <a:rPr lang="en-US" baseline="0" dirty="0" err="1" smtClean="0"/>
              <a:t>eg</a:t>
            </a:r>
            <a:r>
              <a:rPr lang="en-US" baseline="0" dirty="0" smtClean="0"/>
              <a:t> simulation is nested in its own 4 km run. Given the differences seen I wanted to look at the effect of the different </a:t>
            </a:r>
            <a:r>
              <a:rPr lang="en-US" baseline="0" dirty="0" err="1" smtClean="0"/>
              <a:t>bcs</a:t>
            </a:r>
            <a:r>
              <a:rPr lang="en-US" baseline="0" dirty="0" smtClean="0"/>
              <a:t> and have another </a:t>
            </a:r>
            <a:r>
              <a:rPr lang="en-US" baseline="0" dirty="0" err="1" smtClean="0"/>
              <a:t>eg</a:t>
            </a:r>
            <a:r>
              <a:rPr lang="en-US" baseline="0" dirty="0" smtClean="0"/>
              <a:t> simulation using the </a:t>
            </a:r>
            <a:r>
              <a:rPr lang="en-US" baseline="0" dirty="0" err="1" smtClean="0"/>
              <a:t>nd</a:t>
            </a:r>
            <a:r>
              <a:rPr lang="en-US" baseline="0" dirty="0" smtClean="0"/>
              <a:t> </a:t>
            </a:r>
            <a:r>
              <a:rPr lang="en-US" baseline="0" dirty="0" err="1" smtClean="0"/>
              <a:t>bcs</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 The green and black lines are microphysics changes that I won’t go through but will mention a few as we go through the figures. </a:t>
            </a:r>
          </a:p>
        </p:txBody>
      </p:sp>
      <p:sp>
        <p:nvSpPr>
          <p:cNvPr id="4" name="Slide Number Placeholder 3"/>
          <p:cNvSpPr>
            <a:spLocks noGrp="1"/>
          </p:cNvSpPr>
          <p:nvPr>
            <p:ph type="sldNum" sz="quarter" idx="10"/>
          </p:nvPr>
        </p:nvSpPr>
        <p:spPr/>
        <p:txBody>
          <a:bodyPr/>
          <a:lstStyle/>
          <a:p>
            <a:fld id="{9A496215-5E4C-414D-A8DB-C38AA7CF7C2A}" type="slidenum">
              <a:rPr lang="en-AU" smtClean="0">
                <a:solidFill>
                  <a:prstClr val="black"/>
                </a:solidFill>
              </a:rPr>
              <a:pPr/>
              <a:t>59</a:t>
            </a:fld>
            <a:endParaRPr lang="en-AU">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fld id="{650A8482-2F3B-4FB8-B04F-717E60346AD5}" type="slidenum">
              <a:rPr lang="en-US" altLang="en-US">
                <a:solidFill>
                  <a:srgbClr val="000000"/>
                </a:solidFill>
              </a:rPr>
              <a:pPr eaLnBrk="1" hangingPunct="1"/>
              <a:t>6</a:t>
            </a:fld>
            <a:endParaRPr lang="en-US" altLang="en-US">
              <a:solidFill>
                <a:srgbClr val="000000"/>
              </a:solidFill>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smtClean="0">
                <a:latin typeface="Arial" pitchFamily="34" charset="0"/>
              </a:rPr>
              <a:t>The Vuvuzela of seamless prediction:</a:t>
            </a:r>
          </a:p>
          <a:p>
            <a:pPr eaLnBrk="1" hangingPunct="1">
              <a:buFontTx/>
              <a:buChar char="•"/>
            </a:pPr>
            <a:r>
              <a:rPr lang="en-GB" altLang="en-US" dirty="0" smtClean="0">
                <a:latin typeface="Arial" pitchFamily="34" charset="0"/>
              </a:rPr>
              <a:t>The Met Office is able to make predictions on all timescales from now until a century ahead.</a:t>
            </a:r>
          </a:p>
          <a:p>
            <a:pPr eaLnBrk="1" hangingPunct="1">
              <a:buFontTx/>
              <a:buChar char="•"/>
            </a:pPr>
            <a:r>
              <a:rPr lang="en-GB" altLang="en-US" dirty="0" smtClean="0">
                <a:latin typeface="Arial" pitchFamily="34" charset="0"/>
              </a:rPr>
              <a:t>Analysis of past weather data is also useful to understand weather risks today – for example what is the likelihood of a particular storm event occurring.</a:t>
            </a:r>
          </a:p>
          <a:p>
            <a:pPr eaLnBrk="1" hangingPunct="1">
              <a:buFontTx/>
              <a:buChar char="•"/>
            </a:pPr>
            <a:r>
              <a:rPr lang="en-GB" altLang="en-US" dirty="0" smtClean="0">
                <a:latin typeface="Arial" pitchFamily="34" charset="0"/>
              </a:rPr>
              <a:t>On longer timescales the confidence boundary gets wider – however if the climate information is applied in an appropriate manner it provides extremely useful information to inform adaptation decision making.</a:t>
            </a:r>
          </a:p>
          <a:p>
            <a:pPr eaLnBrk="1" hangingPunct="1"/>
            <a:endParaRPr lang="en-GB" altLang="en-US" dirty="0"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fld id="{650A8482-2F3B-4FB8-B04F-717E60346AD5}" type="slidenum">
              <a:rPr lang="en-US" altLang="en-US">
                <a:solidFill>
                  <a:srgbClr val="000000"/>
                </a:solidFill>
              </a:rPr>
              <a:pPr eaLnBrk="1" hangingPunct="1"/>
              <a:t>65</a:t>
            </a:fld>
            <a:endParaRPr lang="en-US" altLang="en-US">
              <a:solidFill>
                <a:srgbClr val="000000"/>
              </a:solidFill>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itchFamily="34" charset="0"/>
              </a:rPr>
              <a:t>The Vuvuzela of seamless prediction:</a:t>
            </a:r>
          </a:p>
          <a:p>
            <a:pPr eaLnBrk="1" hangingPunct="1">
              <a:buFontTx/>
              <a:buChar char="•"/>
            </a:pPr>
            <a:r>
              <a:rPr lang="en-GB" altLang="en-US" smtClean="0">
                <a:latin typeface="Arial" pitchFamily="34" charset="0"/>
              </a:rPr>
              <a:t>The Met Office is able to make predictions on all timescales from now until a century ahead.</a:t>
            </a:r>
          </a:p>
          <a:p>
            <a:pPr eaLnBrk="1" hangingPunct="1">
              <a:buFontTx/>
              <a:buChar char="•"/>
            </a:pPr>
            <a:r>
              <a:rPr lang="en-GB" altLang="en-US" smtClean="0">
                <a:latin typeface="Arial" pitchFamily="34" charset="0"/>
              </a:rPr>
              <a:t>Analysis of past weather data is also useful to understand weather risks today – for example what is the likelihood of a particular storm event occurring.</a:t>
            </a:r>
          </a:p>
          <a:p>
            <a:pPr eaLnBrk="1" hangingPunct="1">
              <a:buFontTx/>
              <a:buChar char="•"/>
            </a:pPr>
            <a:r>
              <a:rPr lang="en-GB" altLang="en-US" smtClean="0">
                <a:latin typeface="Arial" pitchFamily="34" charset="0"/>
              </a:rPr>
              <a:t>On longer timescales the confidence boundary gets wider – however if the climate information is applied in an appropriate manner it provides extremely useful information to inform adaptation decision making.</a:t>
            </a:r>
          </a:p>
          <a:p>
            <a:pPr eaLnBrk="1" hangingPunct="1"/>
            <a:endParaRPr lang="en-GB" alt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fld id="{C3DC6A0D-717C-4F48-A81C-FAA3B98C28D3}" type="slidenum">
              <a:rPr lang="en-GB" altLang="en-US">
                <a:solidFill>
                  <a:srgbClr val="000000"/>
                </a:solidFill>
              </a:rPr>
              <a:pPr eaLnBrk="1" hangingPunct="1"/>
              <a:t>67</a:t>
            </a:fld>
            <a:endParaRPr lang="en-GB" altLang="en-US">
              <a:solidFill>
                <a:srgbClr val="000000"/>
              </a:solidFill>
            </a:endParaRPr>
          </a:p>
        </p:txBody>
      </p:sp>
      <p:sp>
        <p:nvSpPr>
          <p:cNvPr id="108547" name="Rectangle 7"/>
          <p:cNvSpPr txBox="1">
            <a:spLocks noGrp="1" noChangeArrowheads="1"/>
          </p:cNvSpPr>
          <p:nvPr/>
        </p:nvSpPr>
        <p:spPr bwMode="auto">
          <a:xfrm>
            <a:off x="3856495" y="9440226"/>
            <a:ext cx="2949084" cy="49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63" tIns="46131" rIns="92263" bIns="46131" anchor="b"/>
          <a:lstStyle>
            <a:lvl1pPr defTabSz="457200" eaLnBrk="0" hangingPunct="0">
              <a:defRPr sz="1200">
                <a:solidFill>
                  <a:schemeClr val="bg1"/>
                </a:solidFill>
                <a:latin typeface="Arial" pitchFamily="34" charset="0"/>
              </a:defRPr>
            </a:lvl1pPr>
            <a:lvl2pPr marL="742950" indent="-285750" defTabSz="457200" eaLnBrk="0" hangingPunct="0">
              <a:defRPr sz="1200">
                <a:solidFill>
                  <a:schemeClr val="bg1"/>
                </a:solidFill>
                <a:latin typeface="Arial" pitchFamily="34" charset="0"/>
              </a:defRPr>
            </a:lvl2pPr>
            <a:lvl3pPr marL="1143000" indent="-228600" defTabSz="457200" eaLnBrk="0" hangingPunct="0">
              <a:defRPr sz="1200">
                <a:solidFill>
                  <a:schemeClr val="bg1"/>
                </a:solidFill>
                <a:latin typeface="Arial" pitchFamily="34" charset="0"/>
              </a:defRPr>
            </a:lvl3pPr>
            <a:lvl4pPr marL="1600200" indent="-228600" defTabSz="457200" eaLnBrk="0" hangingPunct="0">
              <a:defRPr sz="1200">
                <a:solidFill>
                  <a:schemeClr val="bg1"/>
                </a:solidFill>
                <a:latin typeface="Arial" pitchFamily="34" charset="0"/>
              </a:defRPr>
            </a:lvl4pPr>
            <a:lvl5pPr marL="2057400" indent="-228600" defTabSz="457200" eaLnBrk="0" hangingPunct="0">
              <a:defRPr sz="1200">
                <a:solidFill>
                  <a:schemeClr val="bg1"/>
                </a:solidFill>
                <a:latin typeface="Arial" pitchFamily="34" charset="0"/>
              </a:defRPr>
            </a:lvl5pPr>
            <a:lvl6pPr marL="2514600" indent="-228600" defTabSz="457200" eaLnBrk="0" fontAlgn="base" hangingPunct="0">
              <a:lnSpc>
                <a:spcPct val="85000"/>
              </a:lnSpc>
              <a:spcBef>
                <a:spcPct val="0"/>
              </a:spcBef>
              <a:spcAft>
                <a:spcPct val="0"/>
              </a:spcAft>
              <a:defRPr sz="1200">
                <a:solidFill>
                  <a:schemeClr val="bg1"/>
                </a:solidFill>
                <a:latin typeface="Arial" pitchFamily="34" charset="0"/>
              </a:defRPr>
            </a:lvl6pPr>
            <a:lvl7pPr marL="2971800" indent="-228600" defTabSz="457200" eaLnBrk="0" fontAlgn="base" hangingPunct="0">
              <a:lnSpc>
                <a:spcPct val="85000"/>
              </a:lnSpc>
              <a:spcBef>
                <a:spcPct val="0"/>
              </a:spcBef>
              <a:spcAft>
                <a:spcPct val="0"/>
              </a:spcAft>
              <a:defRPr sz="1200">
                <a:solidFill>
                  <a:schemeClr val="bg1"/>
                </a:solidFill>
                <a:latin typeface="Arial" pitchFamily="34" charset="0"/>
              </a:defRPr>
            </a:lvl7pPr>
            <a:lvl8pPr marL="3429000" indent="-228600" defTabSz="457200" eaLnBrk="0" fontAlgn="base" hangingPunct="0">
              <a:lnSpc>
                <a:spcPct val="85000"/>
              </a:lnSpc>
              <a:spcBef>
                <a:spcPct val="0"/>
              </a:spcBef>
              <a:spcAft>
                <a:spcPct val="0"/>
              </a:spcAft>
              <a:defRPr sz="1200">
                <a:solidFill>
                  <a:schemeClr val="bg1"/>
                </a:solidFill>
                <a:latin typeface="Arial" pitchFamily="34" charset="0"/>
              </a:defRPr>
            </a:lvl8pPr>
            <a:lvl9pPr marL="3886200" indent="-228600" defTabSz="457200" eaLnBrk="0" fontAlgn="base" hangingPunct="0">
              <a:lnSpc>
                <a:spcPct val="85000"/>
              </a:lnSpc>
              <a:spcBef>
                <a:spcPct val="0"/>
              </a:spcBef>
              <a:spcAft>
                <a:spcPct val="0"/>
              </a:spcAft>
              <a:defRPr sz="1200">
                <a:solidFill>
                  <a:schemeClr val="bg1"/>
                </a:solidFill>
                <a:latin typeface="Arial" pitchFamily="34" charset="0"/>
              </a:defRPr>
            </a:lvl9pPr>
          </a:lstStyle>
          <a:p>
            <a:pPr algn="r" eaLnBrk="1" hangingPunct="1"/>
            <a:fld id="{4E34AA43-DCDB-4DEF-BDEF-0DF8470CEFFD}" type="slidenum">
              <a:rPr lang="en-GB" altLang="en-US" b="1" smtClean="0">
                <a:solidFill>
                  <a:srgbClr val="000000"/>
                </a:solidFill>
                <a:latin typeface="Calibri" pitchFamily="34" charset="0"/>
                <a:ea typeface="ＭＳ Ｐゴシック" pitchFamily="34" charset="-128"/>
                <a:cs typeface="Arial" pitchFamily="34" charset="0"/>
              </a:rPr>
              <a:pPr algn="r" eaLnBrk="1" hangingPunct="1"/>
              <a:t>67</a:t>
            </a:fld>
            <a:endParaRPr lang="en-GB" altLang="en-US" b="1" smtClean="0">
              <a:solidFill>
                <a:srgbClr val="000000"/>
              </a:solidFill>
              <a:latin typeface="Calibri" pitchFamily="34" charset="0"/>
              <a:ea typeface="ＭＳ Ｐゴシック" pitchFamily="34" charset="-128"/>
              <a:cs typeface="Arial" pitchFamily="34" charset="0"/>
            </a:endParaRPr>
          </a:p>
        </p:txBody>
      </p:sp>
      <p:sp>
        <p:nvSpPr>
          <p:cNvPr id="108548" name="Rectangle 2"/>
          <p:cNvSpPr>
            <a:spLocks noGrp="1" noRot="1" noChangeAspect="1" noChangeArrowheads="1" noTextEdit="1"/>
          </p:cNvSpPr>
          <p:nvPr>
            <p:ph type="sldImg"/>
          </p:nvPr>
        </p:nvSpPr>
        <p:spPr>
          <a:xfrm>
            <a:off x="923925" y="765175"/>
            <a:ext cx="4994275" cy="3744913"/>
          </a:xfrm>
          <a:ln/>
        </p:spPr>
      </p:sp>
      <p:sp>
        <p:nvSpPr>
          <p:cNvPr id="108549" name="Rectangle 3"/>
          <p:cNvSpPr>
            <a:spLocks noGrp="1" noChangeArrowheads="1"/>
          </p:cNvSpPr>
          <p:nvPr>
            <p:ph type="body" idx="1"/>
          </p:nvPr>
        </p:nvSpPr>
        <p:spPr>
          <a:xfrm>
            <a:off x="921995" y="4736802"/>
            <a:ext cx="5000480" cy="443320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1315">
              <a:spcBef>
                <a:spcPct val="0"/>
              </a:spcBef>
            </a:pPr>
            <a:endParaRPr lang="en-US" altLang="en-US"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56495" y="9440226"/>
            <a:ext cx="2949084" cy="49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63" tIns="46131" rIns="92263" bIns="46131" anchor="b"/>
          <a:lstStyle>
            <a:lvl1pPr defTabSz="457200" eaLnBrk="0" hangingPunct="0">
              <a:defRPr sz="1200">
                <a:solidFill>
                  <a:schemeClr val="bg1"/>
                </a:solidFill>
                <a:latin typeface="Arial" pitchFamily="34" charset="0"/>
              </a:defRPr>
            </a:lvl1pPr>
            <a:lvl2pPr marL="742950" indent="-285750" defTabSz="457200" eaLnBrk="0" hangingPunct="0">
              <a:defRPr sz="1200">
                <a:solidFill>
                  <a:schemeClr val="bg1"/>
                </a:solidFill>
                <a:latin typeface="Arial" pitchFamily="34" charset="0"/>
              </a:defRPr>
            </a:lvl2pPr>
            <a:lvl3pPr marL="1143000" indent="-228600" defTabSz="457200" eaLnBrk="0" hangingPunct="0">
              <a:defRPr sz="1200">
                <a:solidFill>
                  <a:schemeClr val="bg1"/>
                </a:solidFill>
                <a:latin typeface="Arial" pitchFamily="34" charset="0"/>
              </a:defRPr>
            </a:lvl3pPr>
            <a:lvl4pPr marL="1600200" indent="-228600" defTabSz="457200" eaLnBrk="0" hangingPunct="0">
              <a:defRPr sz="1200">
                <a:solidFill>
                  <a:schemeClr val="bg1"/>
                </a:solidFill>
                <a:latin typeface="Arial" pitchFamily="34" charset="0"/>
              </a:defRPr>
            </a:lvl4pPr>
            <a:lvl5pPr marL="2057400" indent="-228600" defTabSz="457200" eaLnBrk="0" hangingPunct="0">
              <a:defRPr sz="1200">
                <a:solidFill>
                  <a:schemeClr val="bg1"/>
                </a:solidFill>
                <a:latin typeface="Arial" pitchFamily="34" charset="0"/>
              </a:defRPr>
            </a:lvl5pPr>
            <a:lvl6pPr marL="2514600" indent="-228600" defTabSz="457200" eaLnBrk="0" fontAlgn="base" hangingPunct="0">
              <a:lnSpc>
                <a:spcPct val="85000"/>
              </a:lnSpc>
              <a:spcBef>
                <a:spcPct val="0"/>
              </a:spcBef>
              <a:spcAft>
                <a:spcPct val="0"/>
              </a:spcAft>
              <a:defRPr sz="1200">
                <a:solidFill>
                  <a:schemeClr val="bg1"/>
                </a:solidFill>
                <a:latin typeface="Arial" pitchFamily="34" charset="0"/>
              </a:defRPr>
            </a:lvl6pPr>
            <a:lvl7pPr marL="2971800" indent="-228600" defTabSz="457200" eaLnBrk="0" fontAlgn="base" hangingPunct="0">
              <a:lnSpc>
                <a:spcPct val="85000"/>
              </a:lnSpc>
              <a:spcBef>
                <a:spcPct val="0"/>
              </a:spcBef>
              <a:spcAft>
                <a:spcPct val="0"/>
              </a:spcAft>
              <a:defRPr sz="1200">
                <a:solidFill>
                  <a:schemeClr val="bg1"/>
                </a:solidFill>
                <a:latin typeface="Arial" pitchFamily="34" charset="0"/>
              </a:defRPr>
            </a:lvl7pPr>
            <a:lvl8pPr marL="3429000" indent="-228600" defTabSz="457200" eaLnBrk="0" fontAlgn="base" hangingPunct="0">
              <a:lnSpc>
                <a:spcPct val="85000"/>
              </a:lnSpc>
              <a:spcBef>
                <a:spcPct val="0"/>
              </a:spcBef>
              <a:spcAft>
                <a:spcPct val="0"/>
              </a:spcAft>
              <a:defRPr sz="1200">
                <a:solidFill>
                  <a:schemeClr val="bg1"/>
                </a:solidFill>
                <a:latin typeface="Arial" pitchFamily="34" charset="0"/>
              </a:defRPr>
            </a:lvl8pPr>
            <a:lvl9pPr marL="3886200" indent="-228600" defTabSz="457200" eaLnBrk="0" fontAlgn="base" hangingPunct="0">
              <a:lnSpc>
                <a:spcPct val="85000"/>
              </a:lnSpc>
              <a:spcBef>
                <a:spcPct val="0"/>
              </a:spcBef>
              <a:spcAft>
                <a:spcPct val="0"/>
              </a:spcAft>
              <a:defRPr sz="1200">
                <a:solidFill>
                  <a:schemeClr val="bg1"/>
                </a:solidFill>
                <a:latin typeface="Arial" pitchFamily="34" charset="0"/>
              </a:defRPr>
            </a:lvl9pPr>
          </a:lstStyle>
          <a:p>
            <a:pPr algn="r" eaLnBrk="1" hangingPunct="1"/>
            <a:fld id="{EC604F9D-128E-43F6-A8DC-2F2161106F51}" type="slidenum">
              <a:rPr lang="en-GB" altLang="en-US" smtClean="0">
                <a:solidFill>
                  <a:srgbClr val="000000"/>
                </a:solidFill>
                <a:latin typeface="Calibri" pitchFamily="34" charset="0"/>
                <a:ea typeface="ＭＳ Ｐゴシック" pitchFamily="34" charset="-128"/>
              </a:rPr>
              <a:pPr algn="r" eaLnBrk="1" hangingPunct="1"/>
              <a:t>70</a:t>
            </a:fld>
            <a:endParaRPr lang="en-GB" altLang="en-US" smtClean="0">
              <a:solidFill>
                <a:srgbClr val="000000"/>
              </a:solidFill>
              <a:latin typeface="Calibri" pitchFamily="34" charset="0"/>
              <a:ea typeface="ＭＳ Ｐゴシック" pitchFamily="34" charset="-128"/>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1315">
              <a:spcBef>
                <a:spcPct val="0"/>
              </a:spcBef>
            </a:pPr>
            <a:r>
              <a:rPr lang="en-GB" altLang="en-US" smtClean="0">
                <a:latin typeface="Arial" pitchFamily="34" charset="0"/>
              </a:rPr>
              <a:t>e.g. UK ESM strategy</a:t>
            </a:r>
          </a:p>
          <a:p>
            <a:pPr defTabSz="461315">
              <a:spcBef>
                <a:spcPct val="0"/>
              </a:spcBef>
            </a:pPr>
            <a:endParaRPr lang="en-GB" altLang="en-US" smtClean="0">
              <a:latin typeface="Arial" pitchFamily="34" charset="0"/>
            </a:endParaRPr>
          </a:p>
          <a:p>
            <a:pPr defTabSz="461315">
              <a:spcBef>
                <a:spcPct val="0"/>
              </a:spcBef>
            </a:pPr>
            <a:r>
              <a:rPr lang="en-GB" altLang="en-US" smtClean="0">
                <a:latin typeface="Arial" pitchFamily="34" charset="0"/>
              </a:rPr>
              <a:t>e.g. Next-generation dynamical cores</a:t>
            </a:r>
          </a:p>
          <a:p>
            <a:pPr defTabSz="461315">
              <a:spcBef>
                <a:spcPct val="0"/>
              </a:spcBef>
              <a:buFontTx/>
              <a:buChar char="-"/>
            </a:pPr>
            <a:r>
              <a:rPr lang="en-GB" altLang="en-US" smtClean="0">
                <a:latin typeface="Arial" pitchFamily="34" charset="0"/>
              </a:rPr>
              <a:t>First jointly funded programme of its kind, initially funding 5 joint post-docs</a:t>
            </a:r>
          </a:p>
          <a:p>
            <a:pPr defTabSz="461315">
              <a:spcBef>
                <a:spcPct val="0"/>
              </a:spcBef>
              <a:buFontTx/>
              <a:buChar char="-"/>
            </a:pPr>
            <a:r>
              <a:rPr lang="en-GB" altLang="en-US" smtClean="0">
                <a:latin typeface="Arial" pitchFamily="34" charset="0"/>
              </a:rPr>
              <a:t>More recently developed joint calls/workshops in Upper Ocean mixing</a:t>
            </a:r>
          </a:p>
          <a:p>
            <a:pPr defTabSz="461315">
              <a:spcBef>
                <a:spcPct val="0"/>
              </a:spcBef>
            </a:pPr>
            <a:endParaRPr lang="en-GB" altLang="en-US" smtClean="0">
              <a:latin typeface="Arial" pitchFamily="34" charset="0"/>
            </a:endParaRPr>
          </a:p>
          <a:p>
            <a:pPr defTabSz="461315">
              <a:spcBef>
                <a:spcPct val="0"/>
              </a:spcBef>
            </a:pPr>
            <a:r>
              <a:rPr lang="en-GB" altLang="en-US" smtClean="0">
                <a:latin typeface="Arial" pitchFamily="34" charset="0"/>
              </a:rPr>
              <a:t>e.g. MONSooN</a:t>
            </a:r>
          </a:p>
          <a:p>
            <a:pPr defTabSz="461315">
              <a:spcBef>
                <a:spcPct val="0"/>
              </a:spcBef>
            </a:pPr>
            <a:r>
              <a:rPr lang="en-GB" altLang="en-US" smtClean="0">
                <a:latin typeface="Arial" pitchFamily="34" charset="0"/>
              </a:rPr>
              <a:t>- </a:t>
            </a:r>
            <a:r>
              <a:rPr lang="ja-JP" altLang="en-GB" smtClean="0">
                <a:latin typeface="Arial" pitchFamily="34" charset="0"/>
              </a:rPr>
              <a:t>‘</a:t>
            </a:r>
            <a:r>
              <a:rPr lang="en-GB" altLang="en-US" smtClean="0">
                <a:latin typeface="Arial" pitchFamily="34" charset="0"/>
              </a:rPr>
              <a:t>Operational</a:t>
            </a:r>
            <a:r>
              <a:rPr lang="ja-JP" altLang="en-GB" smtClean="0">
                <a:latin typeface="Arial" pitchFamily="34" charset="0"/>
              </a:rPr>
              <a:t>’</a:t>
            </a:r>
            <a:r>
              <a:rPr lang="en-GB" altLang="en-US" smtClean="0">
                <a:latin typeface="Arial" pitchFamily="34" charset="0"/>
              </a:rPr>
              <a:t> since December 2009</a:t>
            </a:r>
          </a:p>
          <a:p>
            <a:pPr defTabSz="461315">
              <a:spcBef>
                <a:spcPct val="0"/>
              </a:spcBef>
              <a:buFontTx/>
              <a:buChar char="-"/>
            </a:pPr>
            <a:r>
              <a:rPr lang="en-GB" altLang="en-US" smtClean="0">
                <a:latin typeface="Arial" pitchFamily="34" charset="0"/>
              </a:rPr>
              <a:t>Currently supporting 15 projects involving more than 150 scientists</a:t>
            </a:r>
          </a:p>
          <a:p>
            <a:pPr defTabSz="461315">
              <a:spcBef>
                <a:spcPct val="0"/>
              </a:spcBef>
              <a:buFontTx/>
              <a:buChar char="-"/>
            </a:pPr>
            <a:r>
              <a:rPr lang="en-GB" altLang="en-US" smtClean="0">
                <a:latin typeface="Arial" pitchFamily="34" charset="0"/>
              </a:rPr>
              <a:t>Utilisation running at 93%</a:t>
            </a:r>
          </a:p>
          <a:p>
            <a:pPr defTabSz="461315">
              <a:spcBef>
                <a:spcPct val="0"/>
              </a:spcBef>
            </a:pPr>
            <a:endParaRPr lang="en-GB" altLang="en-US" smtClean="0">
              <a:latin typeface="Arial" pitchFamily="34" charset="0"/>
            </a:endParaRPr>
          </a:p>
          <a:p>
            <a:pPr defTabSz="461315">
              <a:spcBef>
                <a:spcPct val="0"/>
              </a:spcBef>
            </a:pPr>
            <a:r>
              <a:rPr lang="en-GB" altLang="en-US" smtClean="0">
                <a:latin typeface="Arial" pitchFamily="34" charset="0"/>
              </a:rPr>
              <a:t>e.g. FAAM</a:t>
            </a:r>
          </a:p>
          <a:p>
            <a:pPr defTabSz="461315">
              <a:spcBef>
                <a:spcPct val="0"/>
              </a:spcBef>
            </a:pPr>
            <a:r>
              <a:rPr lang="en-GB" altLang="en-US" smtClean="0">
                <a:latin typeface="Arial" pitchFamily="34" charset="0"/>
              </a:rPr>
              <a:t>- Development and maintenance of major investments in joint research facilities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fld id="{ABA360F7-E212-4373-A182-E6404CBCDFBC}" type="slidenum">
              <a:rPr lang="en-GB" altLang="en-US">
                <a:solidFill>
                  <a:srgbClr val="000000"/>
                </a:solidFill>
              </a:rPr>
              <a:pPr eaLnBrk="1" hangingPunct="1"/>
              <a:t>73</a:t>
            </a:fld>
            <a:endParaRPr lang="en-GB" altLang="en-US">
              <a:solidFill>
                <a:srgbClr val="000000"/>
              </a:solidFill>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07411" y="4720908"/>
            <a:ext cx="4992379" cy="44729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fld id="{D062F39A-105D-44AE-8B49-299EB459901D}" type="slidenum">
              <a:rPr lang="en-GB" altLang="en-US">
                <a:solidFill>
                  <a:prstClr val="black"/>
                </a:solidFill>
              </a:rPr>
              <a:pPr eaLnBrk="1" hangingPunct="1"/>
              <a:t>75</a:t>
            </a:fld>
            <a:endParaRPr lang="en-GB" altLang="en-US">
              <a:solidFill>
                <a:prstClr val="black"/>
              </a:solidFill>
            </a:endParaRPr>
          </a:p>
        </p:txBody>
      </p:sp>
      <p:sp>
        <p:nvSpPr>
          <p:cNvPr id="111619" name="Rectangle 2"/>
          <p:cNvSpPr>
            <a:spLocks noRo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itchFamily="34" charset="0"/>
              </a:rPr>
              <a:t>Not going to have time to talk about all of the work packages but will give a flavour of the most important ones and briefly summarise relevant capabilities/milestones and the benefits that can be realised from successful delivery.  </a:t>
            </a:r>
          </a:p>
          <a:p>
            <a:pPr eaLnBrk="1" hangingPunct="1"/>
            <a:endParaRPr lang="en-GB" altLang="en-US" smtClean="0">
              <a:latin typeface="Arial" pitchFamily="34" charset="0"/>
            </a:endParaRPr>
          </a:p>
          <a:p>
            <a:pPr eaLnBrk="1" hangingPunct="1"/>
            <a:r>
              <a:rPr lang="en-GB" altLang="en-US" smtClean="0">
                <a:latin typeface="Arial" pitchFamily="34" charset="0"/>
              </a:rPr>
              <a:t>A more detailed account of development and capabilities will follow later today.</a:t>
            </a:r>
          </a:p>
          <a:p>
            <a:pPr eaLnBrk="1" hangingPunct="1"/>
            <a:endParaRPr lang="en-GB" altLang="en-US" smtClean="0">
              <a:latin typeface="Arial" pitchFamily="34" charset="0"/>
            </a:endParaRPr>
          </a:p>
          <a:p>
            <a:pPr eaLnBrk="1" hangingPunct="1"/>
            <a:r>
              <a:rPr lang="en-GB" altLang="en-US" smtClean="0">
                <a:latin typeface="Arial" pitchFamily="34" charset="0"/>
              </a:rPr>
              <a:t>Each work package is being managed a separate project wherever possible. </a:t>
            </a:r>
          </a:p>
          <a:p>
            <a:pPr eaLnBrk="1" hangingPunct="1"/>
            <a:endParaRPr lang="en-GB" altLang="en-US" smtClean="0">
              <a:latin typeface="Arial" pitchFamily="34" charset="0"/>
            </a:endParaRPr>
          </a:p>
          <a:p>
            <a:pPr eaLnBrk="1" hangingPunct="1"/>
            <a:r>
              <a:rPr lang="en-GB" altLang="en-US" smtClean="0">
                <a:latin typeface="Arial" pitchFamily="34" charset="0"/>
              </a:rPr>
              <a:t>There are 11 work packages currently agreed in the theme plan.</a:t>
            </a:r>
          </a:p>
          <a:p>
            <a:pPr eaLnBrk="1" hangingPunct="1"/>
            <a:r>
              <a:rPr lang="en-GB" altLang="en-US" smtClean="0">
                <a:latin typeface="Arial" pitchFamily="34" charset="0"/>
              </a:rPr>
              <a:t>Organisation &amp; individuals have been identified to lead work packages.</a:t>
            </a:r>
          </a:p>
          <a:p>
            <a:pPr eaLnBrk="1" hangingPunct="1"/>
            <a:r>
              <a:rPr lang="en-GB" altLang="en-US" smtClean="0">
                <a:latin typeface="Arial" pitchFamily="34" charset="0"/>
              </a:rPr>
              <a:t>Proposals for resourcing work packages in 2014/2015 have been submitted by Partners.</a:t>
            </a:r>
          </a:p>
          <a:p>
            <a:pPr eaLnBrk="1" hangingPunct="1"/>
            <a:endParaRPr lang="en-GB" altLang="en-US"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fld id="{EDA2A5AC-9D2B-4494-B0EC-F583D8F0AF69}" type="slidenum">
              <a:rPr lang="en-GB" altLang="en-US">
                <a:solidFill>
                  <a:srgbClr val="FFFFFF"/>
                </a:solidFill>
              </a:rPr>
              <a:pPr eaLnBrk="1" hangingPunct="1"/>
              <a:t>76</a:t>
            </a:fld>
            <a:endParaRPr lang="en-GB" altLang="en-US">
              <a:solidFill>
                <a:srgbClr val="FFFFFF"/>
              </a:solidFill>
            </a:endParaRPr>
          </a:p>
        </p:txBody>
      </p:sp>
      <p:sp>
        <p:nvSpPr>
          <p:cNvPr id="112643" name="Rectangle 2"/>
          <p:cNvSpPr>
            <a:spLocks noRo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itchFamily="34" charset="0"/>
              </a:rPr>
              <a:t>Not going to have time to talk about all of the work packages but will give a flavour of the most important ones and briefly summarise relevant capabilities/milestones and the benefits that can be realised from successful delivery.  </a:t>
            </a:r>
          </a:p>
          <a:p>
            <a:pPr eaLnBrk="1" hangingPunct="1"/>
            <a:endParaRPr lang="en-GB" altLang="en-US" smtClean="0">
              <a:latin typeface="Arial" pitchFamily="34" charset="0"/>
            </a:endParaRPr>
          </a:p>
          <a:p>
            <a:pPr eaLnBrk="1" hangingPunct="1"/>
            <a:r>
              <a:rPr lang="en-GB" altLang="en-US" smtClean="0">
                <a:latin typeface="Arial" pitchFamily="34" charset="0"/>
              </a:rPr>
              <a:t>A more detailed account of development and capabilities will follow later today.</a:t>
            </a:r>
          </a:p>
          <a:p>
            <a:pPr eaLnBrk="1" hangingPunct="1"/>
            <a:endParaRPr lang="en-GB" altLang="en-US" smtClean="0">
              <a:latin typeface="Arial" pitchFamily="34" charset="0"/>
            </a:endParaRPr>
          </a:p>
          <a:p>
            <a:pPr eaLnBrk="1" hangingPunct="1"/>
            <a:r>
              <a:rPr lang="en-GB" altLang="en-US" smtClean="0">
                <a:latin typeface="Arial" pitchFamily="34" charset="0"/>
              </a:rPr>
              <a:t>Each work package is being managed a separate project wherever possible. </a:t>
            </a:r>
          </a:p>
          <a:p>
            <a:pPr eaLnBrk="1" hangingPunct="1"/>
            <a:endParaRPr lang="en-GB" altLang="en-US" smtClean="0">
              <a:latin typeface="Arial" pitchFamily="34" charset="0"/>
            </a:endParaRPr>
          </a:p>
          <a:p>
            <a:pPr eaLnBrk="1" hangingPunct="1"/>
            <a:r>
              <a:rPr lang="en-GB" altLang="en-US" smtClean="0">
                <a:latin typeface="Arial" pitchFamily="34" charset="0"/>
              </a:rPr>
              <a:t>There are 11 work packages currently agreed in the theme plan.</a:t>
            </a:r>
          </a:p>
          <a:p>
            <a:pPr eaLnBrk="1" hangingPunct="1"/>
            <a:r>
              <a:rPr lang="en-GB" altLang="en-US" smtClean="0">
                <a:latin typeface="Arial" pitchFamily="34" charset="0"/>
              </a:rPr>
              <a:t>Organisation &amp; individuals have been identified to lead work packages.</a:t>
            </a:r>
          </a:p>
          <a:p>
            <a:pPr eaLnBrk="1" hangingPunct="1"/>
            <a:r>
              <a:rPr lang="en-GB" altLang="en-US" smtClean="0">
                <a:latin typeface="Arial" pitchFamily="34" charset="0"/>
              </a:rPr>
              <a:t>Proposals for resourcing work packages in 2014/2015 have been submitted by Partners.</a:t>
            </a:r>
          </a:p>
          <a:p>
            <a:pPr eaLnBrk="1" hangingPunct="1"/>
            <a:endParaRPr lang="en-GB" altLang="en-US" smtClean="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buFont typeface="Wingdings" pitchFamily="2" charset="2"/>
              <a:buNone/>
            </a:pPr>
            <a:fld id="{8F60C55F-D2AE-4A69-AF55-585436465490}" type="slidenum">
              <a:rPr lang="en-GB" altLang="en-US">
                <a:solidFill>
                  <a:prstClr val="black"/>
                </a:solidFill>
                <a:latin typeface="Times New Roman" pitchFamily="18" charset="0"/>
                <a:ea typeface="Arial Unicode MS" pitchFamily="34" charset="-128"/>
                <a:cs typeface="Arial Unicode MS" pitchFamily="34" charset="-128"/>
              </a:rPr>
              <a:pPr eaLnBrk="1" hangingPunct="1">
                <a:buFont typeface="Wingdings" pitchFamily="2" charset="2"/>
                <a:buNone/>
              </a:pPr>
              <a:t>77</a:t>
            </a:fld>
            <a:endParaRPr lang="en-GB" altLang="en-US">
              <a:solidFill>
                <a:prstClr val="black"/>
              </a:solidFill>
              <a:latin typeface="Times New Roman" pitchFamily="18" charset="0"/>
              <a:ea typeface="Arial Unicode MS" pitchFamily="34" charset="-128"/>
              <a:cs typeface="Arial Unicode MS" pitchFamily="34" charset="-128"/>
            </a:endParaRPr>
          </a:p>
        </p:txBody>
      </p:sp>
      <p:sp>
        <p:nvSpPr>
          <p:cNvPr id="113667" name="Rectangle 1"/>
          <p:cNvSpPr>
            <a:spLocks noChangeArrowheads="1" noTextEdit="1"/>
          </p:cNvSpPr>
          <p:nvPr>
            <p:ph type="sldImg"/>
          </p:nvPr>
        </p:nvSpPr>
        <p:spPr>
          <a:xfrm>
            <a:off x="917575" y="746125"/>
            <a:ext cx="4970463" cy="3727450"/>
          </a:xfrm>
          <a:solidFill>
            <a:srgbClr val="FFFFFF"/>
          </a:solidFill>
          <a:ln/>
        </p:spPr>
      </p:sp>
      <p:sp>
        <p:nvSpPr>
          <p:cNvPr id="113668" name="Rectangle 2"/>
          <p:cNvSpPr>
            <a:spLocks noChangeArrowheads="1"/>
          </p:cNvSpPr>
          <p:nvPr>
            <p:ph type="body" idx="1"/>
          </p:nvPr>
        </p:nvSpPr>
        <p:spPr>
          <a:xfrm>
            <a:off x="680558" y="4720908"/>
            <a:ext cx="5444463" cy="447453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noChangeArrowheads="1"/>
          </p:cNvSpPr>
          <p:nvPr/>
        </p:nvSpPr>
        <p:spPr bwMode="auto">
          <a:xfrm>
            <a:off x="3856495" y="9440226"/>
            <a:ext cx="2949084" cy="49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63" tIns="46131" rIns="92263" bIns="46131" anchor="b"/>
          <a:lstStyle>
            <a:lvl1pPr defTabSz="457200" eaLnBrk="0" hangingPunct="0">
              <a:defRPr sz="1200">
                <a:solidFill>
                  <a:schemeClr val="bg1"/>
                </a:solidFill>
                <a:latin typeface="Arial" pitchFamily="34" charset="0"/>
              </a:defRPr>
            </a:lvl1pPr>
            <a:lvl2pPr marL="742950" indent="-285750" defTabSz="457200" eaLnBrk="0" hangingPunct="0">
              <a:defRPr sz="1200">
                <a:solidFill>
                  <a:schemeClr val="bg1"/>
                </a:solidFill>
                <a:latin typeface="Arial" pitchFamily="34" charset="0"/>
              </a:defRPr>
            </a:lvl2pPr>
            <a:lvl3pPr marL="1143000" indent="-228600" defTabSz="457200" eaLnBrk="0" hangingPunct="0">
              <a:defRPr sz="1200">
                <a:solidFill>
                  <a:schemeClr val="bg1"/>
                </a:solidFill>
                <a:latin typeface="Arial" pitchFamily="34" charset="0"/>
              </a:defRPr>
            </a:lvl3pPr>
            <a:lvl4pPr marL="1600200" indent="-228600" defTabSz="457200" eaLnBrk="0" hangingPunct="0">
              <a:defRPr sz="1200">
                <a:solidFill>
                  <a:schemeClr val="bg1"/>
                </a:solidFill>
                <a:latin typeface="Arial" pitchFamily="34" charset="0"/>
              </a:defRPr>
            </a:lvl4pPr>
            <a:lvl5pPr marL="2057400" indent="-228600" defTabSz="457200" eaLnBrk="0" hangingPunct="0">
              <a:defRPr sz="1200">
                <a:solidFill>
                  <a:schemeClr val="bg1"/>
                </a:solidFill>
                <a:latin typeface="Arial" pitchFamily="34" charset="0"/>
              </a:defRPr>
            </a:lvl5pPr>
            <a:lvl6pPr marL="2514600" indent="-228600" defTabSz="457200" eaLnBrk="0" fontAlgn="base" hangingPunct="0">
              <a:lnSpc>
                <a:spcPct val="85000"/>
              </a:lnSpc>
              <a:spcBef>
                <a:spcPct val="0"/>
              </a:spcBef>
              <a:spcAft>
                <a:spcPct val="0"/>
              </a:spcAft>
              <a:defRPr sz="1200">
                <a:solidFill>
                  <a:schemeClr val="bg1"/>
                </a:solidFill>
                <a:latin typeface="Arial" pitchFamily="34" charset="0"/>
              </a:defRPr>
            </a:lvl6pPr>
            <a:lvl7pPr marL="2971800" indent="-228600" defTabSz="457200" eaLnBrk="0" fontAlgn="base" hangingPunct="0">
              <a:lnSpc>
                <a:spcPct val="85000"/>
              </a:lnSpc>
              <a:spcBef>
                <a:spcPct val="0"/>
              </a:spcBef>
              <a:spcAft>
                <a:spcPct val="0"/>
              </a:spcAft>
              <a:defRPr sz="1200">
                <a:solidFill>
                  <a:schemeClr val="bg1"/>
                </a:solidFill>
                <a:latin typeface="Arial" pitchFamily="34" charset="0"/>
              </a:defRPr>
            </a:lvl7pPr>
            <a:lvl8pPr marL="3429000" indent="-228600" defTabSz="457200" eaLnBrk="0" fontAlgn="base" hangingPunct="0">
              <a:lnSpc>
                <a:spcPct val="85000"/>
              </a:lnSpc>
              <a:spcBef>
                <a:spcPct val="0"/>
              </a:spcBef>
              <a:spcAft>
                <a:spcPct val="0"/>
              </a:spcAft>
              <a:defRPr sz="1200">
                <a:solidFill>
                  <a:schemeClr val="bg1"/>
                </a:solidFill>
                <a:latin typeface="Arial" pitchFamily="34" charset="0"/>
              </a:defRPr>
            </a:lvl8pPr>
            <a:lvl9pPr marL="3886200" indent="-228600" defTabSz="457200" eaLnBrk="0" fontAlgn="base" hangingPunct="0">
              <a:lnSpc>
                <a:spcPct val="85000"/>
              </a:lnSpc>
              <a:spcBef>
                <a:spcPct val="0"/>
              </a:spcBef>
              <a:spcAft>
                <a:spcPct val="0"/>
              </a:spcAft>
              <a:defRPr sz="1200">
                <a:solidFill>
                  <a:schemeClr val="bg1"/>
                </a:solidFill>
                <a:latin typeface="Arial" pitchFamily="34" charset="0"/>
              </a:defRPr>
            </a:lvl9pPr>
          </a:lstStyle>
          <a:p>
            <a:pPr algn="r" eaLnBrk="1" hangingPunct="1"/>
            <a:fld id="{60B1AE9A-26AA-469A-8C26-D68B8D0570C2}" type="slidenum">
              <a:rPr lang="en-GB" altLang="en-US" b="1" smtClean="0">
                <a:solidFill>
                  <a:srgbClr val="000000"/>
                </a:solidFill>
                <a:ea typeface="ＭＳ Ｐゴシック" pitchFamily="34" charset="-128"/>
              </a:rPr>
              <a:pPr algn="r" eaLnBrk="1" hangingPunct="1"/>
              <a:t>78</a:t>
            </a:fld>
            <a:endParaRPr lang="en-GB" altLang="en-US" b="1" smtClean="0">
              <a:solidFill>
                <a:srgbClr val="000000"/>
              </a:solidFill>
              <a:ea typeface="ＭＳ Ｐゴシック" pitchFamily="34" charset="-128"/>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1315">
              <a:spcBef>
                <a:spcPct val="0"/>
              </a:spcBef>
            </a:pPr>
            <a:r>
              <a:rPr lang="en-GB" altLang="en-US" smtClean="0">
                <a:latin typeface="Arial" pitchFamily="34" charset="0"/>
              </a:rPr>
              <a:t>e.g. UK ESM strategy</a:t>
            </a:r>
          </a:p>
          <a:p>
            <a:pPr defTabSz="461315">
              <a:spcBef>
                <a:spcPct val="0"/>
              </a:spcBef>
            </a:pPr>
            <a:endParaRPr lang="en-GB" altLang="en-US" smtClean="0">
              <a:latin typeface="Arial" pitchFamily="34" charset="0"/>
            </a:endParaRPr>
          </a:p>
          <a:p>
            <a:pPr defTabSz="461315">
              <a:spcBef>
                <a:spcPct val="0"/>
              </a:spcBef>
            </a:pPr>
            <a:r>
              <a:rPr lang="en-GB" altLang="en-US" smtClean="0">
                <a:latin typeface="Arial" pitchFamily="34" charset="0"/>
              </a:rPr>
              <a:t>e.g. Next-generation dynamical cores</a:t>
            </a:r>
          </a:p>
          <a:p>
            <a:pPr defTabSz="461315">
              <a:spcBef>
                <a:spcPct val="0"/>
              </a:spcBef>
              <a:buFontTx/>
              <a:buChar char="-"/>
            </a:pPr>
            <a:r>
              <a:rPr lang="en-GB" altLang="en-US" smtClean="0">
                <a:latin typeface="Arial" pitchFamily="34" charset="0"/>
              </a:rPr>
              <a:t>First jointly funded programme of its kind, initially funding 5 joint post-docs</a:t>
            </a:r>
          </a:p>
          <a:p>
            <a:pPr defTabSz="461315">
              <a:spcBef>
                <a:spcPct val="0"/>
              </a:spcBef>
              <a:buFontTx/>
              <a:buChar char="-"/>
            </a:pPr>
            <a:r>
              <a:rPr lang="en-GB" altLang="en-US" smtClean="0">
                <a:latin typeface="Arial" pitchFamily="34" charset="0"/>
              </a:rPr>
              <a:t>More recently developed joint calls/workshops in Upper Ocean mixing</a:t>
            </a:r>
          </a:p>
          <a:p>
            <a:pPr defTabSz="461315">
              <a:spcBef>
                <a:spcPct val="0"/>
              </a:spcBef>
            </a:pPr>
            <a:endParaRPr lang="en-GB" altLang="en-US" smtClean="0">
              <a:latin typeface="Arial" pitchFamily="34" charset="0"/>
            </a:endParaRPr>
          </a:p>
          <a:p>
            <a:pPr defTabSz="461315">
              <a:spcBef>
                <a:spcPct val="0"/>
              </a:spcBef>
            </a:pPr>
            <a:r>
              <a:rPr lang="en-GB" altLang="en-US" smtClean="0">
                <a:latin typeface="Arial" pitchFamily="34" charset="0"/>
              </a:rPr>
              <a:t>e.g. MONSooN</a:t>
            </a:r>
          </a:p>
          <a:p>
            <a:pPr defTabSz="461315">
              <a:spcBef>
                <a:spcPct val="0"/>
              </a:spcBef>
            </a:pPr>
            <a:r>
              <a:rPr lang="en-GB" altLang="en-US" smtClean="0">
                <a:latin typeface="Arial" pitchFamily="34" charset="0"/>
              </a:rPr>
              <a:t>- </a:t>
            </a:r>
            <a:r>
              <a:rPr lang="ja-JP" altLang="en-GB" smtClean="0">
                <a:latin typeface="Arial" pitchFamily="34" charset="0"/>
              </a:rPr>
              <a:t>‘</a:t>
            </a:r>
            <a:r>
              <a:rPr lang="en-GB" altLang="en-US" smtClean="0">
                <a:latin typeface="Arial" pitchFamily="34" charset="0"/>
              </a:rPr>
              <a:t>Operational</a:t>
            </a:r>
            <a:r>
              <a:rPr lang="ja-JP" altLang="en-GB" smtClean="0">
                <a:latin typeface="Arial" pitchFamily="34" charset="0"/>
              </a:rPr>
              <a:t>’</a:t>
            </a:r>
            <a:r>
              <a:rPr lang="en-GB" altLang="en-US" smtClean="0">
                <a:latin typeface="Arial" pitchFamily="34" charset="0"/>
              </a:rPr>
              <a:t> since December 2009</a:t>
            </a:r>
          </a:p>
          <a:p>
            <a:pPr defTabSz="461315">
              <a:spcBef>
                <a:spcPct val="0"/>
              </a:spcBef>
              <a:buFontTx/>
              <a:buChar char="-"/>
            </a:pPr>
            <a:r>
              <a:rPr lang="en-GB" altLang="en-US" smtClean="0">
                <a:latin typeface="Arial" pitchFamily="34" charset="0"/>
              </a:rPr>
              <a:t>Currently supporting 15 projects involving more than 150 scientists</a:t>
            </a:r>
          </a:p>
          <a:p>
            <a:pPr defTabSz="461315">
              <a:spcBef>
                <a:spcPct val="0"/>
              </a:spcBef>
              <a:buFontTx/>
              <a:buChar char="-"/>
            </a:pPr>
            <a:r>
              <a:rPr lang="en-GB" altLang="en-US" smtClean="0">
                <a:latin typeface="Arial" pitchFamily="34" charset="0"/>
              </a:rPr>
              <a:t>Utilisation running at 93%</a:t>
            </a:r>
          </a:p>
          <a:p>
            <a:pPr defTabSz="461315">
              <a:spcBef>
                <a:spcPct val="0"/>
              </a:spcBef>
            </a:pPr>
            <a:endParaRPr lang="en-GB" altLang="en-US" smtClean="0">
              <a:latin typeface="Arial" pitchFamily="34" charset="0"/>
            </a:endParaRPr>
          </a:p>
          <a:p>
            <a:pPr defTabSz="461315">
              <a:spcBef>
                <a:spcPct val="0"/>
              </a:spcBef>
            </a:pPr>
            <a:r>
              <a:rPr lang="en-GB" altLang="en-US" smtClean="0">
                <a:latin typeface="Arial" pitchFamily="34" charset="0"/>
              </a:rPr>
              <a:t>e.g. FAAM</a:t>
            </a:r>
          </a:p>
          <a:p>
            <a:pPr defTabSz="461315">
              <a:spcBef>
                <a:spcPct val="0"/>
              </a:spcBef>
            </a:pPr>
            <a:r>
              <a:rPr lang="en-GB" altLang="en-US" smtClean="0">
                <a:latin typeface="Arial" pitchFamily="34" charset="0"/>
              </a:rPr>
              <a:t>- Development and maintenance of major investments in joint research facilities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fld id="{8D3035FA-58B4-45FB-8776-A6E55372ABB8}" type="slidenum">
              <a:rPr lang="en-GB" altLang="en-US">
                <a:solidFill>
                  <a:prstClr val="black"/>
                </a:solidFill>
              </a:rPr>
              <a:pPr eaLnBrk="1" hangingPunct="1"/>
              <a:t>79</a:t>
            </a:fld>
            <a:endParaRPr lang="en-GB"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fld id="{C3DC6A0D-717C-4F48-A81C-FAA3B98C28D3}" type="slidenum">
              <a:rPr lang="en-GB" altLang="en-US">
                <a:solidFill>
                  <a:srgbClr val="000000"/>
                </a:solidFill>
              </a:rPr>
              <a:pPr eaLnBrk="1" hangingPunct="1"/>
              <a:t>8</a:t>
            </a:fld>
            <a:endParaRPr lang="en-GB" altLang="en-US">
              <a:solidFill>
                <a:srgbClr val="000000"/>
              </a:solidFill>
            </a:endParaRPr>
          </a:p>
        </p:txBody>
      </p:sp>
      <p:sp>
        <p:nvSpPr>
          <p:cNvPr id="108547" name="Rectangle 7"/>
          <p:cNvSpPr txBox="1">
            <a:spLocks noGrp="1" noChangeArrowheads="1"/>
          </p:cNvSpPr>
          <p:nvPr/>
        </p:nvSpPr>
        <p:spPr bwMode="auto">
          <a:xfrm>
            <a:off x="3856495" y="9440226"/>
            <a:ext cx="2949084" cy="49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63" tIns="46131" rIns="92263" bIns="46131" anchor="b"/>
          <a:lstStyle>
            <a:lvl1pPr defTabSz="457200" eaLnBrk="0" hangingPunct="0">
              <a:defRPr sz="1200">
                <a:solidFill>
                  <a:schemeClr val="bg1"/>
                </a:solidFill>
                <a:latin typeface="Arial" pitchFamily="34" charset="0"/>
              </a:defRPr>
            </a:lvl1pPr>
            <a:lvl2pPr marL="742950" indent="-285750" defTabSz="457200" eaLnBrk="0" hangingPunct="0">
              <a:defRPr sz="1200">
                <a:solidFill>
                  <a:schemeClr val="bg1"/>
                </a:solidFill>
                <a:latin typeface="Arial" pitchFamily="34" charset="0"/>
              </a:defRPr>
            </a:lvl2pPr>
            <a:lvl3pPr marL="1143000" indent="-228600" defTabSz="457200" eaLnBrk="0" hangingPunct="0">
              <a:defRPr sz="1200">
                <a:solidFill>
                  <a:schemeClr val="bg1"/>
                </a:solidFill>
                <a:latin typeface="Arial" pitchFamily="34" charset="0"/>
              </a:defRPr>
            </a:lvl3pPr>
            <a:lvl4pPr marL="1600200" indent="-228600" defTabSz="457200" eaLnBrk="0" hangingPunct="0">
              <a:defRPr sz="1200">
                <a:solidFill>
                  <a:schemeClr val="bg1"/>
                </a:solidFill>
                <a:latin typeface="Arial" pitchFamily="34" charset="0"/>
              </a:defRPr>
            </a:lvl4pPr>
            <a:lvl5pPr marL="2057400" indent="-228600" defTabSz="457200" eaLnBrk="0" hangingPunct="0">
              <a:defRPr sz="1200">
                <a:solidFill>
                  <a:schemeClr val="bg1"/>
                </a:solidFill>
                <a:latin typeface="Arial" pitchFamily="34" charset="0"/>
              </a:defRPr>
            </a:lvl5pPr>
            <a:lvl6pPr marL="2514600" indent="-228600" defTabSz="457200" eaLnBrk="0" fontAlgn="base" hangingPunct="0">
              <a:lnSpc>
                <a:spcPct val="85000"/>
              </a:lnSpc>
              <a:spcBef>
                <a:spcPct val="0"/>
              </a:spcBef>
              <a:spcAft>
                <a:spcPct val="0"/>
              </a:spcAft>
              <a:defRPr sz="1200">
                <a:solidFill>
                  <a:schemeClr val="bg1"/>
                </a:solidFill>
                <a:latin typeface="Arial" pitchFamily="34" charset="0"/>
              </a:defRPr>
            </a:lvl6pPr>
            <a:lvl7pPr marL="2971800" indent="-228600" defTabSz="457200" eaLnBrk="0" fontAlgn="base" hangingPunct="0">
              <a:lnSpc>
                <a:spcPct val="85000"/>
              </a:lnSpc>
              <a:spcBef>
                <a:spcPct val="0"/>
              </a:spcBef>
              <a:spcAft>
                <a:spcPct val="0"/>
              </a:spcAft>
              <a:defRPr sz="1200">
                <a:solidFill>
                  <a:schemeClr val="bg1"/>
                </a:solidFill>
                <a:latin typeface="Arial" pitchFamily="34" charset="0"/>
              </a:defRPr>
            </a:lvl7pPr>
            <a:lvl8pPr marL="3429000" indent="-228600" defTabSz="457200" eaLnBrk="0" fontAlgn="base" hangingPunct="0">
              <a:lnSpc>
                <a:spcPct val="85000"/>
              </a:lnSpc>
              <a:spcBef>
                <a:spcPct val="0"/>
              </a:spcBef>
              <a:spcAft>
                <a:spcPct val="0"/>
              </a:spcAft>
              <a:defRPr sz="1200">
                <a:solidFill>
                  <a:schemeClr val="bg1"/>
                </a:solidFill>
                <a:latin typeface="Arial" pitchFamily="34" charset="0"/>
              </a:defRPr>
            </a:lvl8pPr>
            <a:lvl9pPr marL="3886200" indent="-228600" defTabSz="457200" eaLnBrk="0" fontAlgn="base" hangingPunct="0">
              <a:lnSpc>
                <a:spcPct val="85000"/>
              </a:lnSpc>
              <a:spcBef>
                <a:spcPct val="0"/>
              </a:spcBef>
              <a:spcAft>
                <a:spcPct val="0"/>
              </a:spcAft>
              <a:defRPr sz="1200">
                <a:solidFill>
                  <a:schemeClr val="bg1"/>
                </a:solidFill>
                <a:latin typeface="Arial" pitchFamily="34" charset="0"/>
              </a:defRPr>
            </a:lvl9pPr>
          </a:lstStyle>
          <a:p>
            <a:pPr algn="r" eaLnBrk="1" hangingPunct="1"/>
            <a:fld id="{4E34AA43-DCDB-4DEF-BDEF-0DF8470CEFFD}" type="slidenum">
              <a:rPr lang="en-GB" altLang="en-US" b="1" smtClean="0">
                <a:solidFill>
                  <a:srgbClr val="000000"/>
                </a:solidFill>
                <a:latin typeface="Calibri" pitchFamily="34" charset="0"/>
                <a:ea typeface="ＭＳ Ｐゴシック" pitchFamily="34" charset="-128"/>
                <a:cs typeface="Arial" pitchFamily="34" charset="0"/>
              </a:rPr>
              <a:pPr algn="r" eaLnBrk="1" hangingPunct="1"/>
              <a:t>8</a:t>
            </a:fld>
            <a:endParaRPr lang="en-GB" altLang="en-US" b="1" smtClean="0">
              <a:solidFill>
                <a:srgbClr val="000000"/>
              </a:solidFill>
              <a:latin typeface="Calibri" pitchFamily="34" charset="0"/>
              <a:ea typeface="ＭＳ Ｐゴシック" pitchFamily="34" charset="-128"/>
              <a:cs typeface="Arial" pitchFamily="34" charset="0"/>
            </a:endParaRPr>
          </a:p>
        </p:txBody>
      </p:sp>
      <p:sp>
        <p:nvSpPr>
          <p:cNvPr id="108548" name="Rectangle 2"/>
          <p:cNvSpPr>
            <a:spLocks noGrp="1" noRot="1" noChangeAspect="1" noChangeArrowheads="1" noTextEdit="1"/>
          </p:cNvSpPr>
          <p:nvPr>
            <p:ph type="sldImg"/>
          </p:nvPr>
        </p:nvSpPr>
        <p:spPr>
          <a:xfrm>
            <a:off x="923925" y="765175"/>
            <a:ext cx="4994275" cy="3744913"/>
          </a:xfrm>
          <a:ln/>
        </p:spPr>
      </p:sp>
      <p:sp>
        <p:nvSpPr>
          <p:cNvPr id="108549" name="Rectangle 3"/>
          <p:cNvSpPr>
            <a:spLocks noGrp="1" noChangeArrowheads="1"/>
          </p:cNvSpPr>
          <p:nvPr>
            <p:ph type="body" idx="1"/>
          </p:nvPr>
        </p:nvSpPr>
        <p:spPr>
          <a:xfrm>
            <a:off x="921995" y="4736802"/>
            <a:ext cx="5000480" cy="443320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1315">
              <a:spcBef>
                <a:spcPct val="0"/>
              </a:spcBef>
            </a:pPr>
            <a:endParaRPr lang="en-US" alt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fld id="{ABA360F7-E212-4373-A182-E6404CBCDFBC}" type="slidenum">
              <a:rPr lang="en-GB" altLang="en-US">
                <a:solidFill>
                  <a:srgbClr val="000000"/>
                </a:solidFill>
              </a:rPr>
              <a:pPr eaLnBrk="1" hangingPunct="1"/>
              <a:t>10</a:t>
            </a:fld>
            <a:endParaRPr lang="en-GB" altLang="en-US">
              <a:solidFill>
                <a:srgbClr val="000000"/>
              </a:solidFill>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07411" y="4720908"/>
            <a:ext cx="4992379" cy="44729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fld id="{D062F39A-105D-44AE-8B49-299EB459901D}" type="slidenum">
              <a:rPr lang="en-GB" altLang="en-US">
                <a:solidFill>
                  <a:prstClr val="black"/>
                </a:solidFill>
              </a:rPr>
              <a:pPr eaLnBrk="1" hangingPunct="1"/>
              <a:t>12</a:t>
            </a:fld>
            <a:endParaRPr lang="en-GB" altLang="en-US">
              <a:solidFill>
                <a:prstClr val="black"/>
              </a:solidFill>
            </a:endParaRPr>
          </a:p>
        </p:txBody>
      </p:sp>
      <p:sp>
        <p:nvSpPr>
          <p:cNvPr id="111619" name="Rectangle 2"/>
          <p:cNvSpPr>
            <a:spLocks noRo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itchFamily="34" charset="0"/>
              </a:rPr>
              <a:t>Not going to have time to talk about all of the work packages but will give a flavour of the most important ones and briefly summarise relevant capabilities/milestones and the benefits that can be realised from successful delivery.  </a:t>
            </a:r>
          </a:p>
          <a:p>
            <a:pPr eaLnBrk="1" hangingPunct="1"/>
            <a:endParaRPr lang="en-GB" altLang="en-US" smtClean="0">
              <a:latin typeface="Arial" pitchFamily="34" charset="0"/>
            </a:endParaRPr>
          </a:p>
          <a:p>
            <a:pPr eaLnBrk="1" hangingPunct="1"/>
            <a:r>
              <a:rPr lang="en-GB" altLang="en-US" smtClean="0">
                <a:latin typeface="Arial" pitchFamily="34" charset="0"/>
              </a:rPr>
              <a:t>A more detailed account of development and capabilities will follow later today.</a:t>
            </a:r>
          </a:p>
          <a:p>
            <a:pPr eaLnBrk="1" hangingPunct="1"/>
            <a:endParaRPr lang="en-GB" altLang="en-US" smtClean="0">
              <a:latin typeface="Arial" pitchFamily="34" charset="0"/>
            </a:endParaRPr>
          </a:p>
          <a:p>
            <a:pPr eaLnBrk="1" hangingPunct="1"/>
            <a:r>
              <a:rPr lang="en-GB" altLang="en-US" smtClean="0">
                <a:latin typeface="Arial" pitchFamily="34" charset="0"/>
              </a:rPr>
              <a:t>Each work package is being managed a separate project wherever possible. </a:t>
            </a:r>
          </a:p>
          <a:p>
            <a:pPr eaLnBrk="1" hangingPunct="1"/>
            <a:endParaRPr lang="en-GB" altLang="en-US" smtClean="0">
              <a:latin typeface="Arial" pitchFamily="34" charset="0"/>
            </a:endParaRPr>
          </a:p>
          <a:p>
            <a:pPr eaLnBrk="1" hangingPunct="1"/>
            <a:r>
              <a:rPr lang="en-GB" altLang="en-US" smtClean="0">
                <a:latin typeface="Arial" pitchFamily="34" charset="0"/>
              </a:rPr>
              <a:t>There are 11 work packages currently agreed in the theme plan.</a:t>
            </a:r>
          </a:p>
          <a:p>
            <a:pPr eaLnBrk="1" hangingPunct="1"/>
            <a:r>
              <a:rPr lang="en-GB" altLang="en-US" smtClean="0">
                <a:latin typeface="Arial" pitchFamily="34" charset="0"/>
              </a:rPr>
              <a:t>Organisation &amp; individuals have been identified to lead work packages.</a:t>
            </a:r>
          </a:p>
          <a:p>
            <a:pPr eaLnBrk="1" hangingPunct="1"/>
            <a:r>
              <a:rPr lang="en-GB" altLang="en-US" smtClean="0">
                <a:latin typeface="Arial" pitchFamily="34" charset="0"/>
              </a:rPr>
              <a:t>Proposals for resourcing work packages in 2014/2015 have been submitted by Partners.</a:t>
            </a:r>
          </a:p>
          <a:p>
            <a:pPr eaLnBrk="1" hangingPunct="1"/>
            <a:endParaRPr lang="en-GB" alt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9637" indent="-288322" eaLnBrk="0" hangingPunct="0">
              <a:defRPr sz="1200">
                <a:solidFill>
                  <a:schemeClr val="bg1"/>
                </a:solidFill>
                <a:latin typeface="Arial" pitchFamily="34" charset="0"/>
              </a:defRPr>
            </a:lvl2pPr>
            <a:lvl3pPr marL="1153287" indent="-230657" eaLnBrk="0" hangingPunct="0">
              <a:defRPr sz="1200">
                <a:solidFill>
                  <a:schemeClr val="bg1"/>
                </a:solidFill>
                <a:latin typeface="Arial" pitchFamily="34" charset="0"/>
              </a:defRPr>
            </a:lvl3pPr>
            <a:lvl4pPr marL="1614602" indent="-230657" eaLnBrk="0" hangingPunct="0">
              <a:defRPr sz="1200">
                <a:solidFill>
                  <a:schemeClr val="bg1"/>
                </a:solidFill>
                <a:latin typeface="Arial" pitchFamily="34" charset="0"/>
              </a:defRPr>
            </a:lvl4pPr>
            <a:lvl5pPr marL="2075917" indent="-230657" eaLnBrk="0" hangingPunct="0">
              <a:defRPr sz="1200">
                <a:solidFill>
                  <a:schemeClr val="bg1"/>
                </a:solidFill>
                <a:latin typeface="Arial" pitchFamily="34" charset="0"/>
              </a:defRPr>
            </a:lvl5pPr>
            <a:lvl6pPr marL="2537231" indent="-230657" eaLnBrk="0" fontAlgn="base" hangingPunct="0">
              <a:lnSpc>
                <a:spcPct val="85000"/>
              </a:lnSpc>
              <a:spcBef>
                <a:spcPct val="0"/>
              </a:spcBef>
              <a:spcAft>
                <a:spcPct val="0"/>
              </a:spcAft>
              <a:defRPr sz="1200">
                <a:solidFill>
                  <a:schemeClr val="bg1"/>
                </a:solidFill>
                <a:latin typeface="Arial" pitchFamily="34" charset="0"/>
              </a:defRPr>
            </a:lvl6pPr>
            <a:lvl7pPr marL="2998546" indent="-230657" eaLnBrk="0" fontAlgn="base" hangingPunct="0">
              <a:lnSpc>
                <a:spcPct val="85000"/>
              </a:lnSpc>
              <a:spcBef>
                <a:spcPct val="0"/>
              </a:spcBef>
              <a:spcAft>
                <a:spcPct val="0"/>
              </a:spcAft>
              <a:defRPr sz="1200">
                <a:solidFill>
                  <a:schemeClr val="bg1"/>
                </a:solidFill>
                <a:latin typeface="Arial" pitchFamily="34" charset="0"/>
              </a:defRPr>
            </a:lvl7pPr>
            <a:lvl8pPr marL="3459861" indent="-230657" eaLnBrk="0" fontAlgn="base" hangingPunct="0">
              <a:lnSpc>
                <a:spcPct val="85000"/>
              </a:lnSpc>
              <a:spcBef>
                <a:spcPct val="0"/>
              </a:spcBef>
              <a:spcAft>
                <a:spcPct val="0"/>
              </a:spcAft>
              <a:defRPr sz="1200">
                <a:solidFill>
                  <a:schemeClr val="bg1"/>
                </a:solidFill>
                <a:latin typeface="Arial" pitchFamily="34" charset="0"/>
              </a:defRPr>
            </a:lvl8pPr>
            <a:lvl9pPr marL="3921176" indent="-230657"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fld id="{EDA2A5AC-9D2B-4494-B0EC-F583D8F0AF69}" type="slidenum">
              <a:rPr lang="en-GB" altLang="en-US">
                <a:solidFill>
                  <a:srgbClr val="FFFFFF"/>
                </a:solidFill>
              </a:rPr>
              <a:pPr eaLnBrk="1" hangingPunct="1"/>
              <a:t>13</a:t>
            </a:fld>
            <a:endParaRPr lang="en-GB" altLang="en-US">
              <a:solidFill>
                <a:srgbClr val="FFFFFF"/>
              </a:solidFill>
            </a:endParaRPr>
          </a:p>
        </p:txBody>
      </p:sp>
      <p:sp>
        <p:nvSpPr>
          <p:cNvPr id="112643" name="Rectangle 2"/>
          <p:cNvSpPr>
            <a:spLocks noRo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itchFamily="34" charset="0"/>
              </a:rPr>
              <a:t>Not going to have time to talk about all of the work packages but will give a flavour of the most important ones and briefly summarise relevant capabilities/milestones and the benefits that can be realised from successful delivery.  </a:t>
            </a:r>
          </a:p>
          <a:p>
            <a:pPr eaLnBrk="1" hangingPunct="1"/>
            <a:endParaRPr lang="en-GB" altLang="en-US" smtClean="0">
              <a:latin typeface="Arial" pitchFamily="34" charset="0"/>
            </a:endParaRPr>
          </a:p>
          <a:p>
            <a:pPr eaLnBrk="1" hangingPunct="1"/>
            <a:r>
              <a:rPr lang="en-GB" altLang="en-US" smtClean="0">
                <a:latin typeface="Arial" pitchFamily="34" charset="0"/>
              </a:rPr>
              <a:t>A more detailed account of development and capabilities will follow later today.</a:t>
            </a:r>
          </a:p>
          <a:p>
            <a:pPr eaLnBrk="1" hangingPunct="1"/>
            <a:endParaRPr lang="en-GB" altLang="en-US" smtClean="0">
              <a:latin typeface="Arial" pitchFamily="34" charset="0"/>
            </a:endParaRPr>
          </a:p>
          <a:p>
            <a:pPr eaLnBrk="1" hangingPunct="1"/>
            <a:r>
              <a:rPr lang="en-GB" altLang="en-US" smtClean="0">
                <a:latin typeface="Arial" pitchFamily="34" charset="0"/>
              </a:rPr>
              <a:t>Each work package is being managed a separate project wherever possible. </a:t>
            </a:r>
          </a:p>
          <a:p>
            <a:pPr eaLnBrk="1" hangingPunct="1"/>
            <a:endParaRPr lang="en-GB" altLang="en-US" smtClean="0">
              <a:latin typeface="Arial" pitchFamily="34" charset="0"/>
            </a:endParaRPr>
          </a:p>
          <a:p>
            <a:pPr eaLnBrk="1" hangingPunct="1"/>
            <a:r>
              <a:rPr lang="en-GB" altLang="en-US" smtClean="0">
                <a:latin typeface="Arial" pitchFamily="34" charset="0"/>
              </a:rPr>
              <a:t>There are 11 work packages currently agreed in the theme plan.</a:t>
            </a:r>
          </a:p>
          <a:p>
            <a:pPr eaLnBrk="1" hangingPunct="1"/>
            <a:r>
              <a:rPr lang="en-GB" altLang="en-US" smtClean="0">
                <a:latin typeface="Arial" pitchFamily="34" charset="0"/>
              </a:rPr>
              <a:t>Organisation &amp; individuals have been identified to lead work packages.</a:t>
            </a:r>
          </a:p>
          <a:p>
            <a:pPr eaLnBrk="1" hangingPunct="1"/>
            <a:r>
              <a:rPr lang="en-GB" altLang="en-US" smtClean="0">
                <a:latin typeface="Arial" pitchFamily="34" charset="0"/>
              </a:rPr>
              <a:t>Proposals for resourcing work packages in 2014/2015 have been submitted by Partners.</a:t>
            </a:r>
          </a:p>
          <a:p>
            <a:pPr eaLnBrk="1" hangingPunct="1"/>
            <a:endParaRPr lang="en-GB" alt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E49AE7-FB87-4C46-8166-115C4E0241A5}" type="slidenum">
              <a:rPr lang="en-AU"/>
              <a:pPr/>
              <a:t>14</a:t>
            </a:fld>
            <a:endParaRPr lang="en-AU"/>
          </a:p>
        </p:txBody>
      </p:sp>
      <p:sp>
        <p:nvSpPr>
          <p:cNvPr id="66562" name="Rectangle 2"/>
          <p:cNvSpPr>
            <a:spLocks noGrp="1" noRot="1" noChangeAspect="1" noChangeArrowheads="1" noTextEdit="1"/>
          </p:cNvSpPr>
          <p:nvPr>
            <p:ph type="sldImg"/>
          </p:nvPr>
        </p:nvSpPr>
        <p:spPr>
          <a:xfrm>
            <a:off x="917575" y="746125"/>
            <a:ext cx="4972050" cy="3729038"/>
          </a:xfrm>
          <a:ln/>
          <a:extLst>
            <a:ext uri="{FAA26D3D-D897-4be2-8F04-BA451C77F1D7}">
              <ma14:placeholderFlag xmlns:ma14="http://schemas.microsoft.com/office/mac/drawingml/2011/main" xmlns="" val="1"/>
            </a:ext>
          </a:extLst>
        </p:spPr>
      </p:sp>
      <p:sp>
        <p:nvSpPr>
          <p:cNvPr id="66563" name="Rectangle 3"/>
          <p:cNvSpPr>
            <a:spLocks noGrp="1" noChangeArrowheads="1"/>
          </p:cNvSpPr>
          <p:nvPr>
            <p:ph type="body" idx="1"/>
          </p:nvPr>
        </p:nvSpPr>
        <p:spPr/>
        <p:txBody>
          <a:bodyPr/>
          <a:lstStyle/>
          <a:p>
            <a:r>
              <a:rPr lang="en-AU" dirty="0"/>
              <a:t>SREP NWP systems will replace current City systems</a:t>
            </a:r>
          </a:p>
          <a:p>
            <a:r>
              <a:rPr lang="en-AU" dirty="0"/>
              <a:t>Will demonstrate why 0.05deg is an awkward resolution</a:t>
            </a:r>
          </a:p>
          <a:p>
            <a:r>
              <a:rPr lang="en-AU" dirty="0"/>
              <a:t>Relocatable facility available – current jobs run with this (just set to constant </a:t>
            </a:r>
            <a:r>
              <a:rPr lang="en-AU" dirty="0" err="1"/>
              <a:t>lat</a:t>
            </a:r>
            <a:r>
              <a:rPr lang="en-AU" dirty="0"/>
              <a:t>/</a:t>
            </a:r>
            <a:r>
              <a:rPr lang="en-AU" dirty="0" err="1"/>
              <a:t>lon</a:t>
            </a:r>
            <a:r>
              <a:rPr lang="en-AU" dirty="0"/>
              <a:t> bounds)</a:t>
            </a:r>
          </a:p>
          <a:p>
            <a:r>
              <a:rPr lang="en-AU" dirty="0"/>
              <a:t>NO ensemble prediction component – need other projects to have completed</a:t>
            </a:r>
          </a:p>
          <a:p>
            <a:endParaRPr lang="en-AU" dirty="0"/>
          </a:p>
          <a:p>
            <a:r>
              <a:rPr lang="en-AU" dirty="0"/>
              <a:t>Focus on Sydney &amp; Brisbane</a:t>
            </a:r>
          </a:p>
          <a:p>
            <a:pPr>
              <a:buFontTx/>
              <a:buChar char="-"/>
            </a:pPr>
            <a:r>
              <a:rPr lang="en-AU" dirty="0"/>
              <a:t>Brisbane as great tough training/calibration set</a:t>
            </a:r>
          </a:p>
          <a:p>
            <a:pPr>
              <a:buFontTx/>
              <a:buChar char="-"/>
            </a:pPr>
            <a:r>
              <a:rPr lang="en-AU" dirty="0"/>
              <a:t>Sydney as best </a:t>
            </a:r>
            <a:r>
              <a:rPr lang="en-AU" dirty="0" err="1"/>
              <a:t>obs</a:t>
            </a:r>
            <a:r>
              <a:rPr lang="en-AU" dirty="0"/>
              <a:t> network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8.xml"/><Relationship Id="rId4" Type="http://schemas.openxmlformats.org/officeDocument/2006/relationships/image" Target="../media/image12.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12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4091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7" name="Rectangle 6"/>
          <p:cNvSpPr>
            <a:spLocks noGrp="1" noChangeArrowheads="1"/>
          </p:cNvSpPr>
          <p:nvPr>
            <p:ph type="sldNum" sz="quarter" idx="12"/>
          </p:nvPr>
        </p:nvSpPr>
        <p:spPr>
          <a:ln/>
        </p:spPr>
        <p:txBody>
          <a:bodyPr/>
          <a:lstStyle>
            <a:lvl1pPr>
              <a:defRPr/>
            </a:lvl1pPr>
          </a:lstStyle>
          <a:p>
            <a:pPr>
              <a:defRPr/>
            </a:pPr>
            <a:fld id="{D1899175-65FF-427E-A5B9-C82DD3AD928D}" type="slidenum">
              <a:rPr lang="zh-CN" altLang="en-AU"/>
              <a:pPr>
                <a:defRPr/>
              </a:pPr>
              <a:t>‹#›</a:t>
            </a:fld>
            <a:endParaRPr lang="en-AU" altLang="zh-CN"/>
          </a:p>
        </p:txBody>
      </p:sp>
    </p:spTree>
    <p:extLst>
      <p:ext uri="{BB962C8B-B14F-4D97-AF65-F5344CB8AC3E}">
        <p14:creationId xmlns:p14="http://schemas.microsoft.com/office/powerpoint/2010/main" val="36911539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6" name="Rectangle 6"/>
          <p:cNvSpPr>
            <a:spLocks noGrp="1" noChangeArrowheads="1"/>
          </p:cNvSpPr>
          <p:nvPr>
            <p:ph type="sldNum" sz="quarter" idx="12"/>
          </p:nvPr>
        </p:nvSpPr>
        <p:spPr>
          <a:ln/>
        </p:spPr>
        <p:txBody>
          <a:bodyPr/>
          <a:lstStyle>
            <a:lvl1pPr>
              <a:defRPr/>
            </a:lvl1pPr>
          </a:lstStyle>
          <a:p>
            <a:pPr>
              <a:defRPr/>
            </a:pPr>
            <a:fld id="{9BF99E3C-0A52-44E5-A148-4D7C1B8DC4C2}" type="slidenum">
              <a:rPr lang="zh-CN" altLang="en-AU"/>
              <a:pPr>
                <a:defRPr/>
              </a:pPr>
              <a:t>‹#›</a:t>
            </a:fld>
            <a:endParaRPr lang="en-AU" altLang="zh-CN"/>
          </a:p>
        </p:txBody>
      </p:sp>
    </p:spTree>
    <p:extLst>
      <p:ext uri="{BB962C8B-B14F-4D97-AF65-F5344CB8AC3E}">
        <p14:creationId xmlns:p14="http://schemas.microsoft.com/office/powerpoint/2010/main" val="25027843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6" name="Rectangle 6"/>
          <p:cNvSpPr>
            <a:spLocks noGrp="1" noChangeArrowheads="1"/>
          </p:cNvSpPr>
          <p:nvPr>
            <p:ph type="sldNum" sz="quarter" idx="12"/>
          </p:nvPr>
        </p:nvSpPr>
        <p:spPr>
          <a:ln/>
        </p:spPr>
        <p:txBody>
          <a:bodyPr/>
          <a:lstStyle>
            <a:lvl1pPr>
              <a:defRPr/>
            </a:lvl1pPr>
          </a:lstStyle>
          <a:p>
            <a:pPr>
              <a:defRPr/>
            </a:pPr>
            <a:fld id="{5EEE41F6-7D8A-46F9-9FF2-3EC25134EEDF}" type="slidenum">
              <a:rPr lang="zh-CN" altLang="en-AU"/>
              <a:pPr>
                <a:defRPr/>
              </a:pPr>
              <a:t>‹#›</a:t>
            </a:fld>
            <a:endParaRPr lang="en-AU" altLang="zh-CN"/>
          </a:p>
        </p:txBody>
      </p:sp>
    </p:spTree>
    <p:extLst>
      <p:ext uri="{BB962C8B-B14F-4D97-AF65-F5344CB8AC3E}">
        <p14:creationId xmlns:p14="http://schemas.microsoft.com/office/powerpoint/2010/main" val="29358868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3"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5" name="Rectangle 6"/>
          <p:cNvSpPr>
            <a:spLocks noGrp="1" noChangeArrowheads="1"/>
          </p:cNvSpPr>
          <p:nvPr>
            <p:ph type="sldNum" sz="quarter" idx="12"/>
          </p:nvPr>
        </p:nvSpPr>
        <p:spPr>
          <a:ln/>
        </p:spPr>
        <p:txBody>
          <a:bodyPr/>
          <a:lstStyle>
            <a:lvl1pPr>
              <a:defRPr/>
            </a:lvl1pPr>
          </a:lstStyle>
          <a:p>
            <a:pPr>
              <a:defRPr/>
            </a:pPr>
            <a:fld id="{D38097A5-8358-4E62-827A-17711F69BB89}" type="slidenum">
              <a:rPr lang="zh-CN" altLang="en-AU"/>
              <a:pPr>
                <a:defRPr/>
              </a:pPr>
              <a:t>‹#›</a:t>
            </a:fld>
            <a:endParaRPr lang="en-AU" altLang="zh-CN"/>
          </a:p>
        </p:txBody>
      </p:sp>
    </p:spTree>
    <p:extLst>
      <p:ext uri="{BB962C8B-B14F-4D97-AF65-F5344CB8AC3E}">
        <p14:creationId xmlns:p14="http://schemas.microsoft.com/office/powerpoint/2010/main" val="176253813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73315108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1844299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7112255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6182811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8" name="Footer Placeholder 7"/>
          <p:cNvSpPr>
            <a:spLocks noGrp="1"/>
          </p:cNvSpPr>
          <p:nvPr>
            <p:ph type="ftr" sz="quarter" idx="11"/>
          </p:nvPr>
        </p:nvSpPr>
        <p:spPr/>
        <p:txBody>
          <a:bodyPr/>
          <a:lstStyle/>
          <a:p>
            <a:endParaRPr lang="en-AU">
              <a:solidFill>
                <a:prstClr val="black">
                  <a:tint val="75000"/>
                </a:prstClr>
              </a:solidFill>
            </a:endParaRPr>
          </a:p>
        </p:txBody>
      </p:sp>
      <p:sp>
        <p:nvSpPr>
          <p:cNvPr id="9" name="Slide Number Placeholder 8"/>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52045159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4" name="Footer Placeholder 3"/>
          <p:cNvSpPr>
            <a:spLocks noGrp="1"/>
          </p:cNvSpPr>
          <p:nvPr>
            <p:ph type="ftr" sz="quarter" idx="11"/>
          </p:nvPr>
        </p:nvSpPr>
        <p:spPr/>
        <p:txBody>
          <a:bodyPr/>
          <a:lstStyle/>
          <a:p>
            <a:endParaRPr lang="en-AU">
              <a:solidFill>
                <a:prstClr val="black">
                  <a:tint val="75000"/>
                </a:prstClr>
              </a:solidFill>
            </a:endParaRPr>
          </a:p>
        </p:txBody>
      </p:sp>
      <p:sp>
        <p:nvSpPr>
          <p:cNvPr id="5" name="Slide Number Placeholder 4"/>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390211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896880"/>
            <a:ext cx="5111750" cy="4229283"/>
          </a:xfrm>
        </p:spPr>
        <p:txBody>
          <a:bodyPr/>
          <a:lstStyle>
            <a:lvl1pPr>
              <a:defRPr sz="2000"/>
            </a:lvl1pPr>
            <a:lvl2pPr>
              <a:defRPr sz="1800"/>
            </a:lvl2pPr>
            <a:lvl3pPr>
              <a:defRPr sz="1600"/>
            </a:lvl3pPr>
            <a:lvl4pPr>
              <a:buNone/>
              <a:defRPr sz="1400"/>
            </a:lvl4pPr>
            <a:lvl5pPr>
              <a:defRPr sz="12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896880"/>
            <a:ext cx="3008313" cy="42292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Title 1"/>
          <p:cNvSpPr>
            <a:spLocks noGrp="1"/>
          </p:cNvSpPr>
          <p:nvPr>
            <p:ph type="title"/>
          </p:nvPr>
        </p:nvSpPr>
        <p:spPr>
          <a:xfrm>
            <a:off x="2155825" y="274638"/>
            <a:ext cx="6530975" cy="11430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2897427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3" name="Footer Placeholder 2"/>
          <p:cNvSpPr>
            <a:spLocks noGrp="1"/>
          </p:cNvSpPr>
          <p:nvPr>
            <p:ph type="ftr" sz="quarter" idx="11"/>
          </p:nvPr>
        </p:nvSpPr>
        <p:spPr/>
        <p:txBody>
          <a:bodyPr/>
          <a:lstStyle/>
          <a:p>
            <a:endParaRPr lang="en-AU">
              <a:solidFill>
                <a:prstClr val="black">
                  <a:tint val="75000"/>
                </a:prstClr>
              </a:solidFill>
            </a:endParaRPr>
          </a:p>
        </p:txBody>
      </p:sp>
      <p:sp>
        <p:nvSpPr>
          <p:cNvPr id="4" name="Slide Number Placeholder 3"/>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2940062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9417126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4447319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70874170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81206150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ver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2123728" y="607694"/>
            <a:ext cx="6912768" cy="905711"/>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US" smtClean="0"/>
              <a:t>Click to edit Master title style</a:t>
            </a:r>
            <a:endParaRPr lang="en-US" dirty="0"/>
          </a:p>
        </p:txBody>
      </p:sp>
      <p:sp>
        <p:nvSpPr>
          <p:cNvPr id="11" name="Rectangle 3"/>
          <p:cNvSpPr>
            <a:spLocks noGrp="1" noChangeArrowheads="1"/>
          </p:cNvSpPr>
          <p:nvPr>
            <p:ph type="subTitle" idx="1"/>
          </p:nvPr>
        </p:nvSpPr>
        <p:spPr>
          <a:xfrm>
            <a:off x="2123728" y="1541182"/>
            <a:ext cx="6912768" cy="504056"/>
          </a:xfrm>
          <a:prstGeom prst="rect">
            <a:avLst/>
          </a:prstGeom>
        </p:spPr>
        <p:txBody>
          <a:bodyPr/>
          <a:lstStyle>
            <a:lvl1pPr marL="0" indent="0" algn="l">
              <a:buFontTx/>
              <a:buNone/>
              <a:defRPr sz="2000">
                <a:solidFill>
                  <a:srgbClr val="FFFFFF"/>
                </a:solidFill>
                <a:latin typeface="Arial"/>
                <a:cs typeface="Arial"/>
              </a:defRPr>
            </a:lvl1pPr>
          </a:lstStyle>
          <a:p>
            <a:r>
              <a:rPr lang="en-US" smtClean="0"/>
              <a:t>Click to edit Master subtitle style</a:t>
            </a:r>
            <a:endParaRPr lang="en-US" dirty="0"/>
          </a:p>
        </p:txBody>
      </p:sp>
      <p:sp>
        <p:nvSpPr>
          <p:cNvPr id="12" name="Text Placeholder 14"/>
          <p:cNvSpPr>
            <a:spLocks noGrp="1"/>
          </p:cNvSpPr>
          <p:nvPr>
            <p:ph type="body" sz="quarter" idx="10"/>
          </p:nvPr>
        </p:nvSpPr>
        <p:spPr>
          <a:xfrm>
            <a:off x="2123877" y="1963014"/>
            <a:ext cx="6840612" cy="360040"/>
          </a:xfrm>
          <a:prstGeom prst="rect">
            <a:avLst/>
          </a:prstGeom>
        </p:spPr>
        <p:txBody>
          <a:bodyPr vert="horz"/>
          <a:lstStyle>
            <a:lvl1pPr marL="0" indent="0" algn="l">
              <a:buNone/>
              <a:defRPr sz="1600">
                <a:solidFill>
                  <a:srgbClr val="FFFFFF"/>
                </a:solidFill>
                <a:latin typeface="Arial"/>
                <a:cs typeface="Arial"/>
              </a:defRPr>
            </a:lvl1pPr>
          </a:lstStyle>
          <a:p>
            <a:pPr lvl="0"/>
            <a:r>
              <a:rPr lang="en-US" smtClean="0"/>
              <a:t>Click to edit Master text styles</a:t>
            </a:r>
          </a:p>
        </p:txBody>
      </p:sp>
    </p:spTree>
    <p:extLst>
      <p:ext uri="{BB962C8B-B14F-4D97-AF65-F5344CB8AC3E}">
        <p14:creationId xmlns:p14="http://schemas.microsoft.com/office/powerpoint/2010/main" val="2093932876"/>
      </p:ext>
    </p:extLst>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ver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2123728" y="578750"/>
            <a:ext cx="6912768" cy="934656"/>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US" smtClean="0"/>
              <a:t>Click to edit Master title style</a:t>
            </a:r>
            <a:endParaRPr lang="en-US" dirty="0"/>
          </a:p>
        </p:txBody>
      </p:sp>
      <p:sp>
        <p:nvSpPr>
          <p:cNvPr id="9" name="Rectangle 3"/>
          <p:cNvSpPr>
            <a:spLocks noGrp="1" noChangeArrowheads="1"/>
          </p:cNvSpPr>
          <p:nvPr>
            <p:ph type="subTitle" idx="1"/>
          </p:nvPr>
        </p:nvSpPr>
        <p:spPr>
          <a:xfrm>
            <a:off x="2123728" y="1541182"/>
            <a:ext cx="6912768" cy="504056"/>
          </a:xfrm>
          <a:prstGeom prst="rect">
            <a:avLst/>
          </a:prstGeom>
        </p:spPr>
        <p:txBody>
          <a:bodyPr/>
          <a:lstStyle>
            <a:lvl1pPr marL="0" indent="0" algn="l">
              <a:buFontTx/>
              <a:buNone/>
              <a:defRPr sz="2000">
                <a:solidFill>
                  <a:srgbClr val="FFFFFF"/>
                </a:solidFill>
                <a:latin typeface="Arial"/>
                <a:cs typeface="Arial"/>
              </a:defRPr>
            </a:lvl1pPr>
          </a:lstStyle>
          <a:p>
            <a:r>
              <a:rPr lang="en-US" smtClean="0"/>
              <a:t>Click to edit Master subtitle style</a:t>
            </a:r>
            <a:endParaRPr lang="en-US" dirty="0"/>
          </a:p>
        </p:txBody>
      </p:sp>
      <p:sp>
        <p:nvSpPr>
          <p:cNvPr id="10" name="Text Placeholder 14"/>
          <p:cNvSpPr>
            <a:spLocks noGrp="1"/>
          </p:cNvSpPr>
          <p:nvPr>
            <p:ph type="body" sz="quarter" idx="10"/>
          </p:nvPr>
        </p:nvSpPr>
        <p:spPr>
          <a:xfrm>
            <a:off x="2123876" y="1963014"/>
            <a:ext cx="6912629" cy="360040"/>
          </a:xfrm>
          <a:prstGeom prst="rect">
            <a:avLst/>
          </a:prstGeom>
        </p:spPr>
        <p:txBody>
          <a:bodyPr vert="horz"/>
          <a:lstStyle>
            <a:lvl1pPr marL="0" indent="0" algn="l">
              <a:buNone/>
              <a:defRPr sz="1600">
                <a:solidFill>
                  <a:srgbClr val="FFFFFF"/>
                </a:solidFill>
                <a:latin typeface="Arial"/>
                <a:cs typeface="Arial"/>
              </a:defRPr>
            </a:lvl1pPr>
          </a:lstStyle>
          <a:p>
            <a:pPr lvl="0"/>
            <a:r>
              <a:rPr lang="en-US" smtClean="0"/>
              <a:t>Click to edit Master text styles</a:t>
            </a:r>
          </a:p>
        </p:txBody>
      </p:sp>
    </p:spTree>
    <p:extLst>
      <p:ext uri="{BB962C8B-B14F-4D97-AF65-F5344CB8AC3E}">
        <p14:creationId xmlns:p14="http://schemas.microsoft.com/office/powerpoint/2010/main" val="1195793657"/>
      </p:ext>
    </p:extLst>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ver option 3">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2123728" y="578750"/>
            <a:ext cx="6840760" cy="934656"/>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US" smtClean="0"/>
              <a:t>Click to edit Master title style</a:t>
            </a:r>
            <a:endParaRPr lang="en-US" dirty="0"/>
          </a:p>
        </p:txBody>
      </p:sp>
      <p:sp>
        <p:nvSpPr>
          <p:cNvPr id="9" name="Rectangle 3"/>
          <p:cNvSpPr>
            <a:spLocks noGrp="1" noChangeArrowheads="1"/>
          </p:cNvSpPr>
          <p:nvPr>
            <p:ph type="subTitle" idx="1"/>
          </p:nvPr>
        </p:nvSpPr>
        <p:spPr>
          <a:xfrm>
            <a:off x="2123728" y="1541182"/>
            <a:ext cx="6840760" cy="504056"/>
          </a:xfrm>
          <a:prstGeom prst="rect">
            <a:avLst/>
          </a:prstGeom>
        </p:spPr>
        <p:txBody>
          <a:bodyPr/>
          <a:lstStyle>
            <a:lvl1pPr marL="0" indent="0" algn="l">
              <a:buFontTx/>
              <a:buNone/>
              <a:defRPr sz="2000">
                <a:solidFill>
                  <a:srgbClr val="FFFFFF"/>
                </a:solidFill>
                <a:latin typeface="Arial"/>
                <a:cs typeface="Arial"/>
              </a:defRPr>
            </a:lvl1pPr>
          </a:lstStyle>
          <a:p>
            <a:r>
              <a:rPr lang="en-US" smtClean="0"/>
              <a:t>Click to edit Master subtitle style</a:t>
            </a:r>
            <a:endParaRPr lang="en-US" dirty="0"/>
          </a:p>
        </p:txBody>
      </p:sp>
      <p:sp>
        <p:nvSpPr>
          <p:cNvPr id="10" name="Text Placeholder 14"/>
          <p:cNvSpPr>
            <a:spLocks noGrp="1"/>
          </p:cNvSpPr>
          <p:nvPr>
            <p:ph type="body" sz="quarter" idx="10"/>
          </p:nvPr>
        </p:nvSpPr>
        <p:spPr>
          <a:xfrm>
            <a:off x="2123877" y="1963014"/>
            <a:ext cx="6840612" cy="360040"/>
          </a:xfrm>
          <a:prstGeom prst="rect">
            <a:avLst/>
          </a:prstGeom>
        </p:spPr>
        <p:txBody>
          <a:bodyPr vert="horz"/>
          <a:lstStyle>
            <a:lvl1pPr marL="0" indent="0" algn="l">
              <a:buNone/>
              <a:defRPr sz="1600">
                <a:solidFill>
                  <a:srgbClr val="FFFFFF"/>
                </a:solidFill>
                <a:latin typeface="Arial"/>
                <a:cs typeface="Arial"/>
              </a:defRPr>
            </a:lvl1pPr>
          </a:lstStyle>
          <a:p>
            <a:pPr lvl="0"/>
            <a:r>
              <a:rPr lang="en-US" smtClean="0"/>
              <a:t>Click to edit Master text styles</a:t>
            </a:r>
          </a:p>
        </p:txBody>
      </p:sp>
    </p:spTree>
    <p:extLst>
      <p:ext uri="{BB962C8B-B14F-4D97-AF65-F5344CB8AC3E}">
        <p14:creationId xmlns:p14="http://schemas.microsoft.com/office/powerpoint/2010/main" val="614496585"/>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ain content">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2123728" y="578750"/>
            <a:ext cx="6984776" cy="934656"/>
          </a:xfrm>
          <a:prstGeom prst="rect">
            <a:avLst/>
          </a:prstGeom>
          <a:ln>
            <a:noFill/>
          </a:ln>
        </p:spPr>
        <p:txBody>
          <a:bodyPr anchor="b" anchorCtr="0"/>
          <a:lstStyle>
            <a:lvl1pPr algn="l">
              <a:defRPr sz="3600" baseline="0">
                <a:ln>
                  <a:noFill/>
                </a:ln>
                <a:solidFill>
                  <a:schemeClr val="bg2"/>
                </a:solidFill>
                <a:latin typeface="Arial"/>
                <a:cs typeface="Arial"/>
              </a:defRPr>
            </a:lvl1pPr>
          </a:lstStyle>
          <a:p>
            <a:r>
              <a:rPr lang="en-US" smtClean="0"/>
              <a:t>Click to edit Master title style</a:t>
            </a:r>
            <a:endParaRPr lang="en-US" dirty="0"/>
          </a:p>
        </p:txBody>
      </p:sp>
      <p:sp>
        <p:nvSpPr>
          <p:cNvPr id="9" name="Rectangle 3"/>
          <p:cNvSpPr>
            <a:spLocks noGrp="1" noChangeArrowheads="1"/>
          </p:cNvSpPr>
          <p:nvPr>
            <p:ph type="subTitle" idx="1"/>
          </p:nvPr>
        </p:nvSpPr>
        <p:spPr>
          <a:xfrm>
            <a:off x="2123728" y="1541182"/>
            <a:ext cx="6984776" cy="504056"/>
          </a:xfrm>
          <a:prstGeom prst="rect">
            <a:avLst/>
          </a:prstGeom>
        </p:spPr>
        <p:txBody>
          <a:bodyPr/>
          <a:lstStyle>
            <a:lvl1pPr marL="0" indent="0" algn="l">
              <a:buFontTx/>
              <a:buNone/>
              <a:defRPr sz="2000">
                <a:solidFill>
                  <a:schemeClr val="bg2"/>
                </a:solidFill>
                <a:latin typeface="Arial"/>
                <a:cs typeface="Arial"/>
              </a:defRPr>
            </a:lvl1pPr>
          </a:lstStyle>
          <a:p>
            <a:r>
              <a:rPr lang="en-US" smtClean="0"/>
              <a:t>Click to edit Master subtitle style</a:t>
            </a:r>
            <a:endParaRPr lang="en-US" dirty="0"/>
          </a:p>
        </p:txBody>
      </p:sp>
    </p:spTree>
    <p:extLst>
      <p:ext uri="{BB962C8B-B14F-4D97-AF65-F5344CB8AC3E}">
        <p14:creationId xmlns:p14="http://schemas.microsoft.com/office/powerpoint/2010/main" val="2151770803"/>
      </p:ext>
    </p:extLst>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lternative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2123728" y="578750"/>
            <a:ext cx="6984776" cy="934656"/>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US" smtClean="0"/>
              <a:t>Click to edit Master title style</a:t>
            </a:r>
            <a:endParaRPr lang="en-US" dirty="0"/>
          </a:p>
        </p:txBody>
      </p:sp>
      <p:sp>
        <p:nvSpPr>
          <p:cNvPr id="9" name="Rectangle 3"/>
          <p:cNvSpPr>
            <a:spLocks noGrp="1" noChangeArrowheads="1"/>
          </p:cNvSpPr>
          <p:nvPr>
            <p:ph type="subTitle" idx="1"/>
          </p:nvPr>
        </p:nvSpPr>
        <p:spPr>
          <a:xfrm>
            <a:off x="2123728" y="1541182"/>
            <a:ext cx="6984776" cy="504056"/>
          </a:xfrm>
          <a:prstGeom prst="rect">
            <a:avLst/>
          </a:prstGeom>
        </p:spPr>
        <p:txBody>
          <a:bodyPr/>
          <a:lstStyle>
            <a:lvl1pPr marL="0" indent="0" algn="l">
              <a:buFontTx/>
              <a:buNone/>
              <a:defRPr sz="2000">
                <a:solidFill>
                  <a:schemeClr val="tx1"/>
                </a:solidFill>
                <a:latin typeface="Arial"/>
                <a:cs typeface="Arial"/>
              </a:defRPr>
            </a:lvl1pPr>
          </a:lstStyle>
          <a:p>
            <a:r>
              <a:rPr lang="en-US" smtClean="0"/>
              <a:t>Click to edit Master subtitle style</a:t>
            </a:r>
            <a:endParaRPr lang="en-US" dirty="0"/>
          </a:p>
        </p:txBody>
      </p:sp>
    </p:spTree>
    <p:extLst>
      <p:ext uri="{BB962C8B-B14F-4D97-AF65-F5344CB8AC3E}">
        <p14:creationId xmlns:p14="http://schemas.microsoft.com/office/powerpoint/2010/main" val="1387234068"/>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967829"/>
            <a:ext cx="5486400" cy="3399509"/>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497709"/>
            <a:ext cx="5486400" cy="80486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a:spLocks noGrp="1"/>
          </p:cNvSpPr>
          <p:nvPr>
            <p:ph type="title"/>
          </p:nvPr>
        </p:nvSpPr>
        <p:spPr>
          <a:xfrm>
            <a:off x="2155825" y="274638"/>
            <a:ext cx="6530975" cy="11430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2955243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251520" y="4005064"/>
            <a:ext cx="6984776" cy="934656"/>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US" smtClean="0"/>
              <a:t>Click to edit Master title style</a:t>
            </a:r>
            <a:endParaRPr lang="en-US" dirty="0"/>
          </a:p>
        </p:txBody>
      </p:sp>
      <p:sp>
        <p:nvSpPr>
          <p:cNvPr id="6" name="Rectangle 3"/>
          <p:cNvSpPr>
            <a:spLocks noGrp="1" noChangeArrowheads="1"/>
          </p:cNvSpPr>
          <p:nvPr>
            <p:ph type="subTitle" idx="1"/>
          </p:nvPr>
        </p:nvSpPr>
        <p:spPr>
          <a:xfrm>
            <a:off x="251520" y="4967496"/>
            <a:ext cx="6984776" cy="504056"/>
          </a:xfrm>
          <a:prstGeom prst="rect">
            <a:avLst/>
          </a:prstGeom>
        </p:spPr>
        <p:txBody>
          <a:bodyPr/>
          <a:lstStyle>
            <a:lvl1pPr marL="0" indent="0" algn="l">
              <a:buFontTx/>
              <a:buNone/>
              <a:defRPr sz="2000">
                <a:solidFill>
                  <a:schemeClr val="tx1"/>
                </a:solidFill>
                <a:latin typeface="Arial"/>
                <a:cs typeface="Arial"/>
              </a:defRPr>
            </a:lvl1pPr>
          </a:lstStyle>
          <a:p>
            <a:r>
              <a:rPr lang="en-US" smtClean="0"/>
              <a:t>Click to edit Master subtitle style</a:t>
            </a:r>
            <a:endParaRPr lang="en-US" dirty="0"/>
          </a:p>
        </p:txBody>
      </p:sp>
    </p:spTree>
    <p:extLst>
      <p:ext uri="{BB962C8B-B14F-4D97-AF65-F5344CB8AC3E}">
        <p14:creationId xmlns:p14="http://schemas.microsoft.com/office/powerpoint/2010/main" val="2069709299"/>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251520" y="1916832"/>
            <a:ext cx="4968552" cy="1152128"/>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934496174"/>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 option 3">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251520" y="1878347"/>
            <a:ext cx="4968552" cy="1656184"/>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725231647"/>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ctrTitle"/>
          </p:nvPr>
        </p:nvSpPr>
        <p:spPr>
          <a:xfrm>
            <a:off x="323850" y="3578225"/>
            <a:ext cx="8591550" cy="2019300"/>
          </a:xfrm>
        </p:spPr>
        <p:txBody>
          <a:bodyPr anchor="b"/>
          <a:lstStyle>
            <a:lvl1pPr>
              <a:defRPr/>
            </a:lvl1pPr>
          </a:lstStyle>
          <a:p>
            <a:r>
              <a:rPr lang="en-US"/>
              <a:t>Section slide heading Arial 40</a:t>
            </a:r>
          </a:p>
        </p:txBody>
      </p:sp>
      <p:sp>
        <p:nvSpPr>
          <p:cNvPr id="86019" name="Rectangle 3"/>
          <p:cNvSpPr>
            <a:spLocks noGrp="1" noChangeArrowheads="1"/>
          </p:cNvSpPr>
          <p:nvPr>
            <p:ph type="subTitle" idx="1"/>
          </p:nvPr>
        </p:nvSpPr>
        <p:spPr>
          <a:xfrm>
            <a:off x="323850" y="5645150"/>
            <a:ext cx="7896225" cy="663575"/>
          </a:xfrm>
        </p:spPr>
        <p:txBody>
          <a:bodyPr/>
          <a:lstStyle>
            <a:lvl1pPr marL="0" indent="0">
              <a:buFontTx/>
              <a:buNone/>
              <a:defRPr sz="2000"/>
            </a:lvl1pPr>
          </a:lstStyle>
          <a:p>
            <a:r>
              <a:rPr lang="en-US"/>
              <a:t>Section slide subtitle heading Arial 20</a:t>
            </a:r>
          </a:p>
        </p:txBody>
      </p:sp>
      <p:sp>
        <p:nvSpPr>
          <p:cNvPr id="4" name="Rectangle 3"/>
          <p:cNvSpPr>
            <a:spLocks noGrp="1" noChangeArrowheads="1"/>
          </p:cNvSpPr>
          <p:nvPr>
            <p:ph type="ftr" sz="quarter" idx="10"/>
          </p:nvPr>
        </p:nvSpPr>
        <p:spPr/>
        <p:txBody>
          <a:bodyPr/>
          <a:lstStyle>
            <a:lvl1pPr eaLnBrk="1" hangingPunct="1">
              <a:lnSpc>
                <a:spcPct val="85000"/>
              </a:lnSpc>
              <a:defRPr>
                <a:cs typeface="+mn-cs"/>
              </a:defRPr>
            </a:lvl1pPr>
          </a:lstStyle>
          <a:p>
            <a:pPr>
              <a:defRPr/>
            </a:pPr>
            <a:r>
              <a:rPr lang="en-GB"/>
              <a:t>© Crown copyright   Met Office</a:t>
            </a:r>
          </a:p>
        </p:txBody>
      </p:sp>
    </p:spTree>
    <p:extLst>
      <p:ext uri="{BB962C8B-B14F-4D97-AF65-F5344CB8AC3E}">
        <p14:creationId xmlns:p14="http://schemas.microsoft.com/office/powerpoint/2010/main" val="242893335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ftr" sz="quarter" idx="10"/>
          </p:nvPr>
        </p:nvSpPr>
        <p:spPr/>
        <p:txBody>
          <a:bodyPr/>
          <a:lstStyle>
            <a:lvl1pPr eaLnBrk="1" hangingPunct="1">
              <a:lnSpc>
                <a:spcPct val="85000"/>
              </a:lnSpc>
              <a:defRPr>
                <a:cs typeface="+mn-cs"/>
              </a:defRPr>
            </a:lvl1pPr>
          </a:lstStyle>
          <a:p>
            <a:pPr>
              <a:defRPr/>
            </a:pPr>
            <a:r>
              <a:rPr lang="en-GB"/>
              <a:t>© Crown copyright   Met Office</a:t>
            </a:r>
            <a:endParaRPr lang="en-GB" sz="1400">
              <a:latin typeface="Times" charset="0"/>
            </a:endParaRPr>
          </a:p>
        </p:txBody>
      </p:sp>
    </p:spTree>
    <p:extLst>
      <p:ext uri="{BB962C8B-B14F-4D97-AF65-F5344CB8AC3E}">
        <p14:creationId xmlns:p14="http://schemas.microsoft.com/office/powerpoint/2010/main" val="3155754468"/>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p:txBody>
          <a:bodyPr/>
          <a:lstStyle>
            <a:lvl1pPr eaLnBrk="1" hangingPunct="1">
              <a:lnSpc>
                <a:spcPct val="85000"/>
              </a:lnSpc>
              <a:defRPr>
                <a:cs typeface="+mn-cs"/>
              </a:defRPr>
            </a:lvl1pPr>
          </a:lstStyle>
          <a:p>
            <a:pPr>
              <a:defRPr/>
            </a:pPr>
            <a:r>
              <a:rPr lang="en-GB"/>
              <a:t>© Crown copyright   Met Office</a:t>
            </a:r>
            <a:endParaRPr lang="en-GB" sz="1400">
              <a:latin typeface="Times" charset="0"/>
            </a:endParaRPr>
          </a:p>
        </p:txBody>
      </p:sp>
    </p:spTree>
    <p:extLst>
      <p:ext uri="{BB962C8B-B14F-4D97-AF65-F5344CB8AC3E}">
        <p14:creationId xmlns:p14="http://schemas.microsoft.com/office/powerpoint/2010/main" val="2838583307"/>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752600" y="1773238"/>
            <a:ext cx="33909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295900" y="1773238"/>
            <a:ext cx="33909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ftr" sz="quarter" idx="10"/>
          </p:nvPr>
        </p:nvSpPr>
        <p:spPr/>
        <p:txBody>
          <a:bodyPr/>
          <a:lstStyle>
            <a:lvl1pPr eaLnBrk="1" hangingPunct="1">
              <a:lnSpc>
                <a:spcPct val="85000"/>
              </a:lnSpc>
              <a:defRPr>
                <a:cs typeface="+mn-cs"/>
              </a:defRPr>
            </a:lvl1pPr>
          </a:lstStyle>
          <a:p>
            <a:pPr>
              <a:defRPr/>
            </a:pPr>
            <a:r>
              <a:rPr lang="en-GB"/>
              <a:t>© Crown copyright   Met Office</a:t>
            </a:r>
            <a:endParaRPr lang="en-GB" sz="1400">
              <a:latin typeface="Times" charset="0"/>
            </a:endParaRPr>
          </a:p>
        </p:txBody>
      </p:sp>
    </p:spTree>
    <p:extLst>
      <p:ext uri="{BB962C8B-B14F-4D97-AF65-F5344CB8AC3E}">
        <p14:creationId xmlns:p14="http://schemas.microsoft.com/office/powerpoint/2010/main" val="1086871625"/>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6"/>
          <p:cNvSpPr>
            <a:spLocks noGrp="1" noChangeArrowheads="1"/>
          </p:cNvSpPr>
          <p:nvPr>
            <p:ph type="ftr" sz="quarter" idx="10"/>
          </p:nvPr>
        </p:nvSpPr>
        <p:spPr/>
        <p:txBody>
          <a:bodyPr/>
          <a:lstStyle>
            <a:lvl1pPr eaLnBrk="1" hangingPunct="1">
              <a:lnSpc>
                <a:spcPct val="85000"/>
              </a:lnSpc>
              <a:defRPr>
                <a:cs typeface="+mn-cs"/>
              </a:defRPr>
            </a:lvl1pPr>
          </a:lstStyle>
          <a:p>
            <a:pPr>
              <a:defRPr/>
            </a:pPr>
            <a:r>
              <a:rPr lang="en-GB"/>
              <a:t>© Crown copyright   Met Office</a:t>
            </a:r>
            <a:endParaRPr lang="en-GB" sz="1400">
              <a:latin typeface="Times" charset="0"/>
            </a:endParaRPr>
          </a:p>
        </p:txBody>
      </p:sp>
    </p:spTree>
    <p:extLst>
      <p:ext uri="{BB962C8B-B14F-4D97-AF65-F5344CB8AC3E}">
        <p14:creationId xmlns:p14="http://schemas.microsoft.com/office/powerpoint/2010/main" val="2735129914"/>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2"/>
          <p:cNvSpPr>
            <a:spLocks noGrp="1" noChangeArrowheads="1"/>
          </p:cNvSpPr>
          <p:nvPr>
            <p:ph type="ftr" sz="quarter" idx="10"/>
          </p:nvPr>
        </p:nvSpPr>
        <p:spPr/>
        <p:txBody>
          <a:bodyPr/>
          <a:lstStyle>
            <a:lvl1pPr eaLnBrk="1" hangingPunct="1">
              <a:lnSpc>
                <a:spcPct val="85000"/>
              </a:lnSpc>
              <a:defRPr>
                <a:cs typeface="+mn-cs"/>
              </a:defRPr>
            </a:lvl1pPr>
          </a:lstStyle>
          <a:p>
            <a:pPr>
              <a:defRPr/>
            </a:pPr>
            <a:r>
              <a:rPr lang="en-GB"/>
              <a:t>© Crown copyright   Met Office</a:t>
            </a:r>
            <a:endParaRPr lang="en-GB" sz="1400">
              <a:latin typeface="Times" charset="0"/>
            </a:endParaRPr>
          </a:p>
        </p:txBody>
      </p:sp>
    </p:spTree>
    <p:extLst>
      <p:ext uri="{BB962C8B-B14F-4D97-AF65-F5344CB8AC3E}">
        <p14:creationId xmlns:p14="http://schemas.microsoft.com/office/powerpoint/2010/main" val="1491660128"/>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sz="quarter" idx="10"/>
          </p:nvPr>
        </p:nvSpPr>
        <p:spPr/>
        <p:txBody>
          <a:bodyPr/>
          <a:lstStyle>
            <a:lvl1pPr eaLnBrk="1" hangingPunct="1">
              <a:lnSpc>
                <a:spcPct val="85000"/>
              </a:lnSpc>
              <a:defRPr>
                <a:cs typeface="+mn-cs"/>
              </a:defRPr>
            </a:lvl1pPr>
          </a:lstStyle>
          <a:p>
            <a:pPr>
              <a:defRPr/>
            </a:pPr>
            <a:r>
              <a:rPr lang="en-GB"/>
              <a:t>© Crown copyright   Met Office</a:t>
            </a:r>
            <a:endParaRPr lang="en-GB" sz="1400">
              <a:latin typeface="Times" charset="0"/>
            </a:endParaRPr>
          </a:p>
        </p:txBody>
      </p:sp>
    </p:spTree>
    <p:extLst>
      <p:ext uri="{BB962C8B-B14F-4D97-AF65-F5344CB8AC3E}">
        <p14:creationId xmlns:p14="http://schemas.microsoft.com/office/powerpoint/2010/main" val="308194646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5362667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eaLnBrk="1" hangingPunct="1">
              <a:lnSpc>
                <a:spcPct val="85000"/>
              </a:lnSpc>
              <a:defRPr>
                <a:cs typeface="+mn-cs"/>
              </a:defRPr>
            </a:lvl1pPr>
          </a:lstStyle>
          <a:p>
            <a:pPr>
              <a:defRPr/>
            </a:pPr>
            <a:r>
              <a:rPr lang="en-GB"/>
              <a:t>© Crown copyright   Met Office</a:t>
            </a:r>
            <a:endParaRPr lang="en-GB" sz="1400">
              <a:latin typeface="Times" charset="0"/>
            </a:endParaRPr>
          </a:p>
        </p:txBody>
      </p:sp>
    </p:spTree>
    <p:extLst>
      <p:ext uri="{BB962C8B-B14F-4D97-AF65-F5344CB8AC3E}">
        <p14:creationId xmlns:p14="http://schemas.microsoft.com/office/powerpoint/2010/main" val="237910705"/>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eaLnBrk="1" hangingPunct="1">
              <a:lnSpc>
                <a:spcPct val="85000"/>
              </a:lnSpc>
              <a:defRPr>
                <a:cs typeface="+mn-cs"/>
              </a:defRPr>
            </a:lvl1pPr>
          </a:lstStyle>
          <a:p>
            <a:pPr>
              <a:defRPr/>
            </a:pPr>
            <a:r>
              <a:rPr lang="en-GB"/>
              <a:t>© Crown copyright   Met Office</a:t>
            </a:r>
            <a:endParaRPr lang="en-GB" sz="1400">
              <a:latin typeface="Times" charset="0"/>
            </a:endParaRPr>
          </a:p>
        </p:txBody>
      </p:sp>
    </p:spTree>
    <p:extLst>
      <p:ext uri="{BB962C8B-B14F-4D97-AF65-F5344CB8AC3E}">
        <p14:creationId xmlns:p14="http://schemas.microsoft.com/office/powerpoint/2010/main" val="1327053216"/>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ftr" sz="quarter" idx="10"/>
          </p:nvPr>
        </p:nvSpPr>
        <p:spPr/>
        <p:txBody>
          <a:bodyPr/>
          <a:lstStyle>
            <a:lvl1pPr eaLnBrk="1" hangingPunct="1">
              <a:lnSpc>
                <a:spcPct val="85000"/>
              </a:lnSpc>
              <a:defRPr>
                <a:cs typeface="+mn-cs"/>
              </a:defRPr>
            </a:lvl1pPr>
          </a:lstStyle>
          <a:p>
            <a:pPr>
              <a:defRPr/>
            </a:pPr>
            <a:r>
              <a:rPr lang="en-GB"/>
              <a:t>© Crown copyright   Met Office</a:t>
            </a:r>
            <a:endParaRPr lang="en-GB" sz="1400">
              <a:latin typeface="Times" charset="0"/>
            </a:endParaRPr>
          </a:p>
        </p:txBody>
      </p:sp>
    </p:spTree>
    <p:extLst>
      <p:ext uri="{BB962C8B-B14F-4D97-AF65-F5344CB8AC3E}">
        <p14:creationId xmlns:p14="http://schemas.microsoft.com/office/powerpoint/2010/main" val="2292204409"/>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3250" y="347663"/>
            <a:ext cx="1733550" cy="61769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752600" y="347663"/>
            <a:ext cx="5048250" cy="61769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ftr" sz="quarter" idx="10"/>
          </p:nvPr>
        </p:nvSpPr>
        <p:spPr/>
        <p:txBody>
          <a:bodyPr/>
          <a:lstStyle>
            <a:lvl1pPr eaLnBrk="1" hangingPunct="1">
              <a:lnSpc>
                <a:spcPct val="85000"/>
              </a:lnSpc>
              <a:defRPr>
                <a:cs typeface="+mn-cs"/>
              </a:defRPr>
            </a:lvl1pPr>
          </a:lstStyle>
          <a:p>
            <a:pPr>
              <a:defRPr/>
            </a:pPr>
            <a:r>
              <a:rPr lang="en-GB"/>
              <a:t>© Crown copyright   Met Office</a:t>
            </a:r>
            <a:endParaRPr lang="en-GB" sz="1400">
              <a:latin typeface="Times" charset="0"/>
            </a:endParaRPr>
          </a:p>
        </p:txBody>
      </p:sp>
    </p:spTree>
    <p:extLst>
      <p:ext uri="{BB962C8B-B14F-4D97-AF65-F5344CB8AC3E}">
        <p14:creationId xmlns:p14="http://schemas.microsoft.com/office/powerpoint/2010/main" val="1058968669"/>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824" y="3886652"/>
            <a:ext cx="6400354" cy="1752451"/>
          </a:xfrm>
        </p:spPr>
        <p:txBody>
          <a:bodyPr/>
          <a:lstStyle>
            <a:lvl1pPr marL="0" indent="0" algn="ctr">
              <a:buNone/>
              <a:defRPr/>
            </a:lvl1pPr>
            <a:lvl2pPr marL="321374" indent="0" algn="ctr">
              <a:buNone/>
              <a:defRPr/>
            </a:lvl2pPr>
            <a:lvl3pPr marL="642750" indent="0" algn="ctr">
              <a:buNone/>
              <a:defRPr/>
            </a:lvl3pPr>
            <a:lvl4pPr marL="964124" indent="0" algn="ctr">
              <a:buNone/>
              <a:defRPr/>
            </a:lvl4pPr>
            <a:lvl5pPr marL="1285500" indent="0" algn="ctr">
              <a:buNone/>
              <a:defRPr/>
            </a:lvl5pPr>
            <a:lvl6pPr marL="1606877" indent="0" algn="ctr">
              <a:buNone/>
              <a:defRPr/>
            </a:lvl6pPr>
            <a:lvl7pPr marL="1928250" indent="0" algn="ctr">
              <a:buNone/>
              <a:defRPr/>
            </a:lvl7pPr>
            <a:lvl8pPr marL="2249626" indent="0" algn="ctr">
              <a:buNone/>
              <a:defRPr/>
            </a:lvl8pPr>
            <a:lvl9pPr marL="2571001"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173412639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08970549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4406802"/>
            <a:ext cx="7772176" cy="1361777"/>
          </a:xfrm>
        </p:spPr>
        <p:txBody>
          <a:bodyPr/>
          <a:lstStyle>
            <a:lvl1pPr algn="l">
              <a:defRPr sz="2800" b="1" cap="all"/>
            </a:lvl1pPr>
          </a:lstStyle>
          <a:p>
            <a:r>
              <a:rPr lang="en-US" smtClean="0"/>
              <a:t>Click to edit Master title style</a:t>
            </a:r>
            <a:endParaRPr lang="en-GB"/>
          </a:p>
        </p:txBody>
      </p:sp>
      <p:sp>
        <p:nvSpPr>
          <p:cNvPr id="3" name="Text Placeholder 2"/>
          <p:cNvSpPr>
            <a:spLocks noGrp="1"/>
          </p:cNvSpPr>
          <p:nvPr>
            <p:ph type="body" idx="1"/>
          </p:nvPr>
        </p:nvSpPr>
        <p:spPr>
          <a:xfrm>
            <a:off x="722189" y="2906613"/>
            <a:ext cx="7772176" cy="1500188"/>
          </a:xfrm>
        </p:spPr>
        <p:txBody>
          <a:bodyPr anchor="b"/>
          <a:lstStyle>
            <a:lvl1pPr marL="0" indent="0">
              <a:buNone/>
              <a:defRPr sz="1400"/>
            </a:lvl1pPr>
            <a:lvl2pPr marL="321374" indent="0">
              <a:buNone/>
              <a:defRPr sz="1300"/>
            </a:lvl2pPr>
            <a:lvl3pPr marL="642750" indent="0">
              <a:buNone/>
              <a:defRPr sz="1100"/>
            </a:lvl3pPr>
            <a:lvl4pPr marL="964124" indent="0">
              <a:buNone/>
              <a:defRPr sz="1000"/>
            </a:lvl4pPr>
            <a:lvl5pPr marL="1285500" indent="0">
              <a:buNone/>
              <a:defRPr sz="1000"/>
            </a:lvl5pPr>
            <a:lvl6pPr marL="1606877" indent="0">
              <a:buNone/>
              <a:defRPr sz="1000"/>
            </a:lvl6pPr>
            <a:lvl7pPr marL="1928250" indent="0">
              <a:buNone/>
              <a:defRPr sz="1000"/>
            </a:lvl7pPr>
            <a:lvl8pPr marL="2249626" indent="0">
              <a:buNone/>
              <a:defRPr sz="1000"/>
            </a:lvl8pPr>
            <a:lvl9pPr marL="2571001" indent="0">
              <a:buNone/>
              <a:defRPr sz="1000"/>
            </a:lvl9pPr>
          </a:lstStyle>
          <a:p>
            <a:pPr lvl="0"/>
            <a:r>
              <a:rPr lang="en-US" smtClean="0"/>
              <a:t>Click to edit Master text styles</a:t>
            </a:r>
          </a:p>
        </p:txBody>
      </p:sp>
    </p:spTree>
    <p:extLst>
      <p:ext uri="{BB962C8B-B14F-4D97-AF65-F5344CB8AC3E}">
        <p14:creationId xmlns:p14="http://schemas.microsoft.com/office/powerpoint/2010/main" val="10429903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713384" y="1774776"/>
            <a:ext cx="3432348" cy="5083225"/>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252889" y="1774776"/>
            <a:ext cx="3433465" cy="5083225"/>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46617886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647" y="1534791"/>
            <a:ext cx="4039568" cy="639589"/>
          </a:xfrm>
        </p:spPr>
        <p:txBody>
          <a:bodyPr anchor="b"/>
          <a:lstStyle>
            <a:lvl1pPr marL="0" indent="0">
              <a:buNone/>
              <a:defRPr sz="1700" b="1"/>
            </a:lvl1pPr>
            <a:lvl2pPr marL="321374" indent="0">
              <a:buNone/>
              <a:defRPr sz="1400" b="1"/>
            </a:lvl2pPr>
            <a:lvl3pPr marL="642750" indent="0">
              <a:buNone/>
              <a:defRPr sz="1300" b="1"/>
            </a:lvl3pPr>
            <a:lvl4pPr marL="964124" indent="0">
              <a:buNone/>
              <a:defRPr sz="1100" b="1"/>
            </a:lvl4pPr>
            <a:lvl5pPr marL="1285500" indent="0">
              <a:buNone/>
              <a:defRPr sz="1100" b="1"/>
            </a:lvl5pPr>
            <a:lvl6pPr marL="1606877" indent="0">
              <a:buNone/>
              <a:defRPr sz="1100" b="1"/>
            </a:lvl6pPr>
            <a:lvl7pPr marL="1928250" indent="0">
              <a:buNone/>
              <a:defRPr sz="1100" b="1"/>
            </a:lvl7pPr>
            <a:lvl8pPr marL="2249626" indent="0">
              <a:buNone/>
              <a:defRPr sz="1100" b="1"/>
            </a:lvl8pPr>
            <a:lvl9pPr marL="2571001"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457647" y="2174379"/>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4555" y="1534791"/>
            <a:ext cx="4041799" cy="639589"/>
          </a:xfrm>
        </p:spPr>
        <p:txBody>
          <a:bodyPr anchor="b"/>
          <a:lstStyle>
            <a:lvl1pPr marL="0" indent="0">
              <a:buNone/>
              <a:defRPr sz="1700" b="1"/>
            </a:lvl1pPr>
            <a:lvl2pPr marL="321374" indent="0">
              <a:buNone/>
              <a:defRPr sz="1400" b="1"/>
            </a:lvl2pPr>
            <a:lvl3pPr marL="642750" indent="0">
              <a:buNone/>
              <a:defRPr sz="1300" b="1"/>
            </a:lvl3pPr>
            <a:lvl4pPr marL="964124" indent="0">
              <a:buNone/>
              <a:defRPr sz="1100" b="1"/>
            </a:lvl4pPr>
            <a:lvl5pPr marL="1285500" indent="0">
              <a:buNone/>
              <a:defRPr sz="1100" b="1"/>
            </a:lvl5pPr>
            <a:lvl6pPr marL="1606877" indent="0">
              <a:buNone/>
              <a:defRPr sz="1100" b="1"/>
            </a:lvl6pPr>
            <a:lvl7pPr marL="1928250" indent="0">
              <a:buNone/>
              <a:defRPr sz="1100" b="1"/>
            </a:lvl7pPr>
            <a:lvl8pPr marL="2249626" indent="0">
              <a:buNone/>
              <a:defRPr sz="1100" b="1"/>
            </a:lvl8pPr>
            <a:lvl9pPr marL="2571001"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644555" y="2174379"/>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8075617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658284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75668"/>
            <a:ext cx="2057400" cy="415049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75668"/>
            <a:ext cx="6019800" cy="4150495"/>
          </a:xfrm>
        </p:spPr>
        <p:txBody>
          <a:bodyPr vert="eaVert"/>
          <a:lstStyle>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67019725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67818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2" y="273478"/>
            <a:ext cx="3008189" cy="1161975"/>
          </a:xfrm>
        </p:spPr>
        <p:txBody>
          <a:bodyPr anchor="b"/>
          <a:lstStyle>
            <a:lvl1pPr algn="l">
              <a:defRPr sz="1400" b="1"/>
            </a:lvl1pPr>
          </a:lstStyle>
          <a:p>
            <a:r>
              <a:rPr lang="en-US" smtClean="0"/>
              <a:t>Click to edit Master title style</a:t>
            </a:r>
            <a:endParaRPr lang="en-GB"/>
          </a:p>
        </p:txBody>
      </p:sp>
      <p:sp>
        <p:nvSpPr>
          <p:cNvPr id="3" name="Content Placeholder 2"/>
          <p:cNvSpPr>
            <a:spLocks noGrp="1"/>
          </p:cNvSpPr>
          <p:nvPr>
            <p:ph idx="1"/>
          </p:nvPr>
        </p:nvSpPr>
        <p:spPr>
          <a:xfrm>
            <a:off x="3575224" y="273473"/>
            <a:ext cx="5111130" cy="5852294"/>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652" y="1435448"/>
            <a:ext cx="3008189" cy="4690318"/>
          </a:xfrm>
        </p:spPr>
        <p:txBody>
          <a:bodyPr/>
          <a:lstStyle>
            <a:lvl1pPr marL="0" indent="0">
              <a:buNone/>
              <a:defRPr sz="1000"/>
            </a:lvl1pPr>
            <a:lvl2pPr marL="321374" indent="0">
              <a:buNone/>
              <a:defRPr sz="800"/>
            </a:lvl2pPr>
            <a:lvl3pPr marL="642750" indent="0">
              <a:buNone/>
              <a:defRPr sz="700"/>
            </a:lvl3pPr>
            <a:lvl4pPr marL="964124" indent="0">
              <a:buNone/>
              <a:defRPr sz="600"/>
            </a:lvl4pPr>
            <a:lvl5pPr marL="1285500" indent="0">
              <a:buNone/>
              <a:defRPr sz="600"/>
            </a:lvl5pPr>
            <a:lvl6pPr marL="1606877" indent="0">
              <a:buNone/>
              <a:defRPr sz="600"/>
            </a:lvl6pPr>
            <a:lvl7pPr marL="1928250" indent="0">
              <a:buNone/>
              <a:defRPr sz="600"/>
            </a:lvl7pPr>
            <a:lvl8pPr marL="2249626" indent="0">
              <a:buNone/>
              <a:defRPr sz="600"/>
            </a:lvl8pPr>
            <a:lvl9pPr marL="2571001" indent="0">
              <a:buNone/>
              <a:defRPr sz="600"/>
            </a:lvl9pPr>
          </a:lstStyle>
          <a:p>
            <a:pPr lvl="0"/>
            <a:r>
              <a:rPr lang="en-US" smtClean="0"/>
              <a:t>Click to edit Master text styles</a:t>
            </a:r>
          </a:p>
        </p:txBody>
      </p:sp>
    </p:spTree>
    <p:extLst>
      <p:ext uri="{BB962C8B-B14F-4D97-AF65-F5344CB8AC3E}">
        <p14:creationId xmlns:p14="http://schemas.microsoft.com/office/powerpoint/2010/main" val="414412601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40" y="4800824"/>
            <a:ext cx="5486177" cy="567035"/>
          </a:xfrm>
        </p:spPr>
        <p:txBody>
          <a:bodyPr anchor="b"/>
          <a:lstStyle>
            <a:lvl1pPr algn="l">
              <a:defRPr sz="1400" b="1"/>
            </a:lvl1pPr>
          </a:lstStyle>
          <a:p>
            <a:r>
              <a:rPr lang="en-US" smtClean="0"/>
              <a:t>Click to edit Master title style</a:t>
            </a:r>
            <a:endParaRPr lang="en-GB"/>
          </a:p>
        </p:txBody>
      </p:sp>
      <p:sp>
        <p:nvSpPr>
          <p:cNvPr id="3" name="Picture Placeholder 2"/>
          <p:cNvSpPr>
            <a:spLocks noGrp="1"/>
          </p:cNvSpPr>
          <p:nvPr>
            <p:ph type="pic" idx="1"/>
          </p:nvPr>
        </p:nvSpPr>
        <p:spPr>
          <a:xfrm>
            <a:off x="1792640" y="612800"/>
            <a:ext cx="5486177" cy="4114354"/>
          </a:xfrm>
        </p:spPr>
        <p:txBody>
          <a:bodyPr/>
          <a:lstStyle>
            <a:lvl1pPr marL="0" indent="0">
              <a:buNone/>
              <a:defRPr sz="2200"/>
            </a:lvl1pPr>
            <a:lvl2pPr marL="321374" indent="0">
              <a:buNone/>
              <a:defRPr sz="2000"/>
            </a:lvl2pPr>
            <a:lvl3pPr marL="642750" indent="0">
              <a:buNone/>
              <a:defRPr sz="1700"/>
            </a:lvl3pPr>
            <a:lvl4pPr marL="964124" indent="0">
              <a:buNone/>
              <a:defRPr sz="1400"/>
            </a:lvl4pPr>
            <a:lvl5pPr marL="1285500" indent="0">
              <a:buNone/>
              <a:defRPr sz="1400"/>
            </a:lvl5pPr>
            <a:lvl6pPr marL="1606877" indent="0">
              <a:buNone/>
              <a:defRPr sz="1400"/>
            </a:lvl6pPr>
            <a:lvl7pPr marL="1928250" indent="0">
              <a:buNone/>
              <a:defRPr sz="1400"/>
            </a:lvl7pPr>
            <a:lvl8pPr marL="2249626" indent="0">
              <a:buNone/>
              <a:defRPr sz="1400"/>
            </a:lvl8pPr>
            <a:lvl9pPr marL="2571001" indent="0">
              <a:buNone/>
              <a:defRPr sz="1400"/>
            </a:lvl9pPr>
          </a:lstStyle>
          <a:p>
            <a:pPr lvl="0"/>
            <a:endParaRPr lang="en-GB" noProof="0" smtClean="0">
              <a:sym typeface="Arial" pitchFamily="34" charset="0"/>
            </a:endParaRPr>
          </a:p>
        </p:txBody>
      </p:sp>
      <p:sp>
        <p:nvSpPr>
          <p:cNvPr id="4" name="Text Placeholder 3"/>
          <p:cNvSpPr>
            <a:spLocks noGrp="1"/>
          </p:cNvSpPr>
          <p:nvPr>
            <p:ph type="body" sz="half" idx="2"/>
          </p:nvPr>
        </p:nvSpPr>
        <p:spPr>
          <a:xfrm>
            <a:off x="1792640" y="5367860"/>
            <a:ext cx="5486177" cy="804788"/>
          </a:xfrm>
        </p:spPr>
        <p:txBody>
          <a:bodyPr/>
          <a:lstStyle>
            <a:lvl1pPr marL="0" indent="0">
              <a:buNone/>
              <a:defRPr sz="1000"/>
            </a:lvl1pPr>
            <a:lvl2pPr marL="321374" indent="0">
              <a:buNone/>
              <a:defRPr sz="800"/>
            </a:lvl2pPr>
            <a:lvl3pPr marL="642750" indent="0">
              <a:buNone/>
              <a:defRPr sz="700"/>
            </a:lvl3pPr>
            <a:lvl4pPr marL="964124" indent="0">
              <a:buNone/>
              <a:defRPr sz="600"/>
            </a:lvl4pPr>
            <a:lvl5pPr marL="1285500" indent="0">
              <a:buNone/>
              <a:defRPr sz="600"/>
            </a:lvl5pPr>
            <a:lvl6pPr marL="1606877" indent="0">
              <a:buNone/>
              <a:defRPr sz="600"/>
            </a:lvl6pPr>
            <a:lvl7pPr marL="1928250" indent="0">
              <a:buNone/>
              <a:defRPr sz="600"/>
            </a:lvl7pPr>
            <a:lvl8pPr marL="2249626" indent="0">
              <a:buNone/>
              <a:defRPr sz="600"/>
            </a:lvl8pPr>
            <a:lvl9pPr marL="2571001" indent="0">
              <a:buNone/>
              <a:defRPr sz="600"/>
            </a:lvl9pPr>
          </a:lstStyle>
          <a:p>
            <a:pPr lvl="0"/>
            <a:r>
              <a:rPr lang="en-US" smtClean="0"/>
              <a:t>Click to edit Master text styles</a:t>
            </a:r>
          </a:p>
        </p:txBody>
      </p:sp>
    </p:spTree>
    <p:extLst>
      <p:ext uri="{BB962C8B-B14F-4D97-AF65-F5344CB8AC3E}">
        <p14:creationId xmlns:p14="http://schemas.microsoft.com/office/powerpoint/2010/main" val="206386796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8658120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43954" y="348258"/>
            <a:ext cx="1742405" cy="650974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713385" y="348258"/>
            <a:ext cx="5123408" cy="65097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49417387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44305345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2266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08217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714500" y="1774825"/>
            <a:ext cx="3409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76850" y="1774825"/>
            <a:ext cx="3409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5020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726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356418853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04038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19082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0204628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0938990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39406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43725" y="349250"/>
            <a:ext cx="1743075" cy="59515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714500" y="349250"/>
            <a:ext cx="5076825" cy="59515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875585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2123728" y="607694"/>
            <a:ext cx="6912768" cy="905711"/>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US" smtClean="0"/>
              <a:t>Click to edit Master title style</a:t>
            </a:r>
            <a:endParaRPr lang="en-US" dirty="0"/>
          </a:p>
        </p:txBody>
      </p:sp>
      <p:sp>
        <p:nvSpPr>
          <p:cNvPr id="11" name="Rectangle 3"/>
          <p:cNvSpPr>
            <a:spLocks noGrp="1" noChangeArrowheads="1"/>
          </p:cNvSpPr>
          <p:nvPr>
            <p:ph type="subTitle" idx="1"/>
          </p:nvPr>
        </p:nvSpPr>
        <p:spPr>
          <a:xfrm>
            <a:off x="2123728" y="1541182"/>
            <a:ext cx="6912768" cy="504056"/>
          </a:xfrm>
          <a:prstGeom prst="rect">
            <a:avLst/>
          </a:prstGeom>
        </p:spPr>
        <p:txBody>
          <a:bodyPr/>
          <a:lstStyle>
            <a:lvl1pPr marL="0" indent="0" algn="l">
              <a:buFontTx/>
              <a:buNone/>
              <a:defRPr sz="2000">
                <a:solidFill>
                  <a:srgbClr val="FFFFFF"/>
                </a:solidFill>
                <a:latin typeface="Arial"/>
                <a:cs typeface="Arial"/>
              </a:defRPr>
            </a:lvl1pPr>
          </a:lstStyle>
          <a:p>
            <a:r>
              <a:rPr lang="en-US" smtClean="0"/>
              <a:t>Click to edit Master subtitle style</a:t>
            </a:r>
            <a:endParaRPr lang="en-US" dirty="0"/>
          </a:p>
        </p:txBody>
      </p:sp>
      <p:sp>
        <p:nvSpPr>
          <p:cNvPr id="12" name="Text Placeholder 14"/>
          <p:cNvSpPr>
            <a:spLocks noGrp="1"/>
          </p:cNvSpPr>
          <p:nvPr>
            <p:ph type="body" sz="quarter" idx="10"/>
          </p:nvPr>
        </p:nvSpPr>
        <p:spPr>
          <a:xfrm>
            <a:off x="2123877" y="1963014"/>
            <a:ext cx="6840612" cy="360040"/>
          </a:xfrm>
          <a:prstGeom prst="rect">
            <a:avLst/>
          </a:prstGeom>
        </p:spPr>
        <p:txBody>
          <a:bodyPr vert="horz"/>
          <a:lstStyle>
            <a:lvl1pPr marL="0" indent="0" algn="l">
              <a:buNone/>
              <a:defRPr sz="1600">
                <a:solidFill>
                  <a:srgbClr val="FFFFFF"/>
                </a:solidFill>
                <a:latin typeface="Arial"/>
                <a:cs typeface="Arial"/>
              </a:defRPr>
            </a:lvl1pPr>
          </a:lstStyle>
          <a:p>
            <a:pPr lvl="0"/>
            <a:r>
              <a:rPr lang="en-US" smtClean="0"/>
              <a:t>Click to edit Master text styles</a:t>
            </a:r>
          </a:p>
        </p:txBody>
      </p:sp>
    </p:spTree>
    <p:extLst>
      <p:ext uri="{BB962C8B-B14F-4D97-AF65-F5344CB8AC3E}">
        <p14:creationId xmlns:p14="http://schemas.microsoft.com/office/powerpoint/2010/main" val="2813057618"/>
      </p:ext>
    </p:extLst>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2123728" y="578750"/>
            <a:ext cx="6912768" cy="934656"/>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US" smtClean="0"/>
              <a:t>Click to edit Master title style</a:t>
            </a:r>
            <a:endParaRPr lang="en-US" dirty="0"/>
          </a:p>
        </p:txBody>
      </p:sp>
      <p:sp>
        <p:nvSpPr>
          <p:cNvPr id="9" name="Rectangle 3"/>
          <p:cNvSpPr>
            <a:spLocks noGrp="1" noChangeArrowheads="1"/>
          </p:cNvSpPr>
          <p:nvPr>
            <p:ph type="subTitle" idx="1"/>
          </p:nvPr>
        </p:nvSpPr>
        <p:spPr>
          <a:xfrm>
            <a:off x="2123728" y="1541182"/>
            <a:ext cx="6912768" cy="504056"/>
          </a:xfrm>
          <a:prstGeom prst="rect">
            <a:avLst/>
          </a:prstGeom>
        </p:spPr>
        <p:txBody>
          <a:bodyPr/>
          <a:lstStyle>
            <a:lvl1pPr marL="0" indent="0" algn="l">
              <a:buFontTx/>
              <a:buNone/>
              <a:defRPr sz="2000">
                <a:solidFill>
                  <a:srgbClr val="FFFFFF"/>
                </a:solidFill>
                <a:latin typeface="Arial"/>
                <a:cs typeface="Arial"/>
              </a:defRPr>
            </a:lvl1pPr>
          </a:lstStyle>
          <a:p>
            <a:r>
              <a:rPr lang="en-US" smtClean="0"/>
              <a:t>Click to edit Master subtitle style</a:t>
            </a:r>
            <a:endParaRPr lang="en-US" dirty="0"/>
          </a:p>
        </p:txBody>
      </p:sp>
      <p:sp>
        <p:nvSpPr>
          <p:cNvPr id="10" name="Text Placeholder 14"/>
          <p:cNvSpPr>
            <a:spLocks noGrp="1"/>
          </p:cNvSpPr>
          <p:nvPr>
            <p:ph type="body" sz="quarter" idx="10"/>
          </p:nvPr>
        </p:nvSpPr>
        <p:spPr>
          <a:xfrm>
            <a:off x="2123876" y="1963014"/>
            <a:ext cx="6912629" cy="360040"/>
          </a:xfrm>
          <a:prstGeom prst="rect">
            <a:avLst/>
          </a:prstGeom>
        </p:spPr>
        <p:txBody>
          <a:bodyPr vert="horz"/>
          <a:lstStyle>
            <a:lvl1pPr marL="0" indent="0" algn="l">
              <a:buNone/>
              <a:defRPr sz="1600">
                <a:solidFill>
                  <a:srgbClr val="FFFFFF"/>
                </a:solidFill>
                <a:latin typeface="Arial"/>
                <a:cs typeface="Arial"/>
              </a:defRPr>
            </a:lvl1pPr>
          </a:lstStyle>
          <a:p>
            <a:pPr lvl="0"/>
            <a:r>
              <a:rPr lang="en-US" smtClean="0"/>
              <a:t>Click to edit Master text styles</a:t>
            </a:r>
          </a:p>
        </p:txBody>
      </p:sp>
    </p:spTree>
    <p:extLst>
      <p:ext uri="{BB962C8B-B14F-4D97-AF65-F5344CB8AC3E}">
        <p14:creationId xmlns:p14="http://schemas.microsoft.com/office/powerpoint/2010/main" val="1024829898"/>
      </p:ext>
    </p:extLst>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ver option 3">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2123728" y="578750"/>
            <a:ext cx="6840760" cy="934656"/>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US" smtClean="0"/>
              <a:t>Click to edit Master title style</a:t>
            </a:r>
            <a:endParaRPr lang="en-US" dirty="0"/>
          </a:p>
        </p:txBody>
      </p:sp>
      <p:sp>
        <p:nvSpPr>
          <p:cNvPr id="9" name="Rectangle 3"/>
          <p:cNvSpPr>
            <a:spLocks noGrp="1" noChangeArrowheads="1"/>
          </p:cNvSpPr>
          <p:nvPr>
            <p:ph type="subTitle" idx="1"/>
          </p:nvPr>
        </p:nvSpPr>
        <p:spPr>
          <a:xfrm>
            <a:off x="2123728" y="1541182"/>
            <a:ext cx="6840760" cy="504056"/>
          </a:xfrm>
          <a:prstGeom prst="rect">
            <a:avLst/>
          </a:prstGeom>
        </p:spPr>
        <p:txBody>
          <a:bodyPr/>
          <a:lstStyle>
            <a:lvl1pPr marL="0" indent="0" algn="l">
              <a:buFontTx/>
              <a:buNone/>
              <a:defRPr sz="2000">
                <a:solidFill>
                  <a:srgbClr val="FFFFFF"/>
                </a:solidFill>
                <a:latin typeface="Arial"/>
                <a:cs typeface="Arial"/>
              </a:defRPr>
            </a:lvl1pPr>
          </a:lstStyle>
          <a:p>
            <a:r>
              <a:rPr lang="en-US" smtClean="0"/>
              <a:t>Click to edit Master subtitle style</a:t>
            </a:r>
            <a:endParaRPr lang="en-US" dirty="0"/>
          </a:p>
        </p:txBody>
      </p:sp>
      <p:sp>
        <p:nvSpPr>
          <p:cNvPr id="10" name="Text Placeholder 14"/>
          <p:cNvSpPr>
            <a:spLocks noGrp="1"/>
          </p:cNvSpPr>
          <p:nvPr>
            <p:ph type="body" sz="quarter" idx="10"/>
          </p:nvPr>
        </p:nvSpPr>
        <p:spPr>
          <a:xfrm>
            <a:off x="2123877" y="1963014"/>
            <a:ext cx="6840612" cy="360040"/>
          </a:xfrm>
          <a:prstGeom prst="rect">
            <a:avLst/>
          </a:prstGeom>
        </p:spPr>
        <p:txBody>
          <a:bodyPr vert="horz"/>
          <a:lstStyle>
            <a:lvl1pPr marL="0" indent="0" algn="l">
              <a:buNone/>
              <a:defRPr sz="1600">
                <a:solidFill>
                  <a:srgbClr val="FFFFFF"/>
                </a:solidFill>
                <a:latin typeface="Arial"/>
                <a:cs typeface="Arial"/>
              </a:defRPr>
            </a:lvl1pPr>
          </a:lstStyle>
          <a:p>
            <a:pPr lvl="0"/>
            <a:r>
              <a:rPr lang="en-US" smtClean="0"/>
              <a:t>Click to edit Master text styles</a:t>
            </a:r>
          </a:p>
        </p:txBody>
      </p:sp>
    </p:spTree>
    <p:extLst>
      <p:ext uri="{BB962C8B-B14F-4D97-AF65-F5344CB8AC3E}">
        <p14:creationId xmlns:p14="http://schemas.microsoft.com/office/powerpoint/2010/main" val="2641567362"/>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ain content">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2123728" y="578750"/>
            <a:ext cx="6984776" cy="934656"/>
          </a:xfrm>
          <a:prstGeom prst="rect">
            <a:avLst/>
          </a:prstGeom>
          <a:ln>
            <a:noFill/>
          </a:ln>
        </p:spPr>
        <p:txBody>
          <a:bodyPr anchor="b" anchorCtr="0"/>
          <a:lstStyle>
            <a:lvl1pPr algn="l">
              <a:defRPr sz="3600" baseline="0">
                <a:ln>
                  <a:noFill/>
                </a:ln>
                <a:solidFill>
                  <a:schemeClr val="bg2"/>
                </a:solidFill>
                <a:latin typeface="Arial"/>
                <a:cs typeface="Arial"/>
              </a:defRPr>
            </a:lvl1pPr>
          </a:lstStyle>
          <a:p>
            <a:r>
              <a:rPr lang="en-US" smtClean="0"/>
              <a:t>Click to edit Master title style</a:t>
            </a:r>
            <a:endParaRPr lang="en-US" dirty="0"/>
          </a:p>
        </p:txBody>
      </p:sp>
      <p:sp>
        <p:nvSpPr>
          <p:cNvPr id="9" name="Rectangle 3"/>
          <p:cNvSpPr>
            <a:spLocks noGrp="1" noChangeArrowheads="1"/>
          </p:cNvSpPr>
          <p:nvPr>
            <p:ph type="subTitle" idx="1"/>
          </p:nvPr>
        </p:nvSpPr>
        <p:spPr>
          <a:xfrm>
            <a:off x="2123728" y="1541182"/>
            <a:ext cx="6984776" cy="504056"/>
          </a:xfrm>
          <a:prstGeom prst="rect">
            <a:avLst/>
          </a:prstGeom>
        </p:spPr>
        <p:txBody>
          <a:bodyPr/>
          <a:lstStyle>
            <a:lvl1pPr marL="0" indent="0" algn="l">
              <a:buFontTx/>
              <a:buNone/>
              <a:defRPr sz="2000">
                <a:solidFill>
                  <a:schemeClr val="bg2"/>
                </a:solidFill>
                <a:latin typeface="Arial"/>
                <a:cs typeface="Arial"/>
              </a:defRPr>
            </a:lvl1pPr>
          </a:lstStyle>
          <a:p>
            <a:r>
              <a:rPr lang="en-US" smtClean="0"/>
              <a:t>Click to edit Master subtitle style</a:t>
            </a:r>
            <a:endParaRPr lang="en-US" dirty="0"/>
          </a:p>
        </p:txBody>
      </p:sp>
    </p:spTree>
    <p:extLst>
      <p:ext uri="{BB962C8B-B14F-4D97-AF65-F5344CB8AC3E}">
        <p14:creationId xmlns:p14="http://schemas.microsoft.com/office/powerpoint/2010/main" val="297340071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227570003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lternative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2123728" y="578750"/>
            <a:ext cx="6984776" cy="934656"/>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US" smtClean="0"/>
              <a:t>Click to edit Master title style</a:t>
            </a:r>
            <a:endParaRPr lang="en-US" dirty="0"/>
          </a:p>
        </p:txBody>
      </p:sp>
      <p:sp>
        <p:nvSpPr>
          <p:cNvPr id="9" name="Rectangle 3"/>
          <p:cNvSpPr>
            <a:spLocks noGrp="1" noChangeArrowheads="1"/>
          </p:cNvSpPr>
          <p:nvPr>
            <p:ph type="subTitle" idx="1"/>
          </p:nvPr>
        </p:nvSpPr>
        <p:spPr>
          <a:xfrm>
            <a:off x="2123728" y="1541182"/>
            <a:ext cx="6984776" cy="504056"/>
          </a:xfrm>
          <a:prstGeom prst="rect">
            <a:avLst/>
          </a:prstGeom>
        </p:spPr>
        <p:txBody>
          <a:bodyPr/>
          <a:lstStyle>
            <a:lvl1pPr marL="0" indent="0" algn="l">
              <a:buFontTx/>
              <a:buNone/>
              <a:defRPr sz="2000">
                <a:solidFill>
                  <a:schemeClr val="tx1"/>
                </a:solidFill>
                <a:latin typeface="Arial"/>
                <a:cs typeface="Arial"/>
              </a:defRPr>
            </a:lvl1pPr>
          </a:lstStyle>
          <a:p>
            <a:r>
              <a:rPr lang="en-US" smtClean="0"/>
              <a:t>Click to edit Master subtitle style</a:t>
            </a:r>
            <a:endParaRPr lang="en-US" dirty="0"/>
          </a:p>
        </p:txBody>
      </p:sp>
    </p:spTree>
    <p:extLst>
      <p:ext uri="{BB962C8B-B14F-4D97-AF65-F5344CB8AC3E}">
        <p14:creationId xmlns:p14="http://schemas.microsoft.com/office/powerpoint/2010/main" val="1857431142"/>
      </p:ext>
    </p:extLst>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ivider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251520" y="4005064"/>
            <a:ext cx="6984776" cy="934656"/>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US" smtClean="0"/>
              <a:t>Click to edit Master title style</a:t>
            </a:r>
            <a:endParaRPr lang="en-US" dirty="0"/>
          </a:p>
        </p:txBody>
      </p:sp>
      <p:sp>
        <p:nvSpPr>
          <p:cNvPr id="6" name="Rectangle 3"/>
          <p:cNvSpPr>
            <a:spLocks noGrp="1" noChangeArrowheads="1"/>
          </p:cNvSpPr>
          <p:nvPr>
            <p:ph type="subTitle" idx="1"/>
          </p:nvPr>
        </p:nvSpPr>
        <p:spPr>
          <a:xfrm>
            <a:off x="251520" y="4967496"/>
            <a:ext cx="6984776" cy="504056"/>
          </a:xfrm>
          <a:prstGeom prst="rect">
            <a:avLst/>
          </a:prstGeom>
        </p:spPr>
        <p:txBody>
          <a:bodyPr/>
          <a:lstStyle>
            <a:lvl1pPr marL="0" indent="0" algn="l">
              <a:buFontTx/>
              <a:buNone/>
              <a:defRPr sz="2000">
                <a:solidFill>
                  <a:schemeClr val="tx1"/>
                </a:solidFill>
                <a:latin typeface="Arial"/>
                <a:cs typeface="Arial"/>
              </a:defRPr>
            </a:lvl1pPr>
          </a:lstStyle>
          <a:p>
            <a:r>
              <a:rPr lang="en-US" smtClean="0"/>
              <a:t>Click to edit Master subtitle style</a:t>
            </a:r>
            <a:endParaRPr lang="en-US" dirty="0"/>
          </a:p>
        </p:txBody>
      </p:sp>
    </p:spTree>
    <p:extLst>
      <p:ext uri="{BB962C8B-B14F-4D97-AF65-F5344CB8AC3E}">
        <p14:creationId xmlns:p14="http://schemas.microsoft.com/office/powerpoint/2010/main" val="4131558366"/>
      </p:ext>
    </p:extLst>
  </p:cSld>
  <p:clrMapOvr>
    <a:masterClrMapping/>
  </p:clrMapOvr>
  <p:transitio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251520" y="1916832"/>
            <a:ext cx="4968552" cy="1152128"/>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913427292"/>
      </p:ext>
    </p:extLst>
  </p:cSld>
  <p:clrMapOvr>
    <a:masterClrMapping/>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ivider option 3">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251520" y="1878347"/>
            <a:ext cx="4968552" cy="1656184"/>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729475078"/>
      </p:ext>
    </p:extLst>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Tree>
    <p:extLst>
      <p:ext uri="{BB962C8B-B14F-4D97-AF65-F5344CB8AC3E}">
        <p14:creationId xmlns:p14="http://schemas.microsoft.com/office/powerpoint/2010/main" val="257020141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3226615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29099858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4198248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45472522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978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920527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9676279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0226417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76688372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714480" y="274638"/>
            <a:ext cx="476252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6842531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Generic">
    <p:spTree>
      <p:nvGrpSpPr>
        <p:cNvPr id="1" name=""/>
        <p:cNvGrpSpPr/>
        <p:nvPr/>
      </p:nvGrpSpPr>
      <p:grpSpPr>
        <a:xfrm>
          <a:off x="0" y="0"/>
          <a:ext cx="0" cy="0"/>
          <a:chOff x="0" y="0"/>
          <a:chExt cx="0" cy="0"/>
        </a:xfrm>
      </p:grpSpPr>
      <p:sp>
        <p:nvSpPr>
          <p:cNvPr id="6" name="Content Placeholder 2"/>
          <p:cNvSpPr>
            <a:spLocks noGrp="1"/>
          </p:cNvSpPr>
          <p:nvPr>
            <p:ph idx="1"/>
          </p:nvPr>
        </p:nvSpPr>
        <p:spPr>
          <a:xfrm>
            <a:off x="1752600" y="1773238"/>
            <a:ext cx="6934200" cy="47513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1" name="Title 10"/>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795321704"/>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77730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lnSpc>
                <a:spcPct val="85000"/>
              </a:lnSpc>
              <a:defRPr>
                <a:latin typeface="Calibri"/>
                <a:ea typeface="+mn-ea"/>
                <a:cs typeface="+mn-cs"/>
              </a:defRPr>
            </a:lvl1pPr>
          </a:lstStyle>
          <a:p>
            <a:pPr>
              <a:defRPr/>
            </a:pPr>
            <a:fld id="{C8D86E05-D79D-4E91-A393-8D978E9E7133}" type="datetimeFigureOut">
              <a:rPr lang="en-US"/>
              <a:pPr>
                <a:defRPr/>
              </a:pPr>
              <a:t>2/24/2016</a:t>
            </a:fld>
            <a:endParaRPr lang="en-US"/>
          </a:p>
        </p:txBody>
      </p:sp>
      <p:sp>
        <p:nvSpPr>
          <p:cNvPr id="5" name="Footer Placeholder 4"/>
          <p:cNvSpPr>
            <a:spLocks noGrp="1"/>
          </p:cNvSpPr>
          <p:nvPr>
            <p:ph type="ftr" sz="quarter" idx="11"/>
          </p:nvPr>
        </p:nvSpPr>
        <p:spPr/>
        <p:txBody>
          <a:bodyPr/>
          <a:lstStyle>
            <a:lvl1pPr>
              <a:lnSpc>
                <a:spcPct val="85000"/>
              </a:lnSpc>
              <a:defRPr>
                <a:latin typeface="Calibri"/>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lnSpc>
                <a:spcPct val="85000"/>
              </a:lnSpc>
              <a:defRPr>
                <a:latin typeface="Calibri"/>
                <a:ea typeface="+mn-ea"/>
                <a:cs typeface="+mn-cs"/>
              </a:defRPr>
            </a:lvl1pPr>
          </a:lstStyle>
          <a:p>
            <a:pPr>
              <a:defRPr/>
            </a:pPr>
            <a:fld id="{1B12CC21-2DFE-43EB-B914-7F6D91FC4307}" type="slidenum">
              <a:rPr lang="en-US"/>
              <a:pPr>
                <a:defRPr/>
              </a:pPr>
              <a:t>‹#›</a:t>
            </a:fld>
            <a:endParaRPr lang="en-US"/>
          </a:p>
        </p:txBody>
      </p:sp>
    </p:spTree>
    <p:extLst>
      <p:ext uri="{BB962C8B-B14F-4D97-AF65-F5344CB8AC3E}">
        <p14:creationId xmlns:p14="http://schemas.microsoft.com/office/powerpoint/2010/main" val="137717345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lnSpc>
                <a:spcPct val="85000"/>
              </a:lnSpc>
              <a:defRPr>
                <a:latin typeface="Calibri"/>
                <a:ea typeface="+mn-ea"/>
                <a:cs typeface="+mn-cs"/>
              </a:defRPr>
            </a:lvl1pPr>
          </a:lstStyle>
          <a:p>
            <a:pPr>
              <a:defRPr/>
            </a:pPr>
            <a:fld id="{B2FFC1D5-97A6-4896-B419-F1882885DA7D}" type="datetimeFigureOut">
              <a:rPr lang="en-US"/>
              <a:pPr>
                <a:defRPr/>
              </a:pPr>
              <a:t>2/24/2016</a:t>
            </a:fld>
            <a:endParaRPr lang="en-US"/>
          </a:p>
        </p:txBody>
      </p:sp>
      <p:sp>
        <p:nvSpPr>
          <p:cNvPr id="5" name="Footer Placeholder 4"/>
          <p:cNvSpPr>
            <a:spLocks noGrp="1"/>
          </p:cNvSpPr>
          <p:nvPr>
            <p:ph type="ftr" sz="quarter" idx="11"/>
          </p:nvPr>
        </p:nvSpPr>
        <p:spPr/>
        <p:txBody>
          <a:bodyPr/>
          <a:lstStyle>
            <a:lvl1pPr>
              <a:lnSpc>
                <a:spcPct val="85000"/>
              </a:lnSpc>
              <a:defRPr>
                <a:latin typeface="Calibri"/>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lnSpc>
                <a:spcPct val="85000"/>
              </a:lnSpc>
              <a:defRPr>
                <a:latin typeface="Calibri"/>
                <a:ea typeface="+mn-ea"/>
                <a:cs typeface="+mn-cs"/>
              </a:defRPr>
            </a:lvl1pPr>
          </a:lstStyle>
          <a:p>
            <a:pPr>
              <a:defRPr/>
            </a:pPr>
            <a:fld id="{C50C5E8C-2250-40C1-8965-2E613E480FCC}" type="slidenum">
              <a:rPr lang="en-US"/>
              <a:pPr>
                <a:defRPr/>
              </a:pPr>
              <a:t>‹#›</a:t>
            </a:fld>
            <a:endParaRPr lang="en-US"/>
          </a:p>
        </p:txBody>
      </p:sp>
    </p:spTree>
    <p:extLst>
      <p:ext uri="{BB962C8B-B14F-4D97-AF65-F5344CB8AC3E}">
        <p14:creationId xmlns:p14="http://schemas.microsoft.com/office/powerpoint/2010/main" val="288566662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lnSpc>
                <a:spcPct val="85000"/>
              </a:lnSpc>
              <a:defRPr>
                <a:latin typeface="Calibri"/>
                <a:ea typeface="+mn-ea"/>
                <a:cs typeface="+mn-cs"/>
              </a:defRPr>
            </a:lvl1pPr>
          </a:lstStyle>
          <a:p>
            <a:pPr>
              <a:defRPr/>
            </a:pPr>
            <a:fld id="{2C5F01BE-D947-4AC2-AC42-8DC1410DC615}" type="datetimeFigureOut">
              <a:rPr lang="en-US"/>
              <a:pPr>
                <a:defRPr/>
              </a:pPr>
              <a:t>2/24/2016</a:t>
            </a:fld>
            <a:endParaRPr lang="en-US"/>
          </a:p>
        </p:txBody>
      </p:sp>
      <p:sp>
        <p:nvSpPr>
          <p:cNvPr id="5" name="Footer Placeholder 4"/>
          <p:cNvSpPr>
            <a:spLocks noGrp="1"/>
          </p:cNvSpPr>
          <p:nvPr>
            <p:ph type="ftr" sz="quarter" idx="11"/>
          </p:nvPr>
        </p:nvSpPr>
        <p:spPr/>
        <p:txBody>
          <a:bodyPr/>
          <a:lstStyle>
            <a:lvl1pPr>
              <a:lnSpc>
                <a:spcPct val="85000"/>
              </a:lnSpc>
              <a:defRPr>
                <a:latin typeface="Calibri"/>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lnSpc>
                <a:spcPct val="85000"/>
              </a:lnSpc>
              <a:defRPr>
                <a:latin typeface="Calibri"/>
                <a:ea typeface="+mn-ea"/>
                <a:cs typeface="+mn-cs"/>
              </a:defRPr>
            </a:lvl1pPr>
          </a:lstStyle>
          <a:p>
            <a:pPr>
              <a:defRPr/>
            </a:pPr>
            <a:fld id="{C34BAB70-1832-472B-98CA-285FB3525418}" type="slidenum">
              <a:rPr lang="en-US"/>
              <a:pPr>
                <a:defRPr/>
              </a:pPr>
              <a:t>‹#›</a:t>
            </a:fld>
            <a:endParaRPr lang="en-US"/>
          </a:p>
        </p:txBody>
      </p:sp>
    </p:spTree>
    <p:extLst>
      <p:ext uri="{BB962C8B-B14F-4D97-AF65-F5344CB8AC3E}">
        <p14:creationId xmlns:p14="http://schemas.microsoft.com/office/powerpoint/2010/main" val="318658485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lvl1pPr>
              <a:lnSpc>
                <a:spcPct val="85000"/>
              </a:lnSpc>
              <a:defRPr>
                <a:latin typeface="Calibri"/>
                <a:ea typeface="+mn-ea"/>
                <a:cs typeface="+mn-cs"/>
              </a:defRPr>
            </a:lvl1pPr>
          </a:lstStyle>
          <a:p>
            <a:pPr>
              <a:defRPr/>
            </a:pPr>
            <a:fld id="{512FF4A9-D571-4BFC-AC11-5BF8430C8CDB}" type="datetimeFigureOut">
              <a:rPr lang="en-US"/>
              <a:pPr>
                <a:defRPr/>
              </a:pPr>
              <a:t>2/24/2016</a:t>
            </a:fld>
            <a:endParaRPr lang="en-US"/>
          </a:p>
        </p:txBody>
      </p:sp>
      <p:sp>
        <p:nvSpPr>
          <p:cNvPr id="6" name="Footer Placeholder 5"/>
          <p:cNvSpPr>
            <a:spLocks noGrp="1"/>
          </p:cNvSpPr>
          <p:nvPr>
            <p:ph type="ftr" sz="quarter" idx="11"/>
          </p:nvPr>
        </p:nvSpPr>
        <p:spPr/>
        <p:txBody>
          <a:bodyPr/>
          <a:lstStyle>
            <a:lvl1pPr>
              <a:lnSpc>
                <a:spcPct val="85000"/>
              </a:lnSpc>
              <a:defRPr>
                <a:latin typeface="Calibri"/>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lnSpc>
                <a:spcPct val="85000"/>
              </a:lnSpc>
              <a:defRPr>
                <a:latin typeface="Calibri"/>
                <a:ea typeface="+mn-ea"/>
                <a:cs typeface="+mn-cs"/>
              </a:defRPr>
            </a:lvl1pPr>
          </a:lstStyle>
          <a:p>
            <a:pPr>
              <a:defRPr/>
            </a:pPr>
            <a:fld id="{DA591060-BE41-4845-AA7E-1244F025DB98}" type="slidenum">
              <a:rPr lang="en-US"/>
              <a:pPr>
                <a:defRPr/>
              </a:pPr>
              <a:t>‹#›</a:t>
            </a:fld>
            <a:endParaRPr lang="en-US"/>
          </a:p>
        </p:txBody>
      </p:sp>
    </p:spTree>
    <p:extLst>
      <p:ext uri="{BB962C8B-B14F-4D97-AF65-F5344CB8AC3E}">
        <p14:creationId xmlns:p14="http://schemas.microsoft.com/office/powerpoint/2010/main" val="574942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254000" y="1600200"/>
            <a:ext cx="4241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243388"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3379407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lvl1pPr>
              <a:lnSpc>
                <a:spcPct val="85000"/>
              </a:lnSpc>
              <a:defRPr>
                <a:latin typeface="Calibri"/>
                <a:ea typeface="+mn-ea"/>
                <a:cs typeface="+mn-cs"/>
              </a:defRPr>
            </a:lvl1pPr>
          </a:lstStyle>
          <a:p>
            <a:pPr>
              <a:defRPr/>
            </a:pPr>
            <a:fld id="{32D7395C-F64F-447F-AE95-059B184D5335}" type="datetimeFigureOut">
              <a:rPr lang="en-US"/>
              <a:pPr>
                <a:defRPr/>
              </a:pPr>
              <a:t>2/24/2016</a:t>
            </a:fld>
            <a:endParaRPr lang="en-US"/>
          </a:p>
        </p:txBody>
      </p:sp>
      <p:sp>
        <p:nvSpPr>
          <p:cNvPr id="8" name="Footer Placeholder 7"/>
          <p:cNvSpPr>
            <a:spLocks noGrp="1"/>
          </p:cNvSpPr>
          <p:nvPr>
            <p:ph type="ftr" sz="quarter" idx="11"/>
          </p:nvPr>
        </p:nvSpPr>
        <p:spPr/>
        <p:txBody>
          <a:bodyPr/>
          <a:lstStyle>
            <a:lvl1pPr>
              <a:lnSpc>
                <a:spcPct val="85000"/>
              </a:lnSpc>
              <a:defRPr>
                <a:latin typeface="Calibri"/>
                <a:ea typeface="+mn-ea"/>
                <a:cs typeface="+mn-cs"/>
              </a:defRPr>
            </a:lvl1pPr>
          </a:lstStyle>
          <a:p>
            <a:pPr>
              <a:defRPr/>
            </a:pPr>
            <a:endParaRPr lang="en-US"/>
          </a:p>
        </p:txBody>
      </p:sp>
      <p:sp>
        <p:nvSpPr>
          <p:cNvPr id="9" name="Slide Number Placeholder 8"/>
          <p:cNvSpPr>
            <a:spLocks noGrp="1"/>
          </p:cNvSpPr>
          <p:nvPr>
            <p:ph type="sldNum" sz="quarter" idx="12"/>
          </p:nvPr>
        </p:nvSpPr>
        <p:spPr/>
        <p:txBody>
          <a:bodyPr/>
          <a:lstStyle>
            <a:lvl1pPr>
              <a:lnSpc>
                <a:spcPct val="85000"/>
              </a:lnSpc>
              <a:defRPr>
                <a:latin typeface="Calibri"/>
                <a:ea typeface="+mn-ea"/>
                <a:cs typeface="+mn-cs"/>
              </a:defRPr>
            </a:lvl1pPr>
          </a:lstStyle>
          <a:p>
            <a:pPr>
              <a:defRPr/>
            </a:pPr>
            <a:fld id="{E389ADA9-B3CF-4476-B1C5-E3C2C9F3F89B}" type="slidenum">
              <a:rPr lang="en-US"/>
              <a:pPr>
                <a:defRPr/>
              </a:pPr>
              <a:t>‹#›</a:t>
            </a:fld>
            <a:endParaRPr lang="en-US"/>
          </a:p>
        </p:txBody>
      </p:sp>
    </p:spTree>
    <p:extLst>
      <p:ext uri="{BB962C8B-B14F-4D97-AF65-F5344CB8AC3E}">
        <p14:creationId xmlns:p14="http://schemas.microsoft.com/office/powerpoint/2010/main" val="369691081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lvl1pPr>
              <a:lnSpc>
                <a:spcPct val="85000"/>
              </a:lnSpc>
              <a:defRPr>
                <a:latin typeface="Calibri"/>
                <a:ea typeface="+mn-ea"/>
                <a:cs typeface="+mn-cs"/>
              </a:defRPr>
            </a:lvl1pPr>
          </a:lstStyle>
          <a:p>
            <a:pPr>
              <a:defRPr/>
            </a:pPr>
            <a:fld id="{6D558A0D-68D7-407B-A92F-C5DE59E357A1}" type="datetimeFigureOut">
              <a:rPr lang="en-US"/>
              <a:pPr>
                <a:defRPr/>
              </a:pPr>
              <a:t>2/24/2016</a:t>
            </a:fld>
            <a:endParaRPr lang="en-US"/>
          </a:p>
        </p:txBody>
      </p:sp>
      <p:sp>
        <p:nvSpPr>
          <p:cNvPr id="4" name="Footer Placeholder 3"/>
          <p:cNvSpPr>
            <a:spLocks noGrp="1"/>
          </p:cNvSpPr>
          <p:nvPr>
            <p:ph type="ftr" sz="quarter" idx="11"/>
          </p:nvPr>
        </p:nvSpPr>
        <p:spPr/>
        <p:txBody>
          <a:bodyPr/>
          <a:lstStyle>
            <a:lvl1pPr>
              <a:lnSpc>
                <a:spcPct val="85000"/>
              </a:lnSpc>
              <a:defRPr>
                <a:latin typeface="Calibri"/>
                <a:ea typeface="+mn-ea"/>
                <a:cs typeface="+mn-cs"/>
              </a:defRPr>
            </a:lvl1pPr>
          </a:lstStyle>
          <a:p>
            <a:pPr>
              <a:defRPr/>
            </a:pPr>
            <a:endParaRPr lang="en-US"/>
          </a:p>
        </p:txBody>
      </p:sp>
      <p:sp>
        <p:nvSpPr>
          <p:cNvPr id="5" name="Slide Number Placeholder 4"/>
          <p:cNvSpPr>
            <a:spLocks noGrp="1"/>
          </p:cNvSpPr>
          <p:nvPr>
            <p:ph type="sldNum" sz="quarter" idx="12"/>
          </p:nvPr>
        </p:nvSpPr>
        <p:spPr/>
        <p:txBody>
          <a:bodyPr/>
          <a:lstStyle>
            <a:lvl1pPr>
              <a:lnSpc>
                <a:spcPct val="85000"/>
              </a:lnSpc>
              <a:defRPr>
                <a:latin typeface="Calibri"/>
                <a:ea typeface="+mn-ea"/>
                <a:cs typeface="+mn-cs"/>
              </a:defRPr>
            </a:lvl1pPr>
          </a:lstStyle>
          <a:p>
            <a:pPr>
              <a:defRPr/>
            </a:pPr>
            <a:fld id="{C795C52E-98C8-4E7E-8366-B9A7371CB027}" type="slidenum">
              <a:rPr lang="en-US"/>
              <a:pPr>
                <a:defRPr/>
              </a:pPr>
              <a:t>‹#›</a:t>
            </a:fld>
            <a:endParaRPr lang="en-US"/>
          </a:p>
        </p:txBody>
      </p:sp>
    </p:spTree>
    <p:extLst>
      <p:ext uri="{BB962C8B-B14F-4D97-AF65-F5344CB8AC3E}">
        <p14:creationId xmlns:p14="http://schemas.microsoft.com/office/powerpoint/2010/main" val="12712509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64471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lvl1pPr>
              <a:lnSpc>
                <a:spcPct val="85000"/>
              </a:lnSpc>
              <a:defRPr>
                <a:latin typeface="Calibri"/>
                <a:ea typeface="+mn-ea"/>
                <a:cs typeface="+mn-cs"/>
              </a:defRPr>
            </a:lvl1pPr>
          </a:lstStyle>
          <a:p>
            <a:pPr>
              <a:defRPr/>
            </a:pPr>
            <a:fld id="{4C82D8C2-8DD6-4CB1-A93F-9772D1C7D9FE}" type="datetimeFigureOut">
              <a:rPr lang="en-US"/>
              <a:pPr>
                <a:defRPr/>
              </a:pPr>
              <a:t>2/24/2016</a:t>
            </a:fld>
            <a:endParaRPr lang="en-US"/>
          </a:p>
        </p:txBody>
      </p:sp>
      <p:sp>
        <p:nvSpPr>
          <p:cNvPr id="6" name="Footer Placeholder 5"/>
          <p:cNvSpPr>
            <a:spLocks noGrp="1"/>
          </p:cNvSpPr>
          <p:nvPr>
            <p:ph type="ftr" sz="quarter" idx="11"/>
          </p:nvPr>
        </p:nvSpPr>
        <p:spPr/>
        <p:txBody>
          <a:bodyPr/>
          <a:lstStyle>
            <a:lvl1pPr>
              <a:lnSpc>
                <a:spcPct val="85000"/>
              </a:lnSpc>
              <a:defRPr>
                <a:latin typeface="Calibri"/>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lnSpc>
                <a:spcPct val="85000"/>
              </a:lnSpc>
              <a:defRPr>
                <a:latin typeface="Calibri"/>
                <a:ea typeface="+mn-ea"/>
                <a:cs typeface="+mn-cs"/>
              </a:defRPr>
            </a:lvl1pPr>
          </a:lstStyle>
          <a:p>
            <a:pPr>
              <a:defRPr/>
            </a:pPr>
            <a:fld id="{43953FF1-44E9-4ABC-8353-D048FC0F0A42}" type="slidenum">
              <a:rPr lang="en-US"/>
              <a:pPr>
                <a:defRPr/>
              </a:pPr>
              <a:t>‹#›</a:t>
            </a:fld>
            <a:endParaRPr lang="en-US"/>
          </a:p>
        </p:txBody>
      </p:sp>
    </p:spTree>
    <p:extLst>
      <p:ext uri="{BB962C8B-B14F-4D97-AF65-F5344CB8AC3E}">
        <p14:creationId xmlns:p14="http://schemas.microsoft.com/office/powerpoint/2010/main" val="343609965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lvl1pPr>
              <a:lnSpc>
                <a:spcPct val="85000"/>
              </a:lnSpc>
              <a:defRPr>
                <a:latin typeface="Calibri"/>
                <a:ea typeface="+mn-ea"/>
                <a:cs typeface="+mn-cs"/>
              </a:defRPr>
            </a:lvl1pPr>
          </a:lstStyle>
          <a:p>
            <a:pPr>
              <a:defRPr/>
            </a:pPr>
            <a:fld id="{406DD9DF-A508-468F-BC9B-4A883105BB72}" type="datetimeFigureOut">
              <a:rPr lang="en-US"/>
              <a:pPr>
                <a:defRPr/>
              </a:pPr>
              <a:t>2/24/2016</a:t>
            </a:fld>
            <a:endParaRPr lang="en-US"/>
          </a:p>
        </p:txBody>
      </p:sp>
      <p:sp>
        <p:nvSpPr>
          <p:cNvPr id="6" name="Footer Placeholder 5"/>
          <p:cNvSpPr>
            <a:spLocks noGrp="1"/>
          </p:cNvSpPr>
          <p:nvPr>
            <p:ph type="ftr" sz="quarter" idx="11"/>
          </p:nvPr>
        </p:nvSpPr>
        <p:spPr/>
        <p:txBody>
          <a:bodyPr/>
          <a:lstStyle>
            <a:lvl1pPr>
              <a:lnSpc>
                <a:spcPct val="85000"/>
              </a:lnSpc>
              <a:defRPr>
                <a:latin typeface="Calibri"/>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lnSpc>
                <a:spcPct val="85000"/>
              </a:lnSpc>
              <a:defRPr>
                <a:latin typeface="Calibri"/>
                <a:ea typeface="+mn-ea"/>
                <a:cs typeface="+mn-cs"/>
              </a:defRPr>
            </a:lvl1pPr>
          </a:lstStyle>
          <a:p>
            <a:pPr>
              <a:defRPr/>
            </a:pPr>
            <a:fld id="{507F138A-FA77-4380-9800-6A5C93211477}" type="slidenum">
              <a:rPr lang="en-US"/>
              <a:pPr>
                <a:defRPr/>
              </a:pPr>
              <a:t>‹#›</a:t>
            </a:fld>
            <a:endParaRPr lang="en-US"/>
          </a:p>
        </p:txBody>
      </p:sp>
    </p:spTree>
    <p:extLst>
      <p:ext uri="{BB962C8B-B14F-4D97-AF65-F5344CB8AC3E}">
        <p14:creationId xmlns:p14="http://schemas.microsoft.com/office/powerpoint/2010/main" val="26645005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lnSpc>
                <a:spcPct val="85000"/>
              </a:lnSpc>
              <a:defRPr>
                <a:latin typeface="Calibri"/>
                <a:ea typeface="+mn-ea"/>
                <a:cs typeface="+mn-cs"/>
              </a:defRPr>
            </a:lvl1pPr>
          </a:lstStyle>
          <a:p>
            <a:pPr>
              <a:defRPr/>
            </a:pPr>
            <a:fld id="{1045CBF8-96E3-428E-B8CC-882079E66F67}" type="datetimeFigureOut">
              <a:rPr lang="en-US"/>
              <a:pPr>
                <a:defRPr/>
              </a:pPr>
              <a:t>2/24/2016</a:t>
            </a:fld>
            <a:endParaRPr lang="en-US"/>
          </a:p>
        </p:txBody>
      </p:sp>
      <p:sp>
        <p:nvSpPr>
          <p:cNvPr id="5" name="Footer Placeholder 4"/>
          <p:cNvSpPr>
            <a:spLocks noGrp="1"/>
          </p:cNvSpPr>
          <p:nvPr>
            <p:ph type="ftr" sz="quarter" idx="11"/>
          </p:nvPr>
        </p:nvSpPr>
        <p:spPr/>
        <p:txBody>
          <a:bodyPr/>
          <a:lstStyle>
            <a:lvl1pPr>
              <a:lnSpc>
                <a:spcPct val="85000"/>
              </a:lnSpc>
              <a:defRPr>
                <a:latin typeface="Calibri"/>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lnSpc>
                <a:spcPct val="85000"/>
              </a:lnSpc>
              <a:defRPr>
                <a:latin typeface="Calibri"/>
                <a:ea typeface="+mn-ea"/>
                <a:cs typeface="+mn-cs"/>
              </a:defRPr>
            </a:lvl1pPr>
          </a:lstStyle>
          <a:p>
            <a:pPr>
              <a:defRPr/>
            </a:pPr>
            <a:fld id="{FAFFE57F-A28B-44F8-B894-A4EB395ABD36}" type="slidenum">
              <a:rPr lang="en-US"/>
              <a:pPr>
                <a:defRPr/>
              </a:pPr>
              <a:t>‹#›</a:t>
            </a:fld>
            <a:endParaRPr lang="en-US"/>
          </a:p>
        </p:txBody>
      </p:sp>
    </p:spTree>
    <p:extLst>
      <p:ext uri="{BB962C8B-B14F-4D97-AF65-F5344CB8AC3E}">
        <p14:creationId xmlns:p14="http://schemas.microsoft.com/office/powerpoint/2010/main" val="345682056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lnSpc>
                <a:spcPct val="85000"/>
              </a:lnSpc>
              <a:defRPr>
                <a:latin typeface="Calibri"/>
                <a:ea typeface="+mn-ea"/>
                <a:cs typeface="+mn-cs"/>
              </a:defRPr>
            </a:lvl1pPr>
          </a:lstStyle>
          <a:p>
            <a:pPr>
              <a:defRPr/>
            </a:pPr>
            <a:fld id="{BDEF9919-23F0-423D-9D44-E96D183B046F}" type="datetimeFigureOut">
              <a:rPr lang="en-US"/>
              <a:pPr>
                <a:defRPr/>
              </a:pPr>
              <a:t>2/24/2016</a:t>
            </a:fld>
            <a:endParaRPr lang="en-US"/>
          </a:p>
        </p:txBody>
      </p:sp>
      <p:sp>
        <p:nvSpPr>
          <p:cNvPr id="5" name="Footer Placeholder 4"/>
          <p:cNvSpPr>
            <a:spLocks noGrp="1"/>
          </p:cNvSpPr>
          <p:nvPr>
            <p:ph type="ftr" sz="quarter" idx="11"/>
          </p:nvPr>
        </p:nvSpPr>
        <p:spPr/>
        <p:txBody>
          <a:bodyPr/>
          <a:lstStyle>
            <a:lvl1pPr>
              <a:lnSpc>
                <a:spcPct val="85000"/>
              </a:lnSpc>
              <a:defRPr>
                <a:latin typeface="Calibri"/>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lnSpc>
                <a:spcPct val="85000"/>
              </a:lnSpc>
              <a:defRPr>
                <a:latin typeface="Calibri"/>
                <a:ea typeface="+mn-ea"/>
                <a:cs typeface="+mn-cs"/>
              </a:defRPr>
            </a:lvl1pPr>
          </a:lstStyle>
          <a:p>
            <a:pPr>
              <a:defRPr/>
            </a:pPr>
            <a:fld id="{F706155D-2539-425D-9439-72F07DDD0B8B}" type="slidenum">
              <a:rPr lang="en-US"/>
              <a:pPr>
                <a:defRPr/>
              </a:pPr>
              <a:t>‹#›</a:t>
            </a:fld>
            <a:endParaRPr lang="en-US"/>
          </a:p>
        </p:txBody>
      </p:sp>
    </p:spTree>
    <p:extLst>
      <p:ext uri="{BB962C8B-B14F-4D97-AF65-F5344CB8AC3E}">
        <p14:creationId xmlns:p14="http://schemas.microsoft.com/office/powerpoint/2010/main" val="182082716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142364930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390302365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182117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213655058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752600" y="1773238"/>
            <a:ext cx="3389313" cy="474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294313" y="1773238"/>
            <a:ext cx="3390900" cy="474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101086825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64522848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425401355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56199063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514505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428504200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243759795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3250" y="347663"/>
            <a:ext cx="1731963" cy="61753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752600" y="347663"/>
            <a:ext cx="5048250" cy="6175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252100785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752600" y="347663"/>
            <a:ext cx="6932613" cy="1370012"/>
          </a:xfrm>
        </p:spPr>
        <p:txBody>
          <a:bodyPr/>
          <a:lstStyle/>
          <a:p>
            <a:r>
              <a:rPr lang="en-US" smtClean="0"/>
              <a:t>Click to edit Master title style</a:t>
            </a:r>
            <a:endParaRPr lang="en-GB"/>
          </a:p>
        </p:txBody>
      </p:sp>
      <p:sp>
        <p:nvSpPr>
          <p:cNvPr id="3" name="Rectangle 3"/>
          <p:cNvSpPr>
            <a:spLocks noGrp="1" noChangeArrowheads="1"/>
          </p:cNvSpPr>
          <p:nvPr>
            <p:ph type="ftr" idx="10"/>
          </p:nvPr>
        </p:nvSpPr>
        <p:spPr/>
        <p:txBody>
          <a:bodyPr/>
          <a:lstStyle>
            <a:lvl1pPr hangingPunct="1">
              <a:buClrTx/>
              <a:buSzTx/>
              <a:buFont typeface="Times New Roman" pitchFamily="16" charset="0"/>
              <a:buNone/>
              <a:tabLst>
                <a:tab pos="457200" algn="l"/>
                <a:tab pos="914400" algn="l"/>
                <a:tab pos="1371600" algn="l"/>
                <a:tab pos="1828800" algn="l"/>
                <a:tab pos="2286000" algn="l"/>
                <a:tab pos="2743200" algn="l"/>
              </a:tabLst>
              <a:defRPr>
                <a:latin typeface="Arial" charset="0"/>
                <a:ea typeface="DejaVu Sans" charset="0"/>
                <a:cs typeface="DejaVu Sans" charset="0"/>
              </a:defRPr>
            </a:lvl1pPr>
          </a:lstStyle>
          <a:p>
            <a:pPr>
              <a:defRPr/>
            </a:pPr>
            <a:r>
              <a:rPr lang="en-GB"/>
              <a:t>© Crown copyright   Met Office</a:t>
            </a:r>
          </a:p>
        </p:txBody>
      </p:sp>
    </p:spTree>
    <p:extLst>
      <p:ext uri="{BB962C8B-B14F-4D97-AF65-F5344CB8AC3E}">
        <p14:creationId xmlns:p14="http://schemas.microsoft.com/office/powerpoint/2010/main" val="69823027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Footer Placeholder 3"/>
          <p:cNvSpPr>
            <a:spLocks noGrp="1"/>
          </p:cNvSpPr>
          <p:nvPr>
            <p:ph type="ftr" sz="quarter" idx="10"/>
          </p:nvPr>
        </p:nvSpPr>
        <p:spPr/>
        <p:txBody>
          <a:bodyPr/>
          <a:lstStyle>
            <a:lvl1pPr>
              <a:lnSpc>
                <a:spcPct val="85000"/>
              </a:lnSpc>
              <a:defRPr b="1">
                <a:ea typeface="+mn-ea"/>
                <a:cs typeface="Arial" pitchFamily="34" charset="0"/>
              </a:defRPr>
            </a:lvl1pPr>
          </a:lstStyle>
          <a:p>
            <a:pPr>
              <a:defRPr/>
            </a:pPr>
            <a:r>
              <a:rPr lang="en-GB"/>
              <a:t>© Crown copyright   Met Office</a:t>
            </a:r>
            <a:endParaRPr lang="en-GB" sz="1400">
              <a:latin typeface="Times" pitchFamily="18" charset="0"/>
            </a:endParaRPr>
          </a:p>
        </p:txBody>
      </p:sp>
    </p:spTree>
    <p:extLst>
      <p:ext uri="{BB962C8B-B14F-4D97-AF65-F5344CB8AC3E}">
        <p14:creationId xmlns:p14="http://schemas.microsoft.com/office/powerpoint/2010/main" val="1719031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8439" name="Picture 7"/>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0" y="2914650"/>
            <a:ext cx="914400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Placeholder 1"/>
          <p:cNvSpPr>
            <a:spLocks noGrp="1"/>
          </p:cNvSpPr>
          <p:nvPr>
            <p:ph type="ctrTitle"/>
          </p:nvPr>
        </p:nvSpPr>
        <p:spPr>
          <a:xfrm>
            <a:off x="614363" y="1539875"/>
            <a:ext cx="7916862" cy="719138"/>
          </a:xfrm>
        </p:spPr>
        <p:txBody>
          <a:bodyPr/>
          <a:lstStyle>
            <a:lvl1pPr algn="l">
              <a:defRPr smtClean="0">
                <a:latin typeface="Arial" charset="0"/>
              </a:defRPr>
            </a:lvl1pPr>
          </a:lstStyle>
          <a:p>
            <a:pPr lvl="0"/>
            <a:r>
              <a:rPr lang="en-US" altLang="en-US" noProof="0" dirty="0" smtClean="0"/>
              <a:t>Click to edit Master title style</a:t>
            </a:r>
            <a:endParaRPr lang="en-AU" altLang="en-US" noProof="0" dirty="0" smtClean="0"/>
          </a:p>
        </p:txBody>
      </p:sp>
      <p:sp>
        <p:nvSpPr>
          <p:cNvPr id="18435" name="Text Placeholder 2"/>
          <p:cNvSpPr>
            <a:spLocks noGrp="1"/>
          </p:cNvSpPr>
          <p:nvPr>
            <p:ph type="subTitle" idx="1"/>
          </p:nvPr>
        </p:nvSpPr>
        <p:spPr>
          <a:xfrm>
            <a:off x="614363" y="2312988"/>
            <a:ext cx="7916862" cy="719137"/>
          </a:xfrm>
        </p:spPr>
        <p:txBody>
          <a:bodyPr/>
          <a:lstStyle>
            <a:lvl1pPr marL="0" indent="0">
              <a:buFontTx/>
              <a:buNone/>
              <a:defRPr sz="1800" smtClean="0">
                <a:latin typeface="Arial" charset="0"/>
              </a:defRPr>
            </a:lvl1pPr>
          </a:lstStyle>
          <a:p>
            <a:pPr lvl="0"/>
            <a:r>
              <a:rPr lang="en-US" altLang="en-US" noProof="0" dirty="0" smtClean="0"/>
              <a:t>Click to edit Master subtitle style</a:t>
            </a:r>
            <a:endParaRPr lang="en-AU" altLang="en-US" noProof="0" dirty="0" smtClean="0"/>
          </a:p>
        </p:txBody>
      </p:sp>
      <p:pic>
        <p:nvPicPr>
          <p:cNvPr id="18437" name="Picture 7" descr="logo.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39738"/>
            <a:ext cx="1346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Tree>
    <p:extLst>
      <p:ext uri="{BB962C8B-B14F-4D97-AF65-F5344CB8AC3E}">
        <p14:creationId xmlns:p14="http://schemas.microsoft.com/office/powerpoint/2010/main" val="216137339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Footer Placeholder 3"/>
          <p:cNvSpPr>
            <a:spLocks noGrp="1"/>
          </p:cNvSpPr>
          <p:nvPr>
            <p:ph type="ftr" sz="quarter" idx="10"/>
          </p:nvPr>
        </p:nvSpPr>
        <p:spPr/>
        <p:txBody>
          <a:bodyPr/>
          <a:lstStyle>
            <a:lvl1pPr>
              <a:lnSpc>
                <a:spcPct val="85000"/>
              </a:lnSpc>
              <a:defRPr b="1">
                <a:ea typeface="+mn-ea"/>
                <a:cs typeface="Arial" pitchFamily="34" charset="0"/>
              </a:defRPr>
            </a:lvl1pPr>
          </a:lstStyle>
          <a:p>
            <a:pPr>
              <a:defRPr/>
            </a:pPr>
            <a:r>
              <a:rPr lang="en-GB"/>
              <a:t>© Crown copyright   Met Office</a:t>
            </a:r>
            <a:endParaRPr lang="en-GB" sz="1400">
              <a:latin typeface="Times" pitchFamily="18" charset="0"/>
            </a:endParaRPr>
          </a:p>
        </p:txBody>
      </p:sp>
    </p:spTree>
    <p:extLst>
      <p:ext uri="{BB962C8B-B14F-4D97-AF65-F5344CB8AC3E}">
        <p14:creationId xmlns:p14="http://schemas.microsoft.com/office/powerpoint/2010/main" val="390256500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lnSpc>
                <a:spcPct val="85000"/>
              </a:lnSpc>
              <a:defRPr b="1">
                <a:ea typeface="+mn-ea"/>
                <a:cs typeface="Arial" pitchFamily="34" charset="0"/>
              </a:defRPr>
            </a:lvl1pPr>
          </a:lstStyle>
          <a:p>
            <a:pPr>
              <a:defRPr/>
            </a:pPr>
            <a:r>
              <a:rPr lang="en-GB"/>
              <a:t>© Crown copyright   Met Office</a:t>
            </a:r>
            <a:endParaRPr lang="en-GB" sz="1400">
              <a:latin typeface="Times" pitchFamily="18" charset="0"/>
            </a:endParaRPr>
          </a:p>
        </p:txBody>
      </p:sp>
    </p:spTree>
    <p:extLst>
      <p:ext uri="{BB962C8B-B14F-4D97-AF65-F5344CB8AC3E}">
        <p14:creationId xmlns:p14="http://schemas.microsoft.com/office/powerpoint/2010/main" val="144424758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752600" y="1773238"/>
            <a:ext cx="33909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295900" y="1773238"/>
            <a:ext cx="33909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0"/>
          </p:nvPr>
        </p:nvSpPr>
        <p:spPr/>
        <p:txBody>
          <a:bodyPr/>
          <a:lstStyle>
            <a:lvl1pPr>
              <a:lnSpc>
                <a:spcPct val="85000"/>
              </a:lnSpc>
              <a:defRPr b="1">
                <a:ea typeface="+mn-ea"/>
                <a:cs typeface="Arial" pitchFamily="34" charset="0"/>
              </a:defRPr>
            </a:lvl1pPr>
          </a:lstStyle>
          <a:p>
            <a:pPr>
              <a:defRPr/>
            </a:pPr>
            <a:r>
              <a:rPr lang="en-GB"/>
              <a:t>© Crown copyright   Met Office</a:t>
            </a:r>
            <a:endParaRPr lang="en-GB" sz="1400">
              <a:latin typeface="Times" pitchFamily="18" charset="0"/>
            </a:endParaRPr>
          </a:p>
        </p:txBody>
      </p:sp>
    </p:spTree>
    <p:extLst>
      <p:ext uri="{BB962C8B-B14F-4D97-AF65-F5344CB8AC3E}">
        <p14:creationId xmlns:p14="http://schemas.microsoft.com/office/powerpoint/2010/main" val="348620931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Footer Placeholder 6"/>
          <p:cNvSpPr>
            <a:spLocks noGrp="1"/>
          </p:cNvSpPr>
          <p:nvPr>
            <p:ph type="ftr" sz="quarter" idx="10"/>
          </p:nvPr>
        </p:nvSpPr>
        <p:spPr/>
        <p:txBody>
          <a:bodyPr/>
          <a:lstStyle>
            <a:lvl1pPr>
              <a:lnSpc>
                <a:spcPct val="85000"/>
              </a:lnSpc>
              <a:defRPr b="1">
                <a:ea typeface="+mn-ea"/>
                <a:cs typeface="Arial" pitchFamily="34" charset="0"/>
              </a:defRPr>
            </a:lvl1pPr>
          </a:lstStyle>
          <a:p>
            <a:pPr>
              <a:defRPr/>
            </a:pPr>
            <a:r>
              <a:rPr lang="en-GB"/>
              <a:t>© Crown copyright   Met Office</a:t>
            </a:r>
            <a:endParaRPr lang="en-GB" sz="1400">
              <a:latin typeface="Times" pitchFamily="18" charset="0"/>
            </a:endParaRPr>
          </a:p>
        </p:txBody>
      </p:sp>
    </p:spTree>
    <p:extLst>
      <p:ext uri="{BB962C8B-B14F-4D97-AF65-F5344CB8AC3E}">
        <p14:creationId xmlns:p14="http://schemas.microsoft.com/office/powerpoint/2010/main" val="163999594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lvl1pPr>
              <a:lnSpc>
                <a:spcPct val="85000"/>
              </a:lnSpc>
              <a:defRPr b="1">
                <a:ea typeface="+mn-ea"/>
                <a:cs typeface="Arial" pitchFamily="34" charset="0"/>
              </a:defRPr>
            </a:lvl1pPr>
          </a:lstStyle>
          <a:p>
            <a:pPr>
              <a:defRPr/>
            </a:pPr>
            <a:r>
              <a:rPr lang="en-GB"/>
              <a:t>© Crown copyright   Met Office</a:t>
            </a:r>
            <a:endParaRPr lang="en-GB" sz="1400">
              <a:latin typeface="Times" pitchFamily="18" charset="0"/>
            </a:endParaRPr>
          </a:p>
        </p:txBody>
      </p:sp>
    </p:spTree>
    <p:extLst>
      <p:ext uri="{BB962C8B-B14F-4D97-AF65-F5344CB8AC3E}">
        <p14:creationId xmlns:p14="http://schemas.microsoft.com/office/powerpoint/2010/main" val="44792968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5141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lnSpc>
                <a:spcPct val="85000"/>
              </a:lnSpc>
              <a:defRPr b="1">
                <a:ea typeface="+mn-ea"/>
                <a:cs typeface="Arial" pitchFamily="34" charset="0"/>
              </a:defRPr>
            </a:lvl1pPr>
          </a:lstStyle>
          <a:p>
            <a:pPr>
              <a:defRPr/>
            </a:pPr>
            <a:r>
              <a:rPr lang="en-GB"/>
              <a:t>© Crown copyright   Met Office</a:t>
            </a:r>
            <a:endParaRPr lang="en-GB" sz="1400">
              <a:latin typeface="Times" pitchFamily="18" charset="0"/>
            </a:endParaRPr>
          </a:p>
        </p:txBody>
      </p:sp>
    </p:spTree>
    <p:extLst>
      <p:ext uri="{BB962C8B-B14F-4D97-AF65-F5344CB8AC3E}">
        <p14:creationId xmlns:p14="http://schemas.microsoft.com/office/powerpoint/2010/main" val="371815818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lnSpc>
                <a:spcPct val="85000"/>
              </a:lnSpc>
              <a:defRPr b="1">
                <a:ea typeface="+mn-ea"/>
                <a:cs typeface="Arial" pitchFamily="34" charset="0"/>
              </a:defRPr>
            </a:lvl1pPr>
          </a:lstStyle>
          <a:p>
            <a:pPr>
              <a:defRPr/>
            </a:pPr>
            <a:r>
              <a:rPr lang="en-GB"/>
              <a:t>© Crown copyright   Met Office</a:t>
            </a:r>
            <a:endParaRPr lang="en-GB" sz="1400">
              <a:latin typeface="Times" pitchFamily="18" charset="0"/>
            </a:endParaRPr>
          </a:p>
        </p:txBody>
      </p:sp>
    </p:spTree>
    <p:extLst>
      <p:ext uri="{BB962C8B-B14F-4D97-AF65-F5344CB8AC3E}">
        <p14:creationId xmlns:p14="http://schemas.microsoft.com/office/powerpoint/2010/main" val="222482661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Footer Placeholder 3"/>
          <p:cNvSpPr>
            <a:spLocks noGrp="1"/>
          </p:cNvSpPr>
          <p:nvPr>
            <p:ph type="ftr" sz="quarter" idx="10"/>
          </p:nvPr>
        </p:nvSpPr>
        <p:spPr/>
        <p:txBody>
          <a:bodyPr/>
          <a:lstStyle>
            <a:lvl1pPr>
              <a:lnSpc>
                <a:spcPct val="85000"/>
              </a:lnSpc>
              <a:defRPr b="1">
                <a:ea typeface="+mn-ea"/>
                <a:cs typeface="Arial" pitchFamily="34" charset="0"/>
              </a:defRPr>
            </a:lvl1pPr>
          </a:lstStyle>
          <a:p>
            <a:pPr>
              <a:defRPr/>
            </a:pPr>
            <a:r>
              <a:rPr lang="en-GB"/>
              <a:t>© Crown copyright   Met Office</a:t>
            </a:r>
            <a:endParaRPr lang="en-GB" sz="1400">
              <a:latin typeface="Times" pitchFamily="18" charset="0"/>
            </a:endParaRPr>
          </a:p>
        </p:txBody>
      </p:sp>
    </p:spTree>
    <p:extLst>
      <p:ext uri="{BB962C8B-B14F-4D97-AF65-F5344CB8AC3E}">
        <p14:creationId xmlns:p14="http://schemas.microsoft.com/office/powerpoint/2010/main" val="47521147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3250" y="347663"/>
            <a:ext cx="1733550" cy="61769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752600" y="347663"/>
            <a:ext cx="5048250" cy="61769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Footer Placeholder 3"/>
          <p:cNvSpPr>
            <a:spLocks noGrp="1"/>
          </p:cNvSpPr>
          <p:nvPr>
            <p:ph type="ftr" sz="quarter" idx="10"/>
          </p:nvPr>
        </p:nvSpPr>
        <p:spPr/>
        <p:txBody>
          <a:bodyPr/>
          <a:lstStyle>
            <a:lvl1pPr>
              <a:lnSpc>
                <a:spcPct val="85000"/>
              </a:lnSpc>
              <a:defRPr b="1">
                <a:ea typeface="+mn-ea"/>
                <a:cs typeface="Arial" pitchFamily="34" charset="0"/>
              </a:defRPr>
            </a:lvl1pPr>
          </a:lstStyle>
          <a:p>
            <a:pPr>
              <a:defRPr/>
            </a:pPr>
            <a:r>
              <a:rPr lang="en-GB"/>
              <a:t>© Crown copyright   Met Office</a:t>
            </a:r>
            <a:endParaRPr lang="en-GB" sz="1400">
              <a:latin typeface="Times" pitchFamily="18" charset="0"/>
            </a:endParaRPr>
          </a:p>
        </p:txBody>
      </p:sp>
    </p:spTree>
    <p:extLst>
      <p:ext uri="{BB962C8B-B14F-4D97-AF65-F5344CB8AC3E}">
        <p14:creationId xmlns:p14="http://schemas.microsoft.com/office/powerpoint/2010/main" val="1341352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38861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275679729"/>
      </p:ext>
    </p:extLst>
  </p:cSld>
  <p:clrMapOvr>
    <a:masterClrMapping/>
  </p:clrMapOvr>
  <p:transition>
    <p:wip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1588801746"/>
      </p:ext>
    </p:extLst>
  </p:cSld>
  <p:clrMapOvr>
    <a:masterClrMapping/>
  </p:clrMapOvr>
  <p:transition>
    <p:wip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1709091053"/>
      </p:ext>
    </p:extLst>
  </p:cSld>
  <p:clrMapOvr>
    <a:masterClrMapping/>
  </p:clrMapOvr>
  <p:transition>
    <p:wip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2600" y="1773238"/>
            <a:ext cx="33909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773238"/>
            <a:ext cx="33909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486363721"/>
      </p:ext>
    </p:extLst>
  </p:cSld>
  <p:clrMapOvr>
    <a:masterClrMapping/>
  </p:clrMapOvr>
  <p:transition>
    <p:wip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2822405908"/>
      </p:ext>
    </p:extLst>
  </p:cSld>
  <p:clrMapOvr>
    <a:masterClrMapping/>
  </p:clrMapOvr>
  <p:transition>
    <p:wip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3060713881"/>
      </p:ext>
    </p:extLst>
  </p:cSld>
  <p:clrMapOvr>
    <a:masterClrMapping/>
  </p:clrMapOvr>
  <p:transition>
    <p:wip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3997471694"/>
      </p:ext>
    </p:extLst>
  </p:cSld>
  <p:clrMapOvr>
    <a:masterClrMapping/>
  </p:clrMapOvr>
  <p:transition>
    <p:wip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301862654"/>
      </p:ext>
    </p:extLst>
  </p:cSld>
  <p:clrMapOvr>
    <a:masterClrMapping/>
  </p:clrMapOvr>
  <p:transition>
    <p:wip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2943213385"/>
      </p:ext>
    </p:extLst>
  </p:cSld>
  <p:clrMapOvr>
    <a:masterClrMapping/>
  </p:clrMapOvr>
  <p:transition>
    <p:wip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2706879222"/>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5090692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3250" y="347663"/>
            <a:ext cx="1733550" cy="61769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2600" y="347663"/>
            <a:ext cx="5048250" cy="61769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3215453274"/>
      </p:ext>
    </p:extLst>
  </p:cSld>
  <p:clrMapOvr>
    <a:masterClrMapping/>
  </p:clrMapOvr>
  <p:transition>
    <p:wip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752600" y="347663"/>
            <a:ext cx="6934200" cy="1371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752600" y="1773238"/>
            <a:ext cx="6934200" cy="4751387"/>
          </a:xfrm>
        </p:spPr>
        <p:txBody>
          <a:bodyPr/>
          <a:lstStyle/>
          <a:p>
            <a:pPr lvl="0"/>
            <a:endParaRPr lang="en-US" noProof="0" smtClean="0"/>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3583556195"/>
      </p:ext>
    </p:extLst>
  </p:cSld>
  <p:clrMapOvr>
    <a:masterClrMapping/>
  </p:clrMapOvr>
  <p:transition>
    <p:wip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347663"/>
            <a:ext cx="69342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52600" y="1773238"/>
            <a:ext cx="6934200" cy="229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752600" y="4224338"/>
            <a:ext cx="6934200" cy="23002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808192097"/>
      </p:ext>
    </p:extLst>
  </p:cSld>
  <p:clrMapOvr>
    <a:masterClrMapping/>
  </p:clrMapOvr>
  <p:transition>
    <p:wip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347663"/>
            <a:ext cx="69342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52600" y="1773238"/>
            <a:ext cx="3390900"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773238"/>
            <a:ext cx="3390900"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2873791721"/>
      </p:ext>
    </p:extLst>
  </p:cSld>
  <p:clrMapOvr>
    <a:masterClrMapping/>
  </p:clrMapOvr>
  <p:transition>
    <p:wip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52600" y="347663"/>
            <a:ext cx="6934200" cy="6176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528672974"/>
      </p:ext>
    </p:extLst>
  </p:cSld>
  <p:clrMapOvr>
    <a:masterClrMapping/>
  </p:clrMapOvr>
  <p:transition>
    <p:wip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323850" y="3578225"/>
            <a:ext cx="8591550" cy="2019300"/>
          </a:xfrm>
        </p:spPr>
        <p:txBody>
          <a:bodyPr anchor="b"/>
          <a:lstStyle>
            <a:lvl1pPr>
              <a:defRPr/>
            </a:lvl1pPr>
          </a:lstStyle>
          <a:p>
            <a:r>
              <a:rPr lang="en-US"/>
              <a:t>Section slide heading Arial 40</a:t>
            </a:r>
          </a:p>
        </p:txBody>
      </p:sp>
      <p:sp>
        <p:nvSpPr>
          <p:cNvPr id="106499" name="Rectangle 3"/>
          <p:cNvSpPr>
            <a:spLocks noGrp="1" noChangeArrowheads="1"/>
          </p:cNvSpPr>
          <p:nvPr>
            <p:ph type="subTitle" idx="1"/>
          </p:nvPr>
        </p:nvSpPr>
        <p:spPr>
          <a:xfrm>
            <a:off x="323850" y="5645150"/>
            <a:ext cx="7896225" cy="663575"/>
          </a:xfrm>
        </p:spPr>
        <p:txBody>
          <a:bodyPr/>
          <a:lstStyle>
            <a:lvl1pPr marL="0" indent="0">
              <a:buFontTx/>
              <a:buNone/>
              <a:defRPr sz="2000"/>
            </a:lvl1pPr>
          </a:lstStyle>
          <a:p>
            <a:r>
              <a:rPr lang="en-US"/>
              <a:t>Section slide subtitle heading Arial 20</a:t>
            </a:r>
          </a:p>
        </p:txBody>
      </p:sp>
      <p:sp>
        <p:nvSpPr>
          <p:cNvPr id="4" name="Rectangle 3"/>
          <p:cNvSpPr>
            <a:spLocks noGrp="1" noChangeArrowheads="1"/>
          </p:cNvSpPr>
          <p:nvPr>
            <p:ph type="ftr" sz="quarter" idx="10"/>
          </p:nvPr>
        </p:nvSpPr>
        <p:spPr/>
        <p:txBody>
          <a:bodyPr/>
          <a:lstStyle>
            <a:lvl1pPr>
              <a:defRPr/>
            </a:lvl1pPr>
          </a:lstStyle>
          <a:p>
            <a:pPr>
              <a:defRPr/>
            </a:pPr>
            <a:r>
              <a:rPr lang="en-GB">
                <a:solidFill>
                  <a:srgbClr val="FFFFFF"/>
                </a:solidFill>
              </a:rPr>
              <a:t>© Crown copyright   Met Office</a:t>
            </a:r>
          </a:p>
        </p:txBody>
      </p:sp>
    </p:spTree>
    <p:extLst>
      <p:ext uri="{BB962C8B-B14F-4D97-AF65-F5344CB8AC3E}">
        <p14:creationId xmlns:p14="http://schemas.microsoft.com/office/powerpoint/2010/main" val="843688581"/>
      </p:ext>
    </p:extLst>
  </p:cSld>
  <p:clrMapOvr>
    <a:masterClrMapping/>
  </p:clrMapOvr>
  <p:transition>
    <p:wip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FFFFFF"/>
                </a:solidFill>
              </a:rPr>
              <a:t>© Crown copyright   Met Office</a:t>
            </a:r>
            <a:endParaRPr lang="en-GB" sz="1400">
              <a:solidFill>
                <a:srgbClr val="FFFFFF"/>
              </a:solidFill>
              <a:latin typeface="Times" pitchFamily="18" charset="0"/>
            </a:endParaRPr>
          </a:p>
        </p:txBody>
      </p:sp>
    </p:spTree>
    <p:extLst>
      <p:ext uri="{BB962C8B-B14F-4D97-AF65-F5344CB8AC3E}">
        <p14:creationId xmlns:p14="http://schemas.microsoft.com/office/powerpoint/2010/main" val="2014703320"/>
      </p:ext>
    </p:extLst>
  </p:cSld>
  <p:clrMapOvr>
    <a:masterClrMapping/>
  </p:clrMapOvr>
  <p:transition>
    <p:wip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FFFFFF"/>
                </a:solidFill>
              </a:rPr>
              <a:t>© Crown copyright   Met Office</a:t>
            </a:r>
            <a:endParaRPr lang="en-GB" sz="1400">
              <a:solidFill>
                <a:srgbClr val="FFFFFF"/>
              </a:solidFill>
              <a:latin typeface="Times" pitchFamily="18" charset="0"/>
            </a:endParaRPr>
          </a:p>
        </p:txBody>
      </p:sp>
    </p:spTree>
    <p:extLst>
      <p:ext uri="{BB962C8B-B14F-4D97-AF65-F5344CB8AC3E}">
        <p14:creationId xmlns:p14="http://schemas.microsoft.com/office/powerpoint/2010/main" val="3421772302"/>
      </p:ext>
    </p:extLst>
  </p:cSld>
  <p:clrMapOvr>
    <a:masterClrMapping/>
  </p:clrMapOvr>
  <p:transition>
    <p:wip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2600" y="1773238"/>
            <a:ext cx="33909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773238"/>
            <a:ext cx="33909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FFFFFF"/>
                </a:solidFill>
              </a:rPr>
              <a:t>© Crown copyright   Met Office</a:t>
            </a:r>
            <a:endParaRPr lang="en-GB" sz="1400">
              <a:solidFill>
                <a:srgbClr val="FFFFFF"/>
              </a:solidFill>
              <a:latin typeface="Times" pitchFamily="18" charset="0"/>
            </a:endParaRPr>
          </a:p>
        </p:txBody>
      </p:sp>
    </p:spTree>
    <p:extLst>
      <p:ext uri="{BB962C8B-B14F-4D97-AF65-F5344CB8AC3E}">
        <p14:creationId xmlns:p14="http://schemas.microsoft.com/office/powerpoint/2010/main" val="1873364442"/>
      </p:ext>
    </p:extLst>
  </p:cSld>
  <p:clrMapOvr>
    <a:masterClrMapping/>
  </p:clrMapOvr>
  <p:transition>
    <p:wip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r>
              <a:rPr lang="en-GB">
                <a:solidFill>
                  <a:srgbClr val="FFFFFF"/>
                </a:solidFill>
              </a:rPr>
              <a:t>© Crown copyright   Met Office</a:t>
            </a:r>
            <a:endParaRPr lang="en-GB" sz="1400">
              <a:solidFill>
                <a:srgbClr val="FFFFFF"/>
              </a:solidFill>
              <a:latin typeface="Times" pitchFamily="18" charset="0"/>
            </a:endParaRPr>
          </a:p>
        </p:txBody>
      </p:sp>
    </p:spTree>
    <p:extLst>
      <p:ext uri="{BB962C8B-B14F-4D97-AF65-F5344CB8AC3E}">
        <p14:creationId xmlns:p14="http://schemas.microsoft.com/office/powerpoint/2010/main" val="1706397394"/>
      </p:ext>
    </p:extLst>
  </p:cSld>
  <p:clrMapOvr>
    <a:masterClrMapping/>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968407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r>
              <a:rPr lang="en-GB">
                <a:solidFill>
                  <a:srgbClr val="FFFFFF"/>
                </a:solidFill>
              </a:rPr>
              <a:t>© Crown copyright   Met Office</a:t>
            </a:r>
            <a:endParaRPr lang="en-GB" sz="1400">
              <a:solidFill>
                <a:srgbClr val="FFFFFF"/>
              </a:solidFill>
              <a:latin typeface="Times" pitchFamily="18" charset="0"/>
            </a:endParaRPr>
          </a:p>
        </p:txBody>
      </p:sp>
    </p:spTree>
    <p:extLst>
      <p:ext uri="{BB962C8B-B14F-4D97-AF65-F5344CB8AC3E}">
        <p14:creationId xmlns:p14="http://schemas.microsoft.com/office/powerpoint/2010/main" val="1671972031"/>
      </p:ext>
    </p:extLst>
  </p:cSld>
  <p:clrMapOvr>
    <a:masterClrMapping/>
  </p:clrMapOvr>
  <p:transition>
    <p:wip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GB">
                <a:solidFill>
                  <a:srgbClr val="FFFFFF"/>
                </a:solidFill>
              </a:rPr>
              <a:t>© Crown copyright   Met Office</a:t>
            </a:r>
            <a:endParaRPr lang="en-GB" sz="1400">
              <a:solidFill>
                <a:srgbClr val="FFFFFF"/>
              </a:solidFill>
              <a:latin typeface="Times" pitchFamily="18" charset="0"/>
            </a:endParaRPr>
          </a:p>
        </p:txBody>
      </p:sp>
    </p:spTree>
    <p:extLst>
      <p:ext uri="{BB962C8B-B14F-4D97-AF65-F5344CB8AC3E}">
        <p14:creationId xmlns:p14="http://schemas.microsoft.com/office/powerpoint/2010/main" val="696877274"/>
      </p:ext>
    </p:extLst>
  </p:cSld>
  <p:clrMapOvr>
    <a:masterClrMapping/>
  </p:clrMapOvr>
  <p:transition>
    <p:wip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FFFFFF"/>
                </a:solidFill>
              </a:rPr>
              <a:t>© Crown copyright   Met Office</a:t>
            </a:r>
            <a:endParaRPr lang="en-GB" sz="1400">
              <a:solidFill>
                <a:srgbClr val="FFFFFF"/>
              </a:solidFill>
              <a:latin typeface="Times" pitchFamily="18" charset="0"/>
            </a:endParaRPr>
          </a:p>
        </p:txBody>
      </p:sp>
    </p:spTree>
    <p:extLst>
      <p:ext uri="{BB962C8B-B14F-4D97-AF65-F5344CB8AC3E}">
        <p14:creationId xmlns:p14="http://schemas.microsoft.com/office/powerpoint/2010/main" val="2049102882"/>
      </p:ext>
    </p:extLst>
  </p:cSld>
  <p:clrMapOvr>
    <a:masterClrMapping/>
  </p:clrMapOvr>
  <p:transition>
    <p:wip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FFFFFF"/>
                </a:solidFill>
              </a:rPr>
              <a:t>© Crown copyright   Met Office</a:t>
            </a:r>
            <a:endParaRPr lang="en-GB" sz="1400">
              <a:solidFill>
                <a:srgbClr val="FFFFFF"/>
              </a:solidFill>
              <a:latin typeface="Times" pitchFamily="18" charset="0"/>
            </a:endParaRPr>
          </a:p>
        </p:txBody>
      </p:sp>
    </p:spTree>
    <p:extLst>
      <p:ext uri="{BB962C8B-B14F-4D97-AF65-F5344CB8AC3E}">
        <p14:creationId xmlns:p14="http://schemas.microsoft.com/office/powerpoint/2010/main" val="1640605919"/>
      </p:ext>
    </p:extLst>
  </p:cSld>
  <p:clrMapOvr>
    <a:masterClrMapping/>
  </p:clrMapOvr>
  <p:transition>
    <p:wip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FFFFFF"/>
                </a:solidFill>
              </a:rPr>
              <a:t>© Crown copyright   Met Office</a:t>
            </a:r>
            <a:endParaRPr lang="en-GB" sz="1400">
              <a:solidFill>
                <a:srgbClr val="FFFFFF"/>
              </a:solidFill>
              <a:latin typeface="Times" pitchFamily="18" charset="0"/>
            </a:endParaRPr>
          </a:p>
        </p:txBody>
      </p:sp>
    </p:spTree>
    <p:extLst>
      <p:ext uri="{BB962C8B-B14F-4D97-AF65-F5344CB8AC3E}">
        <p14:creationId xmlns:p14="http://schemas.microsoft.com/office/powerpoint/2010/main" val="2726177516"/>
      </p:ext>
    </p:extLst>
  </p:cSld>
  <p:clrMapOvr>
    <a:masterClrMapping/>
  </p:clrMapOvr>
  <p:transition>
    <p:wip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3250" y="347663"/>
            <a:ext cx="1733550" cy="61769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2600" y="347663"/>
            <a:ext cx="5048250" cy="61769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FFFFFF"/>
                </a:solidFill>
              </a:rPr>
              <a:t>© Crown copyright   Met Office</a:t>
            </a:r>
            <a:endParaRPr lang="en-GB" sz="1400">
              <a:solidFill>
                <a:srgbClr val="FFFFFF"/>
              </a:solidFill>
              <a:latin typeface="Times" pitchFamily="18" charset="0"/>
            </a:endParaRPr>
          </a:p>
        </p:txBody>
      </p:sp>
    </p:spTree>
    <p:extLst>
      <p:ext uri="{BB962C8B-B14F-4D97-AF65-F5344CB8AC3E}">
        <p14:creationId xmlns:p14="http://schemas.microsoft.com/office/powerpoint/2010/main" val="225438591"/>
      </p:ext>
    </p:extLst>
  </p:cSld>
  <p:clrMapOvr>
    <a:masterClrMapping/>
  </p:clrMapOvr>
  <p:transition>
    <p:wip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275679729"/>
      </p:ext>
    </p:extLst>
  </p:cSld>
  <p:clrMapOvr>
    <a:masterClrMapping/>
  </p:clrMapOvr>
  <p:transition>
    <p:wip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1588801746"/>
      </p:ext>
    </p:extLst>
  </p:cSld>
  <p:clrMapOvr>
    <a:masterClrMapping/>
  </p:clrMapOvr>
  <p:transition>
    <p:wip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1709091053"/>
      </p:ext>
    </p:extLst>
  </p:cSld>
  <p:clrMapOvr>
    <a:masterClrMapping/>
  </p:clrMapOvr>
  <p:transition>
    <p:wip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2600" y="1773238"/>
            <a:ext cx="33909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773238"/>
            <a:ext cx="33909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486363721"/>
      </p:ext>
    </p:extLst>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387315467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2822405908"/>
      </p:ext>
    </p:extLst>
  </p:cSld>
  <p:clrMapOvr>
    <a:masterClrMapping/>
  </p:clrMapOvr>
  <p:transition>
    <p:wip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3060713881"/>
      </p:ext>
    </p:extLst>
  </p:cSld>
  <p:clrMapOvr>
    <a:masterClrMapping/>
  </p:clrMapOvr>
  <p:transition>
    <p:wip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3997471694"/>
      </p:ext>
    </p:extLst>
  </p:cSld>
  <p:clrMapOvr>
    <a:masterClrMapping/>
  </p:clrMapOvr>
  <p:transition>
    <p:wip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301862654"/>
      </p:ext>
    </p:extLst>
  </p:cSld>
  <p:clrMapOvr>
    <a:masterClrMapping/>
  </p:clrMapOvr>
  <p:transition>
    <p:wip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2943213385"/>
      </p:ext>
    </p:extLst>
  </p:cSld>
  <p:clrMapOvr>
    <a:masterClrMapping/>
  </p:clrMapOvr>
  <p:transition>
    <p:wip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2706879222"/>
      </p:ext>
    </p:extLst>
  </p:cSld>
  <p:clrMapOvr>
    <a:masterClrMapping/>
  </p:clrMapOvr>
  <p:transition>
    <p:wip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3250" y="347663"/>
            <a:ext cx="1733550" cy="61769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2600" y="347663"/>
            <a:ext cx="5048250" cy="61769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3215453274"/>
      </p:ext>
    </p:extLst>
  </p:cSld>
  <p:clrMapOvr>
    <a:masterClrMapping/>
  </p:clrMapOvr>
  <p:transition>
    <p:wip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752600" y="347663"/>
            <a:ext cx="6934200" cy="1371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752600" y="1773238"/>
            <a:ext cx="6934200" cy="4751387"/>
          </a:xfrm>
        </p:spPr>
        <p:txBody>
          <a:bodyPr/>
          <a:lstStyle/>
          <a:p>
            <a:pPr lvl="0"/>
            <a:endParaRPr lang="en-US" noProof="0" smtClean="0"/>
          </a:p>
        </p:txBody>
      </p:sp>
      <p:sp>
        <p:nvSpPr>
          <p:cNvPr id="4"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3583556195"/>
      </p:ext>
    </p:extLst>
  </p:cSld>
  <p:clrMapOvr>
    <a:masterClrMapping/>
  </p:clrMapOvr>
  <p:transition>
    <p:wip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347663"/>
            <a:ext cx="69342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52600" y="1773238"/>
            <a:ext cx="6934200" cy="229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752600" y="4224338"/>
            <a:ext cx="6934200" cy="23002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808192097"/>
      </p:ext>
    </p:extLst>
  </p:cSld>
  <p:clrMapOvr>
    <a:masterClrMapping/>
  </p:clrMapOvr>
  <p:transition>
    <p:wip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347663"/>
            <a:ext cx="69342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752600" y="1773238"/>
            <a:ext cx="3390900"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773238"/>
            <a:ext cx="3390900"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2873791721"/>
      </p:ext>
    </p:extLst>
  </p:cSld>
  <p:clrMapOvr>
    <a:masterClrMapping/>
  </p:clrMapOvr>
  <p:transition>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2588" y="274638"/>
            <a:ext cx="2159000" cy="6364287"/>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254000" y="274638"/>
            <a:ext cx="6326188" cy="6364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113933134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52600" y="347663"/>
            <a:ext cx="6934200" cy="6176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 Crown copyright   Met Office</a:t>
            </a:r>
            <a:endParaRPr lang="en-GB" sz="1400">
              <a:solidFill>
                <a:srgbClr val="000000"/>
              </a:solidFill>
              <a:latin typeface="Times" pitchFamily="18" charset="0"/>
            </a:endParaRPr>
          </a:p>
        </p:txBody>
      </p:sp>
    </p:spTree>
    <p:extLst>
      <p:ext uri="{BB962C8B-B14F-4D97-AF65-F5344CB8AC3E}">
        <p14:creationId xmlns:p14="http://schemas.microsoft.com/office/powerpoint/2010/main" val="528672974"/>
      </p:ext>
    </p:extLst>
  </p:cSld>
  <p:clrMapOvr>
    <a:masterClrMapping/>
  </p:clrMapOvr>
  <p:transition>
    <p:wip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29543132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154726009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6587429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254000" y="1600200"/>
            <a:ext cx="4241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243388"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6959416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366697086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Tree>
    <p:extLst>
      <p:ext uri="{BB962C8B-B14F-4D97-AF65-F5344CB8AC3E}">
        <p14:creationId xmlns:p14="http://schemas.microsoft.com/office/powerpoint/2010/main" val="1635516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13312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4058561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456882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8400" y="1548000"/>
            <a:ext cx="6540602" cy="1470025"/>
          </a:xfrm>
        </p:spPr>
        <p:txBody>
          <a:bodyPr/>
          <a:lstStyle>
            <a:lvl1pPr>
              <a:defRPr>
                <a:solidFill>
                  <a:srgbClr val="D02124"/>
                </a:solidFill>
              </a:defRPr>
            </a:lvl1pPr>
          </a:lstStyle>
          <a:p>
            <a:r>
              <a:rPr lang="en-AU" smtClean="0"/>
              <a:t>Click to edit Master title style</a:t>
            </a:r>
            <a:endParaRPr lang="en-US"/>
          </a:p>
        </p:txBody>
      </p:sp>
      <p:sp>
        <p:nvSpPr>
          <p:cNvPr id="3" name="Subtitle 2"/>
          <p:cNvSpPr>
            <a:spLocks noGrp="1"/>
          </p:cNvSpPr>
          <p:nvPr>
            <p:ph type="subTitle" idx="1"/>
          </p:nvPr>
        </p:nvSpPr>
        <p:spPr>
          <a:xfrm>
            <a:off x="698400" y="3141133"/>
            <a:ext cx="6540602" cy="846667"/>
          </a:xfrm>
        </p:spPr>
        <p:txBody>
          <a:bodyPr lIns="0" tIns="0" rIns="0" bIns="0" anchor="t">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smtClean="0"/>
              <a:t>Click to edit Master subtitle style</a:t>
            </a:r>
            <a:endParaRPr lang="en-US" dirty="0"/>
          </a:p>
        </p:txBody>
      </p:sp>
      <p:sp>
        <p:nvSpPr>
          <p:cNvPr id="9" name="Picture Placeholder 8"/>
          <p:cNvSpPr>
            <a:spLocks noGrp="1"/>
          </p:cNvSpPr>
          <p:nvPr>
            <p:ph type="pic" sz="quarter" idx="10"/>
          </p:nvPr>
        </p:nvSpPr>
        <p:spPr>
          <a:xfrm>
            <a:off x="431999" y="5832000"/>
            <a:ext cx="1800000" cy="900000"/>
          </a:xfrm>
        </p:spPr>
        <p:txBody>
          <a:bodyPr>
            <a:normAutofit/>
          </a:bodyPr>
          <a:lstStyle>
            <a:lvl1pPr algn="ctr">
              <a:buNone/>
              <a:defRPr sz="1000"/>
            </a:lvl1pPr>
          </a:lstStyle>
          <a:p>
            <a:endParaRPr lang="en-US"/>
          </a:p>
        </p:txBody>
      </p:sp>
      <p:sp>
        <p:nvSpPr>
          <p:cNvPr id="16" name="Text Placeholder 15"/>
          <p:cNvSpPr>
            <a:spLocks noGrp="1"/>
          </p:cNvSpPr>
          <p:nvPr>
            <p:ph type="body" sz="quarter" idx="16" hasCustomPrompt="1"/>
          </p:nvPr>
        </p:nvSpPr>
        <p:spPr>
          <a:xfrm>
            <a:off x="698500" y="3877733"/>
            <a:ext cx="6540500" cy="533400"/>
          </a:xfrm>
        </p:spPr>
        <p:txBody>
          <a:bodyPr lIns="0" tIns="0" rIns="0" bIns="0" anchor="b">
            <a:normAutofit/>
          </a:bodyPr>
          <a:lstStyle>
            <a:lvl1pPr>
              <a:buNone/>
              <a:defRPr sz="1400"/>
            </a:lvl1pPr>
          </a:lstStyle>
          <a:p>
            <a:r>
              <a:rPr lang="en-AU" dirty="0" smtClean="0"/>
              <a:t>Click to edit Master subtitle style</a:t>
            </a:r>
          </a:p>
        </p:txBody>
      </p:sp>
      <p:sp>
        <p:nvSpPr>
          <p:cNvPr id="17" name="Picture Placeholder 8"/>
          <p:cNvSpPr>
            <a:spLocks noGrp="1"/>
          </p:cNvSpPr>
          <p:nvPr>
            <p:ph type="pic" sz="quarter" idx="17"/>
          </p:nvPr>
        </p:nvSpPr>
        <p:spPr>
          <a:xfrm>
            <a:off x="2592000" y="5832000"/>
            <a:ext cx="1800000" cy="900000"/>
          </a:xfrm>
        </p:spPr>
        <p:txBody>
          <a:bodyPr>
            <a:normAutofit/>
          </a:bodyPr>
          <a:lstStyle>
            <a:lvl1pPr algn="ctr">
              <a:buNone/>
              <a:defRPr sz="1000"/>
            </a:lvl1pPr>
          </a:lstStyle>
          <a:p>
            <a:endParaRPr lang="en-US"/>
          </a:p>
        </p:txBody>
      </p:sp>
      <p:sp>
        <p:nvSpPr>
          <p:cNvPr id="18" name="Picture Placeholder 8"/>
          <p:cNvSpPr>
            <a:spLocks noGrp="1"/>
          </p:cNvSpPr>
          <p:nvPr>
            <p:ph type="pic" sz="quarter" idx="18"/>
          </p:nvPr>
        </p:nvSpPr>
        <p:spPr>
          <a:xfrm>
            <a:off x="4752000" y="5832000"/>
            <a:ext cx="1800000" cy="900000"/>
          </a:xfrm>
        </p:spPr>
        <p:txBody>
          <a:bodyPr>
            <a:normAutofit/>
          </a:bodyPr>
          <a:lstStyle>
            <a:lvl1pPr algn="ctr">
              <a:buNone/>
              <a:defRPr sz="1000"/>
            </a:lvl1pPr>
          </a:lstStyle>
          <a:p>
            <a:endParaRPr lang="en-US"/>
          </a:p>
        </p:txBody>
      </p:sp>
      <p:sp>
        <p:nvSpPr>
          <p:cNvPr id="19" name="Picture Placeholder 8"/>
          <p:cNvSpPr>
            <a:spLocks noGrp="1"/>
          </p:cNvSpPr>
          <p:nvPr>
            <p:ph type="pic" sz="quarter" idx="19"/>
          </p:nvPr>
        </p:nvSpPr>
        <p:spPr>
          <a:xfrm>
            <a:off x="6912000" y="5832000"/>
            <a:ext cx="1800000" cy="900000"/>
          </a:xfrm>
        </p:spPr>
        <p:txBody>
          <a:bodyPr>
            <a:normAutofit/>
          </a:bodyPr>
          <a:lstStyle>
            <a:lvl1pPr algn="ctr">
              <a:buNone/>
              <a:defRPr sz="1000"/>
            </a:lvl1pPr>
          </a:lstStyle>
          <a:p>
            <a:endParaRPr lang="en-US"/>
          </a:p>
        </p:txBody>
      </p:sp>
    </p:spTree>
    <p:extLst>
      <p:ext uri="{BB962C8B-B14F-4D97-AF65-F5344CB8AC3E}">
        <p14:creationId xmlns:p14="http://schemas.microsoft.com/office/powerpoint/2010/main" val="282710242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372477419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2588" y="274638"/>
            <a:ext cx="2159000" cy="6364287"/>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254000" y="274638"/>
            <a:ext cx="6326188" cy="6364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244513746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8400" y="1548000"/>
            <a:ext cx="6540602" cy="1470025"/>
          </a:xfrm>
        </p:spPr>
        <p:txBody>
          <a:bodyPr/>
          <a:lstStyle>
            <a:lvl1pPr>
              <a:defRPr>
                <a:solidFill>
                  <a:srgbClr val="D02124"/>
                </a:solidFill>
              </a:defRPr>
            </a:lvl1pPr>
          </a:lstStyle>
          <a:p>
            <a:r>
              <a:rPr lang="en-AU" smtClean="0"/>
              <a:t>Click to edit Master title style</a:t>
            </a:r>
            <a:endParaRPr lang="en-US"/>
          </a:p>
        </p:txBody>
      </p:sp>
      <p:sp>
        <p:nvSpPr>
          <p:cNvPr id="3" name="Subtitle 2"/>
          <p:cNvSpPr>
            <a:spLocks noGrp="1"/>
          </p:cNvSpPr>
          <p:nvPr>
            <p:ph type="subTitle" idx="1"/>
          </p:nvPr>
        </p:nvSpPr>
        <p:spPr>
          <a:xfrm>
            <a:off x="698400" y="3141133"/>
            <a:ext cx="6540602" cy="846667"/>
          </a:xfrm>
        </p:spPr>
        <p:txBody>
          <a:bodyPr lIns="0" tIns="0" rIns="0" bIns="0" anchor="t">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smtClean="0"/>
              <a:t>Click to edit Master subtitle style</a:t>
            </a:r>
            <a:endParaRPr lang="en-US" dirty="0"/>
          </a:p>
        </p:txBody>
      </p:sp>
      <p:sp>
        <p:nvSpPr>
          <p:cNvPr id="9" name="Picture Placeholder 8"/>
          <p:cNvSpPr>
            <a:spLocks noGrp="1"/>
          </p:cNvSpPr>
          <p:nvPr>
            <p:ph type="pic" sz="quarter" idx="10"/>
          </p:nvPr>
        </p:nvSpPr>
        <p:spPr>
          <a:xfrm>
            <a:off x="431999" y="5832000"/>
            <a:ext cx="1800000" cy="900000"/>
          </a:xfrm>
        </p:spPr>
        <p:txBody>
          <a:bodyPr>
            <a:normAutofit/>
          </a:bodyPr>
          <a:lstStyle>
            <a:lvl1pPr algn="ctr">
              <a:buNone/>
              <a:defRPr sz="1000"/>
            </a:lvl1pPr>
          </a:lstStyle>
          <a:p>
            <a:endParaRPr lang="en-US"/>
          </a:p>
        </p:txBody>
      </p:sp>
      <p:sp>
        <p:nvSpPr>
          <p:cNvPr id="16" name="Text Placeholder 15"/>
          <p:cNvSpPr>
            <a:spLocks noGrp="1"/>
          </p:cNvSpPr>
          <p:nvPr>
            <p:ph type="body" sz="quarter" idx="16" hasCustomPrompt="1"/>
          </p:nvPr>
        </p:nvSpPr>
        <p:spPr>
          <a:xfrm>
            <a:off x="698500" y="3877733"/>
            <a:ext cx="6540500" cy="533400"/>
          </a:xfrm>
        </p:spPr>
        <p:txBody>
          <a:bodyPr lIns="0" tIns="0" rIns="0" bIns="0" anchor="b">
            <a:normAutofit/>
          </a:bodyPr>
          <a:lstStyle>
            <a:lvl1pPr>
              <a:buNone/>
              <a:defRPr sz="1400"/>
            </a:lvl1pPr>
          </a:lstStyle>
          <a:p>
            <a:r>
              <a:rPr lang="en-AU" dirty="0" smtClean="0"/>
              <a:t>Click to edit Master subtitle style</a:t>
            </a:r>
          </a:p>
        </p:txBody>
      </p:sp>
      <p:sp>
        <p:nvSpPr>
          <p:cNvPr id="17" name="Picture Placeholder 8"/>
          <p:cNvSpPr>
            <a:spLocks noGrp="1"/>
          </p:cNvSpPr>
          <p:nvPr>
            <p:ph type="pic" sz="quarter" idx="17"/>
          </p:nvPr>
        </p:nvSpPr>
        <p:spPr>
          <a:xfrm>
            <a:off x="2592000" y="5832000"/>
            <a:ext cx="1800000" cy="900000"/>
          </a:xfrm>
        </p:spPr>
        <p:txBody>
          <a:bodyPr>
            <a:normAutofit/>
          </a:bodyPr>
          <a:lstStyle>
            <a:lvl1pPr algn="ctr">
              <a:buNone/>
              <a:defRPr sz="1000"/>
            </a:lvl1pPr>
          </a:lstStyle>
          <a:p>
            <a:endParaRPr lang="en-US"/>
          </a:p>
        </p:txBody>
      </p:sp>
      <p:sp>
        <p:nvSpPr>
          <p:cNvPr id="18" name="Picture Placeholder 8"/>
          <p:cNvSpPr>
            <a:spLocks noGrp="1"/>
          </p:cNvSpPr>
          <p:nvPr>
            <p:ph type="pic" sz="quarter" idx="18"/>
          </p:nvPr>
        </p:nvSpPr>
        <p:spPr>
          <a:xfrm>
            <a:off x="4752000" y="5832000"/>
            <a:ext cx="1800000" cy="900000"/>
          </a:xfrm>
        </p:spPr>
        <p:txBody>
          <a:bodyPr>
            <a:normAutofit/>
          </a:bodyPr>
          <a:lstStyle>
            <a:lvl1pPr algn="ctr">
              <a:buNone/>
              <a:defRPr sz="1000"/>
            </a:lvl1pPr>
          </a:lstStyle>
          <a:p>
            <a:endParaRPr lang="en-US"/>
          </a:p>
        </p:txBody>
      </p:sp>
      <p:sp>
        <p:nvSpPr>
          <p:cNvPr id="19" name="Picture Placeholder 8"/>
          <p:cNvSpPr>
            <a:spLocks noGrp="1"/>
          </p:cNvSpPr>
          <p:nvPr>
            <p:ph type="pic" sz="quarter" idx="19"/>
          </p:nvPr>
        </p:nvSpPr>
        <p:spPr>
          <a:xfrm>
            <a:off x="6912000" y="5832000"/>
            <a:ext cx="1800000" cy="900000"/>
          </a:xfrm>
        </p:spPr>
        <p:txBody>
          <a:bodyPr>
            <a:normAutofit/>
          </a:bodyPr>
          <a:lstStyle>
            <a:lvl1pPr algn="ctr">
              <a:buNone/>
              <a:defRPr sz="1000"/>
            </a:lvl1pPr>
          </a:lstStyle>
          <a:p>
            <a:endParaRPr lang="en-US"/>
          </a:p>
        </p:txBody>
      </p:sp>
    </p:spTree>
    <p:extLst>
      <p:ext uri="{BB962C8B-B14F-4D97-AF65-F5344CB8AC3E}">
        <p14:creationId xmlns:p14="http://schemas.microsoft.com/office/powerpoint/2010/main" val="289692169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Content with graph/chart">
    <p:spTree>
      <p:nvGrpSpPr>
        <p:cNvPr id="1" name=""/>
        <p:cNvGrpSpPr/>
        <p:nvPr/>
      </p:nvGrpSpPr>
      <p:grpSpPr>
        <a:xfrm>
          <a:off x="0" y="0"/>
          <a:ext cx="0" cy="0"/>
          <a:chOff x="0" y="0"/>
          <a:chExt cx="0" cy="0"/>
        </a:xfrm>
      </p:grpSpPr>
      <p:sp>
        <p:nvSpPr>
          <p:cNvPr id="3" name="Chart Placeholder 2"/>
          <p:cNvSpPr>
            <a:spLocks noGrp="1"/>
          </p:cNvSpPr>
          <p:nvPr>
            <p:ph type="chart" sz="quarter" idx="10"/>
          </p:nvPr>
        </p:nvSpPr>
        <p:spPr>
          <a:xfrm>
            <a:off x="4751391" y="1140884"/>
            <a:ext cx="4029075" cy="4775200"/>
          </a:xfrm>
          <a:prstGeom prst="rect">
            <a:avLst/>
          </a:prstGeom>
        </p:spPr>
        <p:txBody>
          <a:bodyPr/>
          <a:lstStyle/>
          <a:p>
            <a:endParaRPr lang="en-US"/>
          </a:p>
        </p:txBody>
      </p:sp>
      <p:sp>
        <p:nvSpPr>
          <p:cNvPr id="4" name="Text Placeholder 3"/>
          <p:cNvSpPr>
            <a:spLocks noGrp="1"/>
          </p:cNvSpPr>
          <p:nvPr>
            <p:ph type="body" sz="quarter" idx="11"/>
          </p:nvPr>
        </p:nvSpPr>
        <p:spPr>
          <a:xfrm>
            <a:off x="360367" y="1140883"/>
            <a:ext cx="4035425" cy="4819649"/>
          </a:xfrm>
          <a:prstGeom prst="rect">
            <a:avLst/>
          </a:prstGeo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Title Placeholder 1"/>
          <p:cNvSpPr>
            <a:spLocks noGrp="1"/>
          </p:cNvSpPr>
          <p:nvPr>
            <p:ph type="title" hasCustomPrompt="1"/>
          </p:nvPr>
        </p:nvSpPr>
        <p:spPr bwMode="auto">
          <a:xfrm>
            <a:off x="1689879" y="226485"/>
            <a:ext cx="709693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a:defRPr sz="2000" baseline="0"/>
            </a:lvl1pPr>
          </a:lstStyle>
          <a:p>
            <a:pPr lvl="0"/>
            <a:r>
              <a:rPr lang="en-US" dirty="0" smtClean="0"/>
              <a:t>Heading</a:t>
            </a:r>
          </a:p>
        </p:txBody>
      </p:sp>
      <p:pic>
        <p:nvPicPr>
          <p:cNvPr id="7" name="Picture 6" descr="BM_stacked_(w).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363" y="226484"/>
            <a:ext cx="943496" cy="858632"/>
          </a:xfrm>
          <a:prstGeom prst="rect">
            <a:avLst/>
          </a:prstGeom>
        </p:spPr>
      </p:pic>
    </p:spTree>
    <p:extLst>
      <p:ext uri="{BB962C8B-B14F-4D97-AF65-F5344CB8AC3E}">
        <p14:creationId xmlns:p14="http://schemas.microsoft.com/office/powerpoint/2010/main" val="159933066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82946" name="Group 29"/>
          <p:cNvGrpSpPr>
            <a:grpSpLocks/>
          </p:cNvGrpSpPr>
          <p:nvPr/>
        </p:nvGrpSpPr>
        <p:grpSpPr bwMode="auto">
          <a:xfrm>
            <a:off x="1588" y="5500688"/>
            <a:ext cx="9170987" cy="1357312"/>
            <a:chOff x="1497" y="5500319"/>
            <a:chExt cx="9170984" cy="1357681"/>
          </a:xfrm>
        </p:grpSpPr>
        <p:sp>
          <p:nvSpPr>
            <p:cNvPr id="24" name="Rectangle 30"/>
            <p:cNvSpPr>
              <a:spLocks noChangeArrowheads="1"/>
            </p:cNvSpPr>
            <p:nvPr userDrawn="1"/>
          </p:nvSpPr>
          <p:spPr bwMode="auto">
            <a:xfrm>
              <a:off x="1497" y="5940320"/>
              <a:ext cx="9158377" cy="917680"/>
            </a:xfrm>
            <a:prstGeom prst="rect">
              <a:avLst/>
            </a:prstGeom>
            <a:noFill/>
            <a:ln w="9525" algn="ctr">
              <a:noFill/>
              <a:miter lim="800000"/>
              <a:headEnd/>
              <a:tailEnd/>
            </a:ln>
          </p:spPr>
          <p:txBody>
            <a:bodyPr anchor="ctr"/>
            <a:lstStyle/>
            <a:p>
              <a:pPr algn="ctr" defTabSz="914400" fontAlgn="auto">
                <a:spcBef>
                  <a:spcPts val="0"/>
                </a:spcBef>
                <a:spcAft>
                  <a:spcPts val="0"/>
                </a:spcAft>
                <a:defRPr/>
              </a:pPr>
              <a:endParaRPr lang="en-AU">
                <a:solidFill>
                  <a:srgbClr val="FFFFFF"/>
                </a:solidFill>
                <a:latin typeface="Calibri"/>
                <a:ea typeface="+mn-ea"/>
              </a:endParaRPr>
            </a:p>
          </p:txBody>
        </p:sp>
        <p:grpSp>
          <p:nvGrpSpPr>
            <p:cNvPr id="82948" name="Group 31"/>
            <p:cNvGrpSpPr>
              <a:grpSpLocks/>
            </p:cNvGrpSpPr>
            <p:nvPr userDrawn="1"/>
          </p:nvGrpSpPr>
          <p:grpSpPr bwMode="auto">
            <a:xfrm>
              <a:off x="1497" y="5500319"/>
              <a:ext cx="9170984" cy="996231"/>
              <a:chOff x="1497" y="5500319"/>
              <a:chExt cx="9170984" cy="996231"/>
            </a:xfrm>
          </p:grpSpPr>
          <p:sp>
            <p:nvSpPr>
              <p:cNvPr id="42" name="Freeform 7"/>
              <p:cNvSpPr>
                <a:spLocks noEditPoints="1"/>
              </p:cNvSpPr>
              <p:nvPr userDrawn="1"/>
            </p:nvSpPr>
            <p:spPr bwMode="auto">
              <a:xfrm>
                <a:off x="1497" y="5563679"/>
                <a:ext cx="9170984" cy="932871"/>
              </a:xfrm>
              <a:custGeom>
                <a:avLst/>
                <a:gdLst>
                  <a:gd name="T0" fmla="*/ 2313 w 2880"/>
                  <a:gd name="T1" fmla="*/ 117 h 293"/>
                  <a:gd name="T2" fmla="*/ 0 w 2880"/>
                  <a:gd name="T3" fmla="*/ 117 h 293"/>
                  <a:gd name="T4" fmla="*/ 0 w 2880"/>
                  <a:gd name="T5" fmla="*/ 137 h 293"/>
                  <a:gd name="T6" fmla="*/ 2030 w 2880"/>
                  <a:gd name="T7" fmla="*/ 137 h 293"/>
                  <a:gd name="T8" fmla="*/ 2313 w 2880"/>
                  <a:gd name="T9" fmla="*/ 117 h 293"/>
                  <a:gd name="T10" fmla="*/ 2880 w 2880"/>
                  <a:gd name="T11" fmla="*/ 0 h 293"/>
                  <a:gd name="T12" fmla="*/ 2880 w 2880"/>
                  <a:gd name="T13" fmla="*/ 0 h 293"/>
                  <a:gd name="T14" fmla="*/ 2880 w 2880"/>
                  <a:gd name="T15" fmla="*/ 117 h 293"/>
                  <a:gd name="T16" fmla="*/ 2313 w 2880"/>
                  <a:gd name="T17" fmla="*/ 117 h 293"/>
                  <a:gd name="T18" fmla="*/ 2784 w 2880"/>
                  <a:gd name="T19" fmla="*/ 293 h 293"/>
                  <a:gd name="T20" fmla="*/ 2880 w 2880"/>
                  <a:gd name="T21" fmla="*/ 293 h 293"/>
                  <a:gd name="T22" fmla="*/ 2880 w 2880"/>
                  <a:gd name="T23" fmla="*/ 0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80"/>
                  <a:gd name="T37" fmla="*/ 0 h 293"/>
                  <a:gd name="T38" fmla="*/ 2880 w 2880"/>
                  <a:gd name="T39" fmla="*/ 293 h 2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007F9B"/>
              </a:solidFill>
              <a:ln w="9525">
                <a:noFill/>
                <a:round/>
                <a:headEnd/>
                <a:tailEnd/>
              </a:ln>
            </p:spPr>
            <p:txBody>
              <a:bodyPr/>
              <a:lstStyle/>
              <a:p>
                <a:pPr defTabSz="914400"/>
                <a:endParaRPr lang="en-AU">
                  <a:solidFill>
                    <a:srgbClr val="000000"/>
                  </a:solidFill>
                  <a:ea typeface="+mn-ea"/>
                </a:endParaRPr>
              </a:p>
            </p:txBody>
          </p:sp>
          <p:sp>
            <p:nvSpPr>
              <p:cNvPr id="45" name="Freeform 8"/>
              <p:cNvSpPr>
                <a:spLocks noEditPoints="1"/>
              </p:cNvSpPr>
              <p:nvPr userDrawn="1"/>
            </p:nvSpPr>
            <p:spPr bwMode="auto">
              <a:xfrm>
                <a:off x="1497" y="5500319"/>
                <a:ext cx="9170984" cy="435093"/>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46" name="Freeform 9"/>
              <p:cNvSpPr>
                <a:spLocks/>
              </p:cNvSpPr>
              <p:nvPr userDrawn="1"/>
            </p:nvSpPr>
            <p:spPr bwMode="auto">
              <a:xfrm>
                <a:off x="1497" y="5563836"/>
                <a:ext cx="7365998" cy="431917"/>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47" name="Freeform 10"/>
              <p:cNvSpPr>
                <a:spLocks/>
              </p:cNvSpPr>
              <p:nvPr userDrawn="1"/>
            </p:nvSpPr>
            <p:spPr bwMode="auto">
              <a:xfrm>
                <a:off x="7367495" y="5563836"/>
                <a:ext cx="1804986" cy="868598"/>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a:lstStyle/>
              <a:p>
                <a:pPr defTabSz="914400" fontAlgn="auto">
                  <a:spcBef>
                    <a:spcPts val="0"/>
                  </a:spcBef>
                  <a:spcAft>
                    <a:spcPts val="0"/>
                  </a:spcAft>
                  <a:defRPr/>
                </a:pPr>
                <a:endParaRPr lang="en-AU">
                  <a:solidFill>
                    <a:srgbClr val="000000"/>
                  </a:solidFill>
                  <a:latin typeface="Calibri"/>
                  <a:ea typeface="+mn-ea"/>
                </a:endParaRPr>
              </a:p>
            </p:txBody>
          </p:sp>
        </p:grpSp>
        <p:pic>
          <p:nvPicPr>
            <p:cNvPr id="82953"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27" name="Group 19"/>
            <p:cNvGrpSpPr/>
            <p:nvPr userDrawn="1"/>
          </p:nvGrpSpPr>
          <p:grpSpPr>
            <a:xfrm>
              <a:off x="360000" y="5807505"/>
              <a:ext cx="814388" cy="95250"/>
              <a:chOff x="3495675" y="5969000"/>
              <a:chExt cx="814388" cy="95250"/>
            </a:xfrm>
            <a:solidFill>
              <a:schemeClr val="accent1"/>
            </a:solidFill>
          </p:grpSpPr>
          <p:sp>
            <p:nvSpPr>
              <p:cNvPr id="28"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29"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30"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31" name="Oval 29"/>
              <p:cNvSpPr>
                <a:spLocks noChangeArrowheads="1"/>
              </p:cNvSpPr>
              <p:nvPr/>
            </p:nvSpPr>
            <p:spPr bwMode="auto">
              <a:xfrm>
                <a:off x="3819525" y="6042025"/>
                <a:ext cx="19050" cy="22225"/>
              </a:xfrm>
              <a:prstGeom prst="ellipse">
                <a:avLst/>
              </a:pr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32"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33"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34"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35"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37"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39" name="Oval 35"/>
              <p:cNvSpPr>
                <a:spLocks noChangeArrowheads="1"/>
              </p:cNvSpPr>
              <p:nvPr/>
            </p:nvSpPr>
            <p:spPr bwMode="auto">
              <a:xfrm>
                <a:off x="4141788" y="6042025"/>
                <a:ext cx="19050" cy="22225"/>
              </a:xfrm>
              <a:prstGeom prst="ellipse">
                <a:avLst/>
              </a:pr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40"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41"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grpSp>
      </p:grpSp>
      <p:sp>
        <p:nvSpPr>
          <p:cNvPr id="82955" name="Title Placeholder 1"/>
          <p:cNvSpPr>
            <a:spLocks noGrp="1"/>
          </p:cNvSpPr>
          <p:nvPr>
            <p:ph type="ctrTitle"/>
          </p:nvPr>
        </p:nvSpPr>
        <p:spPr>
          <a:xfrm>
            <a:off x="358775" y="3105150"/>
            <a:ext cx="8461375" cy="1096963"/>
          </a:xfrm>
        </p:spPr>
        <p:txBody>
          <a:bodyPr anchor="b"/>
          <a:lstStyle>
            <a:lvl1pPr>
              <a:defRPr sz="4400">
                <a:solidFill>
                  <a:schemeClr val="bg1"/>
                </a:solidFill>
              </a:defRPr>
            </a:lvl1pPr>
          </a:lstStyle>
          <a:p>
            <a:r>
              <a:rPr lang="en-AU"/>
              <a:t>Click to edit Master title style</a:t>
            </a:r>
          </a:p>
        </p:txBody>
      </p:sp>
      <p:sp>
        <p:nvSpPr>
          <p:cNvPr id="82956" name="Text Placeholder 2"/>
          <p:cNvSpPr>
            <a:spLocks noGrp="1"/>
          </p:cNvSpPr>
          <p:nvPr>
            <p:ph type="subTitle" idx="1"/>
          </p:nvPr>
        </p:nvSpPr>
        <p:spPr>
          <a:xfrm>
            <a:off x="358775" y="4257675"/>
            <a:ext cx="8461375" cy="396875"/>
          </a:xfrm>
        </p:spPr>
        <p:txBody>
          <a:bodyPr/>
          <a:lstStyle>
            <a:lvl1pPr marL="0" indent="0">
              <a:buFont typeface="Arial" charset="0"/>
              <a:buNone/>
              <a:defRPr sz="2200" b="1">
                <a:solidFill>
                  <a:schemeClr val="bg1"/>
                </a:solidFill>
              </a:defRPr>
            </a:lvl1pPr>
          </a:lstStyle>
          <a:p>
            <a:r>
              <a:rPr lang="en-AU"/>
              <a:t>Click to edit Master subtitle style</a:t>
            </a:r>
          </a:p>
        </p:txBody>
      </p:sp>
      <p:sp>
        <p:nvSpPr>
          <p:cNvPr id="36" name="AutoShape 4"/>
          <p:cNvSpPr>
            <a:spLocks noChangeAspect="1" noChangeArrowheads="1" noTextEdit="1"/>
          </p:cNvSpPr>
          <p:nvPr/>
        </p:nvSpPr>
        <p:spPr bwMode="auto">
          <a:xfrm>
            <a:off x="3175" y="3325813"/>
            <a:ext cx="9161463" cy="801687"/>
          </a:xfrm>
          <a:prstGeom prst="rect">
            <a:avLst/>
          </a:prstGeom>
          <a:no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43" name="AutoShape 81"/>
          <p:cNvSpPr>
            <a:spLocks noChangeAspect="1" noChangeArrowheads="1" noTextEdit="1"/>
          </p:cNvSpPr>
          <p:nvPr/>
        </p:nvSpPr>
        <p:spPr bwMode="auto">
          <a:xfrm>
            <a:off x="1588" y="3321050"/>
            <a:ext cx="9169400" cy="849313"/>
          </a:xfrm>
          <a:prstGeom prst="rect">
            <a:avLst/>
          </a:prstGeom>
          <a:noFill/>
          <a:ln w="9525">
            <a:noFill/>
            <a:miter lim="800000"/>
            <a:headEnd/>
            <a:tailEnd/>
          </a:ln>
        </p:spPr>
        <p:txBody>
          <a:bodyPr/>
          <a:lstStyle/>
          <a:p>
            <a:pPr defTabSz="914400" fontAlgn="auto">
              <a:spcBef>
                <a:spcPts val="0"/>
              </a:spcBef>
              <a:spcAft>
                <a:spcPts val="0"/>
              </a:spcAft>
              <a:defRPr/>
            </a:pPr>
            <a:endParaRPr lang="en-US">
              <a:solidFill>
                <a:srgbClr val="000000"/>
              </a:solidFill>
              <a:latin typeface="Calibri"/>
              <a:ea typeface="+mn-ea"/>
            </a:endParaRPr>
          </a:p>
        </p:txBody>
      </p:sp>
    </p:spTree>
    <p:extLst>
      <p:ext uri="{BB962C8B-B14F-4D97-AF65-F5344CB8AC3E}">
        <p14:creationId xmlns:p14="http://schemas.microsoft.com/office/powerpoint/2010/main" val="1928950711"/>
      </p:ext>
    </p:extLst>
  </p:cSld>
  <p:clrMapOvr>
    <a:masterClrMapping/>
  </p:clrMapOvr>
  <p:timing>
    <p:tnLst>
      <p:par>
        <p:cTn id="1" dur="indefinite" restart="never" nodeType="tmRoot"/>
      </p:par>
    </p:tn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Footer Placeholder 3"/>
          <p:cNvSpPr>
            <a:spLocks noGrp="1"/>
          </p:cNvSpPr>
          <p:nvPr>
            <p:ph type="ftr" sz="quarter" idx="10"/>
          </p:nvPr>
        </p:nvSpPr>
        <p:spPr/>
        <p:txBody>
          <a:bodyPr/>
          <a:lstStyle>
            <a:lvl1pPr>
              <a:defRPr/>
            </a:lvl1pPr>
          </a:lstStyle>
          <a:p>
            <a:r>
              <a:rPr lang="en-AU"/>
              <a:t>Presentation title  |  Presenter name</a:t>
            </a:r>
          </a:p>
        </p:txBody>
      </p:sp>
      <p:sp>
        <p:nvSpPr>
          <p:cNvPr id="5" name="Slide Number Placeholder 4"/>
          <p:cNvSpPr>
            <a:spLocks noGrp="1"/>
          </p:cNvSpPr>
          <p:nvPr>
            <p:ph type="sldNum" sz="quarter" idx="11"/>
          </p:nvPr>
        </p:nvSpPr>
        <p:spPr/>
        <p:txBody>
          <a:bodyPr/>
          <a:lstStyle>
            <a:lvl1pPr>
              <a:defRPr/>
            </a:lvl1pPr>
          </a:lstStyle>
          <a:p>
            <a:pPr>
              <a:defRPr/>
            </a:pPr>
            <a:fld id="{46893179-4E83-401A-9173-23FDB494BA6F}" type="slidenum">
              <a:rPr lang="en-AU">
                <a:solidFill>
                  <a:srgbClr val="FFFFFF"/>
                </a:solidFill>
              </a:rPr>
              <a:pPr>
                <a:defRPr/>
              </a:pPr>
              <a:t>‹#›</a:t>
            </a:fld>
            <a:r>
              <a:rPr lang="en-AU">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2204417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AU"/>
              <a:t>Presentation title  |  Presenter name</a:t>
            </a:r>
          </a:p>
        </p:txBody>
      </p:sp>
      <p:sp>
        <p:nvSpPr>
          <p:cNvPr id="5" name="Slide Number Placeholder 4"/>
          <p:cNvSpPr>
            <a:spLocks noGrp="1"/>
          </p:cNvSpPr>
          <p:nvPr>
            <p:ph type="sldNum" sz="quarter" idx="11"/>
          </p:nvPr>
        </p:nvSpPr>
        <p:spPr/>
        <p:txBody>
          <a:bodyPr/>
          <a:lstStyle>
            <a:lvl1pPr>
              <a:defRPr/>
            </a:lvl1pPr>
          </a:lstStyle>
          <a:p>
            <a:pPr>
              <a:defRPr/>
            </a:pPr>
            <a:fld id="{A7493433-EE6D-4C99-BAFE-C6E5BCEFC7D4}" type="slidenum">
              <a:rPr lang="en-AU">
                <a:solidFill>
                  <a:srgbClr val="FFFFFF"/>
                </a:solidFill>
              </a:rPr>
              <a:pPr>
                <a:defRPr/>
              </a:pPr>
              <a:t>‹#›</a:t>
            </a:fld>
            <a:r>
              <a:rPr lang="en-AU">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3702609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55910" y="274638"/>
            <a:ext cx="6530890" cy="1143000"/>
          </a:xfrm>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FontTx/>
              <a:buNone/>
              <a:defRPr/>
            </a:lvl1pPr>
            <a:lvl2pPr>
              <a:buFont typeface="Arial"/>
              <a:buChar char="•"/>
              <a:defRPr/>
            </a:lvl2pPr>
            <a:lvl3pPr>
              <a:buFont typeface="Lucida Grande"/>
              <a:buChar char="−"/>
              <a:defRPr/>
            </a:lvl3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2516121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8775" y="1268413"/>
            <a:ext cx="4154488" cy="4573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65663" y="1268413"/>
            <a:ext cx="4154487" cy="4573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Footer Placeholder 4"/>
          <p:cNvSpPr>
            <a:spLocks noGrp="1"/>
          </p:cNvSpPr>
          <p:nvPr>
            <p:ph type="ftr" sz="quarter" idx="10"/>
          </p:nvPr>
        </p:nvSpPr>
        <p:spPr/>
        <p:txBody>
          <a:bodyPr/>
          <a:lstStyle>
            <a:lvl1pPr>
              <a:defRPr/>
            </a:lvl1pPr>
          </a:lstStyle>
          <a:p>
            <a:r>
              <a:rPr lang="en-AU"/>
              <a:t>Presentation title  |  Presenter name</a:t>
            </a:r>
          </a:p>
        </p:txBody>
      </p:sp>
      <p:sp>
        <p:nvSpPr>
          <p:cNvPr id="6" name="Slide Number Placeholder 5"/>
          <p:cNvSpPr>
            <a:spLocks noGrp="1"/>
          </p:cNvSpPr>
          <p:nvPr>
            <p:ph type="sldNum" sz="quarter" idx="11"/>
          </p:nvPr>
        </p:nvSpPr>
        <p:spPr/>
        <p:txBody>
          <a:bodyPr/>
          <a:lstStyle>
            <a:lvl1pPr>
              <a:defRPr/>
            </a:lvl1pPr>
          </a:lstStyle>
          <a:p>
            <a:pPr>
              <a:defRPr/>
            </a:pPr>
            <a:fld id="{BAE96A91-1A3F-4341-A317-B5A6AA6A9EC1}" type="slidenum">
              <a:rPr lang="en-AU">
                <a:solidFill>
                  <a:srgbClr val="FFFFFF"/>
                </a:solidFill>
              </a:rPr>
              <a:pPr>
                <a:defRPr/>
              </a:pPr>
              <a:t>‹#›</a:t>
            </a:fld>
            <a:r>
              <a:rPr lang="en-AU">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41507063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Footer Placeholder 6"/>
          <p:cNvSpPr>
            <a:spLocks noGrp="1"/>
          </p:cNvSpPr>
          <p:nvPr>
            <p:ph type="ftr" sz="quarter" idx="10"/>
          </p:nvPr>
        </p:nvSpPr>
        <p:spPr/>
        <p:txBody>
          <a:bodyPr/>
          <a:lstStyle>
            <a:lvl1pPr>
              <a:defRPr/>
            </a:lvl1pPr>
          </a:lstStyle>
          <a:p>
            <a:r>
              <a:rPr lang="en-AU"/>
              <a:t>Presentation title  |  Presenter name</a:t>
            </a:r>
          </a:p>
        </p:txBody>
      </p:sp>
      <p:sp>
        <p:nvSpPr>
          <p:cNvPr id="8" name="Slide Number Placeholder 7"/>
          <p:cNvSpPr>
            <a:spLocks noGrp="1"/>
          </p:cNvSpPr>
          <p:nvPr>
            <p:ph type="sldNum" sz="quarter" idx="11"/>
          </p:nvPr>
        </p:nvSpPr>
        <p:spPr/>
        <p:txBody>
          <a:bodyPr/>
          <a:lstStyle>
            <a:lvl1pPr>
              <a:defRPr/>
            </a:lvl1pPr>
          </a:lstStyle>
          <a:p>
            <a:pPr>
              <a:defRPr/>
            </a:pPr>
            <a:fld id="{8430CDA1-A27C-41D3-A629-1682B9562336}" type="slidenum">
              <a:rPr lang="en-AU">
                <a:solidFill>
                  <a:srgbClr val="FFFFFF"/>
                </a:solidFill>
              </a:rPr>
              <a:pPr>
                <a:defRPr/>
              </a:pPr>
              <a:t>‹#›</a:t>
            </a:fld>
            <a:r>
              <a:rPr lang="en-AU">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35075780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Footer Placeholder 2"/>
          <p:cNvSpPr>
            <a:spLocks noGrp="1"/>
          </p:cNvSpPr>
          <p:nvPr>
            <p:ph type="ftr" sz="quarter" idx="10"/>
          </p:nvPr>
        </p:nvSpPr>
        <p:spPr/>
        <p:txBody>
          <a:bodyPr/>
          <a:lstStyle>
            <a:lvl1pPr>
              <a:defRPr/>
            </a:lvl1pPr>
          </a:lstStyle>
          <a:p>
            <a:r>
              <a:rPr lang="en-AU"/>
              <a:t>Presentation title  |  Presenter name</a:t>
            </a:r>
          </a:p>
        </p:txBody>
      </p:sp>
      <p:sp>
        <p:nvSpPr>
          <p:cNvPr id="4" name="Slide Number Placeholder 3"/>
          <p:cNvSpPr>
            <a:spLocks noGrp="1"/>
          </p:cNvSpPr>
          <p:nvPr>
            <p:ph type="sldNum" sz="quarter" idx="11"/>
          </p:nvPr>
        </p:nvSpPr>
        <p:spPr/>
        <p:txBody>
          <a:bodyPr/>
          <a:lstStyle>
            <a:lvl1pPr>
              <a:defRPr/>
            </a:lvl1pPr>
          </a:lstStyle>
          <a:p>
            <a:pPr>
              <a:defRPr/>
            </a:pPr>
            <a:fld id="{6F80006B-7B45-480E-B38D-16E69D7EBE28}" type="slidenum">
              <a:rPr lang="en-AU">
                <a:solidFill>
                  <a:srgbClr val="FFFFFF"/>
                </a:solidFill>
              </a:rPr>
              <a:pPr>
                <a:defRPr/>
              </a:pPr>
              <a:t>‹#›</a:t>
            </a:fld>
            <a:r>
              <a:rPr lang="en-AU">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1107842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AU"/>
              <a:t>Presentation title  |  Presenter name</a:t>
            </a:r>
          </a:p>
        </p:txBody>
      </p:sp>
      <p:sp>
        <p:nvSpPr>
          <p:cNvPr id="3" name="Slide Number Placeholder 2"/>
          <p:cNvSpPr>
            <a:spLocks noGrp="1"/>
          </p:cNvSpPr>
          <p:nvPr>
            <p:ph type="sldNum" sz="quarter" idx="11"/>
          </p:nvPr>
        </p:nvSpPr>
        <p:spPr/>
        <p:txBody>
          <a:bodyPr/>
          <a:lstStyle>
            <a:lvl1pPr>
              <a:defRPr/>
            </a:lvl1pPr>
          </a:lstStyle>
          <a:p>
            <a:pPr>
              <a:defRPr/>
            </a:pPr>
            <a:fld id="{A3E7E199-B255-406E-BE83-4C1260CB8DC8}" type="slidenum">
              <a:rPr lang="en-AU">
                <a:solidFill>
                  <a:srgbClr val="FFFFFF"/>
                </a:solidFill>
              </a:rPr>
              <a:pPr>
                <a:defRPr/>
              </a:pPr>
              <a:t>‹#›</a:t>
            </a:fld>
            <a:r>
              <a:rPr lang="en-AU">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9838147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AU"/>
              <a:t>Presentation title  |  Presenter name</a:t>
            </a:r>
          </a:p>
        </p:txBody>
      </p:sp>
      <p:sp>
        <p:nvSpPr>
          <p:cNvPr id="6" name="Slide Number Placeholder 5"/>
          <p:cNvSpPr>
            <a:spLocks noGrp="1"/>
          </p:cNvSpPr>
          <p:nvPr>
            <p:ph type="sldNum" sz="quarter" idx="11"/>
          </p:nvPr>
        </p:nvSpPr>
        <p:spPr/>
        <p:txBody>
          <a:bodyPr/>
          <a:lstStyle>
            <a:lvl1pPr>
              <a:defRPr/>
            </a:lvl1pPr>
          </a:lstStyle>
          <a:p>
            <a:pPr>
              <a:defRPr/>
            </a:pPr>
            <a:fld id="{DA393418-3FAB-4B50-B3B7-826C836D0BB8}" type="slidenum">
              <a:rPr lang="en-AU">
                <a:solidFill>
                  <a:srgbClr val="FFFFFF"/>
                </a:solidFill>
              </a:rPr>
              <a:pPr>
                <a:defRPr/>
              </a:pPr>
              <a:t>‹#›</a:t>
            </a:fld>
            <a:r>
              <a:rPr lang="en-AU">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17666992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AU"/>
              <a:t>Presentation title  |  Presenter name</a:t>
            </a:r>
          </a:p>
        </p:txBody>
      </p:sp>
      <p:sp>
        <p:nvSpPr>
          <p:cNvPr id="6" name="Slide Number Placeholder 5"/>
          <p:cNvSpPr>
            <a:spLocks noGrp="1"/>
          </p:cNvSpPr>
          <p:nvPr>
            <p:ph type="sldNum" sz="quarter" idx="11"/>
          </p:nvPr>
        </p:nvSpPr>
        <p:spPr/>
        <p:txBody>
          <a:bodyPr/>
          <a:lstStyle>
            <a:lvl1pPr>
              <a:defRPr/>
            </a:lvl1pPr>
          </a:lstStyle>
          <a:p>
            <a:pPr>
              <a:defRPr/>
            </a:pPr>
            <a:fld id="{1728E233-69F6-4A1B-81D8-CE56B888AA8C}" type="slidenum">
              <a:rPr lang="en-AU">
                <a:solidFill>
                  <a:srgbClr val="FFFFFF"/>
                </a:solidFill>
              </a:rPr>
              <a:pPr>
                <a:defRPr/>
              </a:pPr>
              <a:t>‹#›</a:t>
            </a:fld>
            <a:r>
              <a:rPr lang="en-AU">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35207567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Footer Placeholder 3"/>
          <p:cNvSpPr>
            <a:spLocks noGrp="1"/>
          </p:cNvSpPr>
          <p:nvPr>
            <p:ph type="ftr" sz="quarter" idx="10"/>
          </p:nvPr>
        </p:nvSpPr>
        <p:spPr/>
        <p:txBody>
          <a:bodyPr/>
          <a:lstStyle>
            <a:lvl1pPr>
              <a:defRPr/>
            </a:lvl1pPr>
          </a:lstStyle>
          <a:p>
            <a:r>
              <a:rPr lang="en-AU"/>
              <a:t>Presentation title  |  Presenter name</a:t>
            </a:r>
          </a:p>
        </p:txBody>
      </p:sp>
      <p:sp>
        <p:nvSpPr>
          <p:cNvPr id="5" name="Slide Number Placeholder 4"/>
          <p:cNvSpPr>
            <a:spLocks noGrp="1"/>
          </p:cNvSpPr>
          <p:nvPr>
            <p:ph type="sldNum" sz="quarter" idx="11"/>
          </p:nvPr>
        </p:nvSpPr>
        <p:spPr/>
        <p:txBody>
          <a:bodyPr/>
          <a:lstStyle>
            <a:lvl1pPr>
              <a:defRPr/>
            </a:lvl1pPr>
          </a:lstStyle>
          <a:p>
            <a:pPr>
              <a:defRPr/>
            </a:pPr>
            <a:fld id="{860E2BE0-379B-4273-8120-57A2F44FAE67}" type="slidenum">
              <a:rPr lang="en-AU">
                <a:solidFill>
                  <a:srgbClr val="FFFFFF"/>
                </a:solidFill>
              </a:rPr>
              <a:pPr>
                <a:defRPr/>
              </a:pPr>
              <a:t>‹#›</a:t>
            </a:fld>
            <a:r>
              <a:rPr lang="en-AU">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3034403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274638"/>
            <a:ext cx="2114550" cy="5567362"/>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358775" y="274638"/>
            <a:ext cx="6194425" cy="5567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Footer Placeholder 3"/>
          <p:cNvSpPr>
            <a:spLocks noGrp="1"/>
          </p:cNvSpPr>
          <p:nvPr>
            <p:ph type="ftr" sz="quarter" idx="10"/>
          </p:nvPr>
        </p:nvSpPr>
        <p:spPr/>
        <p:txBody>
          <a:bodyPr/>
          <a:lstStyle>
            <a:lvl1pPr>
              <a:defRPr/>
            </a:lvl1pPr>
          </a:lstStyle>
          <a:p>
            <a:r>
              <a:rPr lang="en-AU"/>
              <a:t>Presentation title  |  Presenter name</a:t>
            </a:r>
          </a:p>
        </p:txBody>
      </p:sp>
      <p:sp>
        <p:nvSpPr>
          <p:cNvPr id="5" name="Slide Number Placeholder 4"/>
          <p:cNvSpPr>
            <a:spLocks noGrp="1"/>
          </p:cNvSpPr>
          <p:nvPr>
            <p:ph type="sldNum" sz="quarter" idx="11"/>
          </p:nvPr>
        </p:nvSpPr>
        <p:spPr/>
        <p:txBody>
          <a:bodyPr/>
          <a:lstStyle>
            <a:lvl1pPr>
              <a:defRPr/>
            </a:lvl1pPr>
          </a:lstStyle>
          <a:p>
            <a:pPr>
              <a:defRPr/>
            </a:pPr>
            <a:fld id="{B51EA898-F238-4BE9-AEEB-61FC71AAA48E}" type="slidenum">
              <a:rPr lang="en-AU">
                <a:solidFill>
                  <a:srgbClr val="FFFFFF"/>
                </a:solidFill>
              </a:rPr>
              <a:pPr>
                <a:defRPr/>
              </a:pPr>
              <a:t>‹#›</a:t>
            </a:fld>
            <a:r>
              <a:rPr lang="en-AU">
                <a:solidFill>
                  <a:srgbClr val="FFFFFF"/>
                </a:solidFill>
              </a:rPr>
              <a:t>  |</a:t>
            </a:r>
            <a:endParaRPr lang="en-AU" dirty="0">
              <a:solidFill>
                <a:srgbClr val="FFFFFF"/>
              </a:solidFill>
            </a:endParaRPr>
          </a:p>
        </p:txBody>
      </p:sp>
    </p:spTree>
    <p:extLst>
      <p:ext uri="{BB962C8B-B14F-4D97-AF65-F5344CB8AC3E}">
        <p14:creationId xmlns:p14="http://schemas.microsoft.com/office/powerpoint/2010/main" val="41530201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45091" name="Group 29"/>
          <p:cNvGrpSpPr>
            <a:grpSpLocks/>
          </p:cNvGrpSpPr>
          <p:nvPr/>
        </p:nvGrpSpPr>
        <p:grpSpPr bwMode="auto">
          <a:xfrm>
            <a:off x="1588" y="5500688"/>
            <a:ext cx="9170987" cy="1357312"/>
            <a:chOff x="1497" y="5500319"/>
            <a:chExt cx="9170984" cy="1357681"/>
          </a:xfrm>
        </p:grpSpPr>
        <p:sp>
          <p:nvSpPr>
            <p:cNvPr id="24" name="Rectangle 30"/>
            <p:cNvSpPr/>
            <p:nvPr userDrawn="1"/>
          </p:nvSpPr>
          <p:spPr>
            <a:xfrm>
              <a:off x="1497" y="5940176"/>
              <a:ext cx="9158284" cy="9178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fontAlgn="auto">
                <a:spcBef>
                  <a:spcPts val="0"/>
                </a:spcBef>
                <a:spcAft>
                  <a:spcPts val="0"/>
                </a:spcAft>
                <a:defRPr/>
              </a:pPr>
              <a:endParaRPr lang="en-AU">
                <a:solidFill>
                  <a:srgbClr val="FFFFFF"/>
                </a:solidFill>
              </a:endParaRPr>
            </a:p>
          </p:txBody>
        </p:sp>
        <p:grpSp>
          <p:nvGrpSpPr>
            <p:cNvPr id="45093" name="Group 31"/>
            <p:cNvGrpSpPr>
              <a:grpSpLocks/>
            </p:cNvGrpSpPr>
            <p:nvPr userDrawn="1"/>
          </p:nvGrpSpPr>
          <p:grpSpPr bwMode="auto">
            <a:xfrm>
              <a:off x="1497" y="5500319"/>
              <a:ext cx="9170984" cy="996231"/>
              <a:chOff x="1497" y="5500319"/>
              <a:chExt cx="9170984" cy="996231"/>
            </a:xfrm>
          </p:grpSpPr>
          <p:sp>
            <p:nvSpPr>
              <p:cNvPr id="42" name="Freeform 7"/>
              <p:cNvSpPr>
                <a:spLocks noEditPoints="1"/>
              </p:cNvSpPr>
              <p:nvPr userDrawn="1"/>
            </p:nvSpPr>
            <p:spPr bwMode="auto">
              <a:xfrm>
                <a:off x="1497" y="5563836"/>
                <a:ext cx="9170984" cy="932116"/>
              </a:xfrm>
              <a:custGeom>
                <a:avLst/>
                <a:gdLst/>
                <a:ahLst/>
                <a:cxnLst>
                  <a:cxn ang="0">
                    <a:pos x="2313" y="117"/>
                  </a:cxn>
                  <a:cxn ang="0">
                    <a:pos x="0" y="117"/>
                  </a:cxn>
                  <a:cxn ang="0">
                    <a:pos x="0" y="137"/>
                  </a:cxn>
                  <a:cxn ang="0">
                    <a:pos x="2030" y="137"/>
                  </a:cxn>
                  <a:cxn ang="0">
                    <a:pos x="2313" y="117"/>
                  </a:cxn>
                  <a:cxn ang="0">
                    <a:pos x="2880" y="0"/>
                  </a:cxn>
                  <a:cxn ang="0">
                    <a:pos x="2880" y="0"/>
                  </a:cxn>
                  <a:cxn ang="0">
                    <a:pos x="2880" y="117"/>
                  </a:cxn>
                  <a:cxn ang="0">
                    <a:pos x="2313" y="117"/>
                  </a:cxn>
                  <a:cxn ang="0">
                    <a:pos x="2784" y="293"/>
                  </a:cxn>
                  <a:cxn ang="0">
                    <a:pos x="2880" y="293"/>
                  </a:cxn>
                  <a:cxn ang="0">
                    <a:pos x="2880" y="0"/>
                  </a:cxn>
                </a:cxnLst>
                <a:rect l="0" t="0" r="r" b="b"/>
                <a:pathLst>
                  <a:path w="2880" h="293">
                    <a:moveTo>
                      <a:pt x="2313" y="117"/>
                    </a:moveTo>
                    <a:cubicBezTo>
                      <a:pt x="0" y="117"/>
                      <a:pt x="0" y="117"/>
                      <a:pt x="0" y="117"/>
                    </a:cubicBezTo>
                    <a:cubicBezTo>
                      <a:pt x="0" y="137"/>
                      <a:pt x="0" y="137"/>
                      <a:pt x="0" y="137"/>
                    </a:cubicBezTo>
                    <a:cubicBezTo>
                      <a:pt x="2030" y="137"/>
                      <a:pt x="2030" y="137"/>
                      <a:pt x="2030" y="137"/>
                    </a:cubicBezTo>
                    <a:cubicBezTo>
                      <a:pt x="2214" y="137"/>
                      <a:pt x="2274" y="132"/>
                      <a:pt x="2313" y="117"/>
                    </a:cubicBezTo>
                    <a:moveTo>
                      <a:pt x="2880" y="0"/>
                    </a:moveTo>
                    <a:cubicBezTo>
                      <a:pt x="2880" y="0"/>
                      <a:pt x="2880" y="0"/>
                      <a:pt x="2880" y="0"/>
                    </a:cubicBezTo>
                    <a:cubicBezTo>
                      <a:pt x="2880" y="117"/>
                      <a:pt x="2880" y="117"/>
                      <a:pt x="2880" y="117"/>
                    </a:cubicBezTo>
                    <a:cubicBezTo>
                      <a:pt x="2313" y="117"/>
                      <a:pt x="2313" y="117"/>
                      <a:pt x="2313" y="117"/>
                    </a:cubicBezTo>
                    <a:cubicBezTo>
                      <a:pt x="2411" y="197"/>
                      <a:pt x="2542" y="293"/>
                      <a:pt x="2784" y="293"/>
                    </a:cubicBezTo>
                    <a:cubicBezTo>
                      <a:pt x="2842" y="293"/>
                      <a:pt x="2880" y="293"/>
                      <a:pt x="2880" y="293"/>
                    </a:cubicBezTo>
                    <a:cubicBezTo>
                      <a:pt x="2880" y="0"/>
                      <a:pt x="2880" y="0"/>
                      <a:pt x="2880" y="0"/>
                    </a:cubicBezTo>
                  </a:path>
                </a:pathLst>
              </a:custGeom>
              <a:solidFill>
                <a:srgbClr val="BFBFBF"/>
              </a:solidFill>
              <a:ln w="9525">
                <a:noFill/>
                <a:round/>
                <a:headEnd/>
                <a:tailEnd/>
              </a:ln>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45" name="Freeform 8"/>
              <p:cNvSpPr>
                <a:spLocks noEditPoints="1"/>
              </p:cNvSpPr>
              <p:nvPr userDrawn="1"/>
            </p:nvSpPr>
            <p:spPr bwMode="auto">
              <a:xfrm>
                <a:off x="1497" y="5500319"/>
                <a:ext cx="9170984" cy="435093"/>
              </a:xfrm>
              <a:custGeom>
                <a:avLst/>
                <a:gdLst/>
                <a:ahLst/>
                <a:cxnLst>
                  <a:cxn ang="0">
                    <a:pos x="2880" y="20"/>
                  </a:cxn>
                  <a:cxn ang="0">
                    <a:pos x="2789" y="20"/>
                  </a:cxn>
                  <a:cxn ang="0">
                    <a:pos x="2313" y="137"/>
                  </a:cxn>
                  <a:cxn ang="0">
                    <a:pos x="2313" y="137"/>
                  </a:cxn>
                  <a:cxn ang="0">
                    <a:pos x="2880" y="137"/>
                  </a:cxn>
                  <a:cxn ang="0">
                    <a:pos x="2880" y="20"/>
                  </a:cxn>
                  <a:cxn ang="0">
                    <a:pos x="1860" y="0"/>
                  </a:cxn>
                  <a:cxn ang="0">
                    <a:pos x="0" y="0"/>
                  </a:cxn>
                  <a:cxn ang="0">
                    <a:pos x="0" y="137"/>
                  </a:cxn>
                  <a:cxn ang="0">
                    <a:pos x="2313" y="137"/>
                  </a:cxn>
                  <a:cxn ang="0">
                    <a:pos x="2313" y="137"/>
                  </a:cxn>
                  <a:cxn ang="0">
                    <a:pos x="2313" y="137"/>
                  </a:cxn>
                  <a:cxn ang="0">
                    <a:pos x="2313" y="137"/>
                  </a:cxn>
                  <a:cxn ang="0">
                    <a:pos x="1860" y="0"/>
                  </a:cxn>
                </a:cxnLst>
                <a:rect l="0" t="0" r="r" b="b"/>
                <a:pathLst>
                  <a:path w="2880" h="137">
                    <a:moveTo>
                      <a:pt x="2880" y="20"/>
                    </a:moveTo>
                    <a:cubicBezTo>
                      <a:pt x="2789" y="20"/>
                      <a:pt x="2789" y="20"/>
                      <a:pt x="2789" y="20"/>
                    </a:cubicBezTo>
                    <a:cubicBezTo>
                      <a:pt x="2500" y="20"/>
                      <a:pt x="2393" y="107"/>
                      <a:pt x="2313" y="137"/>
                    </a:cubicBezTo>
                    <a:cubicBezTo>
                      <a:pt x="2313" y="137"/>
                      <a:pt x="2313" y="137"/>
                      <a:pt x="2313" y="137"/>
                    </a:cubicBezTo>
                    <a:cubicBezTo>
                      <a:pt x="2880" y="137"/>
                      <a:pt x="2880" y="137"/>
                      <a:pt x="2880" y="137"/>
                    </a:cubicBezTo>
                    <a:cubicBezTo>
                      <a:pt x="2880" y="20"/>
                      <a:pt x="2880" y="20"/>
                      <a:pt x="2880" y="20"/>
                    </a:cubicBezTo>
                    <a:moveTo>
                      <a:pt x="1860" y="0"/>
                    </a:moveTo>
                    <a:cubicBezTo>
                      <a:pt x="0" y="0"/>
                      <a:pt x="0" y="0"/>
                      <a:pt x="0" y="0"/>
                    </a:cubicBezTo>
                    <a:cubicBezTo>
                      <a:pt x="0" y="137"/>
                      <a:pt x="0" y="137"/>
                      <a:pt x="0" y="137"/>
                    </a:cubicBezTo>
                    <a:cubicBezTo>
                      <a:pt x="2313" y="137"/>
                      <a:pt x="2313" y="137"/>
                      <a:pt x="2313" y="137"/>
                    </a:cubicBezTo>
                    <a:cubicBezTo>
                      <a:pt x="2313" y="137"/>
                      <a:pt x="2313" y="137"/>
                      <a:pt x="2313" y="137"/>
                    </a:cubicBezTo>
                    <a:cubicBezTo>
                      <a:pt x="2313" y="137"/>
                      <a:pt x="2313" y="137"/>
                      <a:pt x="2313" y="137"/>
                    </a:cubicBezTo>
                    <a:cubicBezTo>
                      <a:pt x="2313" y="137"/>
                      <a:pt x="2313" y="137"/>
                      <a:pt x="2313" y="137"/>
                    </a:cubicBezTo>
                    <a:cubicBezTo>
                      <a:pt x="2216" y="57"/>
                      <a:pt x="2053" y="0"/>
                      <a:pt x="1860" y="0"/>
                    </a:cubicBezTo>
                  </a:path>
                </a:pathLst>
              </a:custGeom>
              <a:solidFill>
                <a:schemeClr val="accent1">
                  <a:lumMod val="75000"/>
                </a:schemeClr>
              </a:solidFill>
              <a:ln w="9525">
                <a:noFill/>
                <a:round/>
                <a:headEnd/>
                <a:tailEnd/>
              </a:ln>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46" name="Freeform 9"/>
              <p:cNvSpPr>
                <a:spLocks/>
              </p:cNvSpPr>
              <p:nvPr userDrawn="1"/>
            </p:nvSpPr>
            <p:spPr bwMode="auto">
              <a:xfrm>
                <a:off x="1497" y="5563836"/>
                <a:ext cx="7365998" cy="431917"/>
              </a:xfrm>
              <a:custGeom>
                <a:avLst/>
                <a:gdLst/>
                <a:ahLst/>
                <a:cxnLst>
                  <a:cxn ang="0">
                    <a:pos x="2313" y="117"/>
                  </a:cxn>
                  <a:cxn ang="0">
                    <a:pos x="1860" y="0"/>
                  </a:cxn>
                  <a:cxn ang="0">
                    <a:pos x="0" y="0"/>
                  </a:cxn>
                  <a:cxn ang="0">
                    <a:pos x="0" y="136"/>
                  </a:cxn>
                  <a:cxn ang="0">
                    <a:pos x="2030" y="136"/>
                  </a:cxn>
                  <a:cxn ang="0">
                    <a:pos x="2313" y="117"/>
                  </a:cxn>
                </a:cxnLst>
                <a:rect l="0" t="0" r="r" b="b"/>
                <a:pathLst>
                  <a:path w="2313" h="136">
                    <a:moveTo>
                      <a:pt x="2313" y="117"/>
                    </a:moveTo>
                    <a:cubicBezTo>
                      <a:pt x="2204" y="55"/>
                      <a:pt x="2053" y="0"/>
                      <a:pt x="1860" y="0"/>
                    </a:cubicBezTo>
                    <a:cubicBezTo>
                      <a:pt x="0" y="0"/>
                      <a:pt x="0" y="0"/>
                      <a:pt x="0" y="0"/>
                    </a:cubicBezTo>
                    <a:cubicBezTo>
                      <a:pt x="0" y="136"/>
                      <a:pt x="0" y="136"/>
                      <a:pt x="0" y="136"/>
                    </a:cubicBezTo>
                    <a:cubicBezTo>
                      <a:pt x="2030" y="136"/>
                      <a:pt x="2030" y="136"/>
                      <a:pt x="2030" y="136"/>
                    </a:cubicBezTo>
                    <a:cubicBezTo>
                      <a:pt x="2214" y="136"/>
                      <a:pt x="2274" y="132"/>
                      <a:pt x="2313" y="117"/>
                    </a:cubicBezTo>
                  </a:path>
                </a:pathLst>
              </a:custGeom>
              <a:solidFill>
                <a:schemeClr val="accent2"/>
              </a:solidFill>
              <a:ln w="9525">
                <a:noFill/>
                <a:round/>
                <a:headEnd/>
                <a:tailEnd/>
              </a:ln>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47" name="Freeform 10"/>
              <p:cNvSpPr>
                <a:spLocks/>
              </p:cNvSpPr>
              <p:nvPr userDrawn="1"/>
            </p:nvSpPr>
            <p:spPr bwMode="auto">
              <a:xfrm>
                <a:off x="7367495" y="5563836"/>
                <a:ext cx="1804986" cy="868598"/>
              </a:xfrm>
              <a:custGeom>
                <a:avLst/>
                <a:gdLst/>
                <a:ahLst/>
                <a:cxnLst>
                  <a:cxn ang="0">
                    <a:pos x="476" y="0"/>
                  </a:cxn>
                  <a:cxn ang="0">
                    <a:pos x="0" y="117"/>
                  </a:cxn>
                  <a:cxn ang="0">
                    <a:pos x="471" y="273"/>
                  </a:cxn>
                  <a:cxn ang="0">
                    <a:pos x="567" y="273"/>
                  </a:cxn>
                  <a:cxn ang="0">
                    <a:pos x="567" y="0"/>
                  </a:cxn>
                  <a:cxn ang="0">
                    <a:pos x="476" y="0"/>
                  </a:cxn>
                </a:cxnLst>
                <a:rect l="0" t="0" r="r" b="b"/>
                <a:pathLst>
                  <a:path w="567" h="273">
                    <a:moveTo>
                      <a:pt x="476" y="0"/>
                    </a:moveTo>
                    <a:cubicBezTo>
                      <a:pt x="187" y="0"/>
                      <a:pt x="80" y="87"/>
                      <a:pt x="0" y="117"/>
                    </a:cubicBezTo>
                    <a:cubicBezTo>
                      <a:pt x="128" y="190"/>
                      <a:pt x="229" y="273"/>
                      <a:pt x="471" y="273"/>
                    </a:cubicBezTo>
                    <a:cubicBezTo>
                      <a:pt x="529" y="273"/>
                      <a:pt x="567" y="273"/>
                      <a:pt x="567" y="273"/>
                    </a:cubicBezTo>
                    <a:cubicBezTo>
                      <a:pt x="567" y="0"/>
                      <a:pt x="567" y="0"/>
                      <a:pt x="567" y="0"/>
                    </a:cubicBezTo>
                    <a:lnTo>
                      <a:pt x="476" y="0"/>
                    </a:lnTo>
                    <a:close/>
                  </a:path>
                </a:pathLst>
              </a:custGeom>
              <a:solidFill>
                <a:srgbClr val="FFFFFF"/>
              </a:solidFill>
              <a:ln w="9525">
                <a:noFill/>
                <a:round/>
                <a:headEnd/>
                <a:tailEnd/>
              </a:ln>
            </p:spPr>
            <p:txBody>
              <a:bodyPr/>
              <a:lstStyle/>
              <a:p>
                <a:pPr defTabSz="914400" fontAlgn="auto">
                  <a:spcBef>
                    <a:spcPts val="0"/>
                  </a:spcBef>
                  <a:spcAft>
                    <a:spcPts val="0"/>
                  </a:spcAft>
                  <a:defRPr/>
                </a:pPr>
                <a:endParaRPr lang="en-AU">
                  <a:solidFill>
                    <a:prstClr val="black"/>
                  </a:solidFill>
                  <a:latin typeface="Calibri"/>
                  <a:ea typeface="+mn-ea"/>
                </a:endParaRPr>
              </a:p>
            </p:txBody>
          </p:sp>
        </p:grpSp>
        <p:pic>
          <p:nvPicPr>
            <p:cNvPr id="45098" name="Picture 78"/>
            <p:cNvPicPr>
              <a:picLocks noChangeAspect="1" noChangeArrowheads="1"/>
            </p:cNvPicPr>
            <p:nvPr userDrawn="1"/>
          </p:nvPicPr>
          <p:blipFill>
            <a:blip r:embed="rId2" cstate="print"/>
            <a:srcRect/>
            <a:stretch>
              <a:fillRect/>
            </a:stretch>
          </p:blipFill>
          <p:spPr bwMode="auto">
            <a:xfrm>
              <a:off x="8169275" y="5675743"/>
              <a:ext cx="655638" cy="655637"/>
            </a:xfrm>
            <a:prstGeom prst="rect">
              <a:avLst/>
            </a:prstGeom>
            <a:noFill/>
            <a:ln w="9525">
              <a:noFill/>
              <a:miter lim="800000"/>
              <a:headEnd/>
              <a:tailEnd/>
            </a:ln>
          </p:spPr>
        </p:pic>
        <p:grpSp>
          <p:nvGrpSpPr>
            <p:cNvPr id="27" name="Group 19"/>
            <p:cNvGrpSpPr/>
            <p:nvPr userDrawn="1"/>
          </p:nvGrpSpPr>
          <p:grpSpPr>
            <a:xfrm>
              <a:off x="360000" y="5807505"/>
              <a:ext cx="814388" cy="95250"/>
              <a:chOff x="3495675" y="5969000"/>
              <a:chExt cx="814388" cy="95250"/>
            </a:xfrm>
            <a:solidFill>
              <a:schemeClr val="accent1"/>
            </a:solidFill>
          </p:grpSpPr>
          <p:sp>
            <p:nvSpPr>
              <p:cNvPr id="28" name="Freeform 26"/>
              <p:cNvSpPr>
                <a:spLocks/>
              </p:cNvSpPr>
              <p:nvPr/>
            </p:nvSpPr>
            <p:spPr bwMode="auto">
              <a:xfrm>
                <a:off x="34956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1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1"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1" y="13"/>
                      <a:pt x="21" y="13"/>
                      <a:pt x="21"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29" name="Freeform 27"/>
              <p:cNvSpPr>
                <a:spLocks/>
              </p:cNvSpPr>
              <p:nvPr/>
            </p:nvSpPr>
            <p:spPr bwMode="auto">
              <a:xfrm>
                <a:off x="360362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8"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30" name="Freeform 28"/>
              <p:cNvSpPr>
                <a:spLocks/>
              </p:cNvSpPr>
              <p:nvPr/>
            </p:nvSpPr>
            <p:spPr bwMode="auto">
              <a:xfrm>
                <a:off x="3711575" y="5997575"/>
                <a:ext cx="98425" cy="66675"/>
              </a:xfrm>
              <a:custGeom>
                <a:avLst/>
                <a:gdLst>
                  <a:gd name="T0" fmla="*/ 31 w 31"/>
                  <a:gd name="T1" fmla="*/ 0 h 21"/>
                  <a:gd name="T2" fmla="*/ 25 w 31"/>
                  <a:gd name="T3" fmla="*/ 21 h 21"/>
                  <a:gd name="T4" fmla="*/ 19 w 31"/>
                  <a:gd name="T5" fmla="*/ 21 h 21"/>
                  <a:gd name="T6" fmla="*/ 16 w 31"/>
                  <a:gd name="T7" fmla="*/ 9 h 21"/>
                  <a:gd name="T8" fmla="*/ 15 w 31"/>
                  <a:gd name="T9" fmla="*/ 7 h 21"/>
                  <a:gd name="T10" fmla="*/ 15 w 31"/>
                  <a:gd name="T11" fmla="*/ 7 h 21"/>
                  <a:gd name="T12" fmla="*/ 15 w 31"/>
                  <a:gd name="T13" fmla="*/ 9 h 21"/>
                  <a:gd name="T14" fmla="*/ 12 w 31"/>
                  <a:gd name="T15" fmla="*/ 21 h 21"/>
                  <a:gd name="T16" fmla="*/ 6 w 31"/>
                  <a:gd name="T17" fmla="*/ 21 h 21"/>
                  <a:gd name="T18" fmla="*/ 0 w 31"/>
                  <a:gd name="T19" fmla="*/ 0 h 21"/>
                  <a:gd name="T20" fmla="*/ 5 w 31"/>
                  <a:gd name="T21" fmla="*/ 0 h 21"/>
                  <a:gd name="T22" fmla="*/ 8 w 31"/>
                  <a:gd name="T23" fmla="*/ 13 h 21"/>
                  <a:gd name="T24" fmla="*/ 9 w 31"/>
                  <a:gd name="T25" fmla="*/ 16 h 21"/>
                  <a:gd name="T26" fmla="*/ 9 w 31"/>
                  <a:gd name="T27" fmla="*/ 16 h 21"/>
                  <a:gd name="T28" fmla="*/ 10 w 31"/>
                  <a:gd name="T29" fmla="*/ 13 h 21"/>
                  <a:gd name="T30" fmla="*/ 13 w 31"/>
                  <a:gd name="T31" fmla="*/ 0 h 21"/>
                  <a:gd name="T32" fmla="*/ 18 w 31"/>
                  <a:gd name="T33" fmla="*/ 0 h 21"/>
                  <a:gd name="T34" fmla="*/ 22 w 31"/>
                  <a:gd name="T35" fmla="*/ 13 h 21"/>
                  <a:gd name="T36" fmla="*/ 22 w 31"/>
                  <a:gd name="T37" fmla="*/ 16 h 21"/>
                  <a:gd name="T38" fmla="*/ 22 w 31"/>
                  <a:gd name="T39" fmla="*/ 16 h 21"/>
                  <a:gd name="T40" fmla="*/ 23 w 31"/>
                  <a:gd name="T41" fmla="*/ 12 h 21"/>
                  <a:gd name="T42" fmla="*/ 26 w 31"/>
                  <a:gd name="T43" fmla="*/ 0 h 21"/>
                  <a:gd name="T44" fmla="*/ 31 w 31"/>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31" y="0"/>
                    </a:moveTo>
                    <a:cubicBezTo>
                      <a:pt x="29" y="7"/>
                      <a:pt x="27" y="14"/>
                      <a:pt x="25" y="21"/>
                    </a:cubicBezTo>
                    <a:cubicBezTo>
                      <a:pt x="19" y="21"/>
                      <a:pt x="19" y="21"/>
                      <a:pt x="19" y="21"/>
                    </a:cubicBezTo>
                    <a:cubicBezTo>
                      <a:pt x="16" y="9"/>
                      <a:pt x="16" y="9"/>
                      <a:pt x="16" y="9"/>
                    </a:cubicBezTo>
                    <a:cubicBezTo>
                      <a:pt x="15" y="7"/>
                      <a:pt x="15" y="7"/>
                      <a:pt x="15" y="7"/>
                    </a:cubicBezTo>
                    <a:cubicBezTo>
                      <a:pt x="15" y="7"/>
                      <a:pt x="15" y="7"/>
                      <a:pt x="15" y="7"/>
                    </a:cubicBezTo>
                    <a:cubicBezTo>
                      <a:pt x="15" y="9"/>
                      <a:pt x="15" y="9"/>
                      <a:pt x="15" y="9"/>
                    </a:cubicBezTo>
                    <a:cubicBezTo>
                      <a:pt x="12" y="21"/>
                      <a:pt x="12" y="21"/>
                      <a:pt x="12" y="21"/>
                    </a:cubicBezTo>
                    <a:cubicBezTo>
                      <a:pt x="6" y="21"/>
                      <a:pt x="6" y="21"/>
                      <a:pt x="6" y="21"/>
                    </a:cubicBezTo>
                    <a:cubicBezTo>
                      <a:pt x="4" y="14"/>
                      <a:pt x="2" y="7"/>
                      <a:pt x="0" y="0"/>
                    </a:cubicBezTo>
                    <a:cubicBezTo>
                      <a:pt x="5" y="0"/>
                      <a:pt x="5" y="0"/>
                      <a:pt x="5" y="0"/>
                    </a:cubicBezTo>
                    <a:cubicBezTo>
                      <a:pt x="6" y="5"/>
                      <a:pt x="7" y="9"/>
                      <a:pt x="8" y="13"/>
                    </a:cubicBezTo>
                    <a:cubicBezTo>
                      <a:pt x="9" y="14"/>
                      <a:pt x="9" y="15"/>
                      <a:pt x="9" y="16"/>
                    </a:cubicBezTo>
                    <a:cubicBezTo>
                      <a:pt x="9" y="16"/>
                      <a:pt x="9" y="16"/>
                      <a:pt x="9" y="16"/>
                    </a:cubicBezTo>
                    <a:cubicBezTo>
                      <a:pt x="10" y="13"/>
                      <a:pt x="10" y="13"/>
                      <a:pt x="10" y="13"/>
                    </a:cubicBezTo>
                    <a:cubicBezTo>
                      <a:pt x="13" y="0"/>
                      <a:pt x="13" y="0"/>
                      <a:pt x="13" y="0"/>
                    </a:cubicBezTo>
                    <a:cubicBezTo>
                      <a:pt x="18" y="0"/>
                      <a:pt x="18" y="0"/>
                      <a:pt x="18" y="0"/>
                    </a:cubicBezTo>
                    <a:cubicBezTo>
                      <a:pt x="22" y="13"/>
                      <a:pt x="22" y="13"/>
                      <a:pt x="22" y="13"/>
                    </a:cubicBezTo>
                    <a:cubicBezTo>
                      <a:pt x="22" y="16"/>
                      <a:pt x="22" y="16"/>
                      <a:pt x="22" y="16"/>
                    </a:cubicBezTo>
                    <a:cubicBezTo>
                      <a:pt x="22" y="16"/>
                      <a:pt x="22" y="16"/>
                      <a:pt x="22" y="16"/>
                    </a:cubicBezTo>
                    <a:cubicBezTo>
                      <a:pt x="23" y="15"/>
                      <a:pt x="23" y="13"/>
                      <a:pt x="23" y="12"/>
                    </a:cubicBezTo>
                    <a:cubicBezTo>
                      <a:pt x="24" y="8"/>
                      <a:pt x="25" y="4"/>
                      <a:pt x="26" y="0"/>
                    </a:cubicBezTo>
                    <a:lnTo>
                      <a:pt x="31" y="0"/>
                    </a:lnTo>
                    <a:close/>
                  </a:path>
                </a:pathLst>
              </a:cu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31" name="Oval 29"/>
              <p:cNvSpPr>
                <a:spLocks noChangeArrowheads="1"/>
              </p:cNvSpPr>
              <p:nvPr/>
            </p:nvSpPr>
            <p:spPr bwMode="auto">
              <a:xfrm>
                <a:off x="3819525" y="6042025"/>
                <a:ext cx="19050" cy="22225"/>
              </a:xfrm>
              <a:prstGeom prst="ellipse">
                <a:avLst/>
              </a:pr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32" name="Freeform 30"/>
              <p:cNvSpPr>
                <a:spLocks/>
              </p:cNvSpPr>
              <p:nvPr/>
            </p:nvSpPr>
            <p:spPr bwMode="auto">
              <a:xfrm>
                <a:off x="3851275" y="5997575"/>
                <a:ext cx="50800" cy="66675"/>
              </a:xfrm>
              <a:custGeom>
                <a:avLst/>
                <a:gdLst>
                  <a:gd name="T0" fmla="*/ 16 w 16"/>
                  <a:gd name="T1" fmla="*/ 20 h 21"/>
                  <a:gd name="T2" fmla="*/ 10 w 16"/>
                  <a:gd name="T3" fmla="*/ 21 h 21"/>
                  <a:gd name="T4" fmla="*/ 0 w 16"/>
                  <a:gd name="T5" fmla="*/ 11 h 21"/>
                  <a:gd name="T6" fmla="*/ 10 w 16"/>
                  <a:gd name="T7" fmla="*/ 0 h 21"/>
                  <a:gd name="T8" fmla="*/ 16 w 16"/>
                  <a:gd name="T9" fmla="*/ 1 h 21"/>
                  <a:gd name="T10" fmla="*/ 14 w 16"/>
                  <a:gd name="T11" fmla="*/ 5 h 21"/>
                  <a:gd name="T12" fmla="*/ 11 w 16"/>
                  <a:gd name="T13" fmla="*/ 4 h 21"/>
                  <a:gd name="T14" fmla="*/ 6 w 16"/>
                  <a:gd name="T15" fmla="*/ 10 h 21"/>
                  <a:gd name="T16" fmla="*/ 11 w 16"/>
                  <a:gd name="T17" fmla="*/ 17 h 21"/>
                  <a:gd name="T18" fmla="*/ 15 w 16"/>
                  <a:gd name="T19" fmla="*/ 16 h 21"/>
                  <a:gd name="T20" fmla="*/ 16 w 16"/>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1">
                    <a:moveTo>
                      <a:pt x="16" y="20"/>
                    </a:moveTo>
                    <a:cubicBezTo>
                      <a:pt x="14" y="21"/>
                      <a:pt x="12" y="21"/>
                      <a:pt x="10" y="21"/>
                    </a:cubicBezTo>
                    <a:cubicBezTo>
                      <a:pt x="3" y="21"/>
                      <a:pt x="0" y="17"/>
                      <a:pt x="0" y="11"/>
                    </a:cubicBezTo>
                    <a:cubicBezTo>
                      <a:pt x="0" y="4"/>
                      <a:pt x="4" y="0"/>
                      <a:pt x="10" y="0"/>
                    </a:cubicBezTo>
                    <a:cubicBezTo>
                      <a:pt x="12" y="0"/>
                      <a:pt x="14" y="0"/>
                      <a:pt x="16" y="1"/>
                    </a:cubicBezTo>
                    <a:cubicBezTo>
                      <a:pt x="14" y="5"/>
                      <a:pt x="14" y="5"/>
                      <a:pt x="14" y="5"/>
                    </a:cubicBezTo>
                    <a:cubicBezTo>
                      <a:pt x="13" y="4"/>
                      <a:pt x="12" y="4"/>
                      <a:pt x="11" y="4"/>
                    </a:cubicBezTo>
                    <a:cubicBezTo>
                      <a:pt x="7" y="4"/>
                      <a:pt x="6" y="6"/>
                      <a:pt x="6" y="10"/>
                    </a:cubicBezTo>
                    <a:cubicBezTo>
                      <a:pt x="6" y="15"/>
                      <a:pt x="7" y="17"/>
                      <a:pt x="11" y="17"/>
                    </a:cubicBezTo>
                    <a:cubicBezTo>
                      <a:pt x="12" y="17"/>
                      <a:pt x="14" y="17"/>
                      <a:pt x="15" y="16"/>
                    </a:cubicBezTo>
                    <a:lnTo>
                      <a:pt x="16" y="20"/>
                    </a:lnTo>
                    <a:close/>
                  </a:path>
                </a:pathLst>
              </a:cu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33" name="Freeform 31"/>
              <p:cNvSpPr>
                <a:spLocks/>
              </p:cNvSpPr>
              <p:nvPr/>
            </p:nvSpPr>
            <p:spPr bwMode="auto">
              <a:xfrm>
                <a:off x="3911600" y="5997575"/>
                <a:ext cx="47625" cy="66675"/>
              </a:xfrm>
              <a:custGeom>
                <a:avLst/>
                <a:gdLst>
                  <a:gd name="T0" fmla="*/ 6 w 15"/>
                  <a:gd name="T1" fmla="*/ 21 h 21"/>
                  <a:gd name="T2" fmla="*/ 0 w 15"/>
                  <a:gd name="T3" fmla="*/ 20 h 21"/>
                  <a:gd name="T4" fmla="*/ 1 w 15"/>
                  <a:gd name="T5" fmla="*/ 16 h 21"/>
                  <a:gd name="T6" fmla="*/ 6 w 15"/>
                  <a:gd name="T7" fmla="*/ 17 h 21"/>
                  <a:gd name="T8" fmla="*/ 9 w 15"/>
                  <a:gd name="T9" fmla="*/ 15 h 21"/>
                  <a:gd name="T10" fmla="*/ 6 w 15"/>
                  <a:gd name="T11" fmla="*/ 12 h 21"/>
                  <a:gd name="T12" fmla="*/ 0 w 15"/>
                  <a:gd name="T13" fmla="*/ 6 h 21"/>
                  <a:gd name="T14" fmla="*/ 8 w 15"/>
                  <a:gd name="T15" fmla="*/ 0 h 21"/>
                  <a:gd name="T16" fmla="*/ 13 w 15"/>
                  <a:gd name="T17" fmla="*/ 0 h 21"/>
                  <a:gd name="T18" fmla="*/ 13 w 15"/>
                  <a:gd name="T19" fmla="*/ 4 h 21"/>
                  <a:gd name="T20" fmla="*/ 9 w 15"/>
                  <a:gd name="T21" fmla="*/ 4 h 21"/>
                  <a:gd name="T22" fmla="*/ 6 w 15"/>
                  <a:gd name="T23" fmla="*/ 6 h 21"/>
                  <a:gd name="T24" fmla="*/ 9 w 15"/>
                  <a:gd name="T25" fmla="*/ 9 h 21"/>
                  <a:gd name="T26" fmla="*/ 15 w 15"/>
                  <a:gd name="T27" fmla="*/ 14 h 21"/>
                  <a:gd name="T28" fmla="*/ 6 w 15"/>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6" y="21"/>
                    </a:moveTo>
                    <a:cubicBezTo>
                      <a:pt x="4" y="21"/>
                      <a:pt x="2" y="21"/>
                      <a:pt x="0" y="20"/>
                    </a:cubicBezTo>
                    <a:cubicBezTo>
                      <a:pt x="1" y="16"/>
                      <a:pt x="1" y="16"/>
                      <a:pt x="1" y="16"/>
                    </a:cubicBezTo>
                    <a:cubicBezTo>
                      <a:pt x="3" y="17"/>
                      <a:pt x="5" y="17"/>
                      <a:pt x="6" y="17"/>
                    </a:cubicBezTo>
                    <a:cubicBezTo>
                      <a:pt x="8" y="17"/>
                      <a:pt x="9" y="16"/>
                      <a:pt x="9" y="15"/>
                    </a:cubicBezTo>
                    <a:cubicBezTo>
                      <a:pt x="9" y="14"/>
                      <a:pt x="8" y="13"/>
                      <a:pt x="6" y="12"/>
                    </a:cubicBezTo>
                    <a:cubicBezTo>
                      <a:pt x="3" y="11"/>
                      <a:pt x="0" y="10"/>
                      <a:pt x="0" y="6"/>
                    </a:cubicBezTo>
                    <a:cubicBezTo>
                      <a:pt x="0" y="2"/>
                      <a:pt x="3" y="0"/>
                      <a:pt x="8" y="0"/>
                    </a:cubicBezTo>
                    <a:cubicBezTo>
                      <a:pt x="10" y="0"/>
                      <a:pt x="12" y="0"/>
                      <a:pt x="13" y="0"/>
                    </a:cubicBezTo>
                    <a:cubicBezTo>
                      <a:pt x="13" y="4"/>
                      <a:pt x="13" y="4"/>
                      <a:pt x="13" y="4"/>
                    </a:cubicBezTo>
                    <a:cubicBezTo>
                      <a:pt x="11" y="4"/>
                      <a:pt x="10" y="4"/>
                      <a:pt x="9" y="4"/>
                    </a:cubicBezTo>
                    <a:cubicBezTo>
                      <a:pt x="6" y="4"/>
                      <a:pt x="6" y="5"/>
                      <a:pt x="6" y="6"/>
                    </a:cubicBezTo>
                    <a:cubicBezTo>
                      <a:pt x="6" y="7"/>
                      <a:pt x="7" y="8"/>
                      <a:pt x="9" y="9"/>
                    </a:cubicBezTo>
                    <a:cubicBezTo>
                      <a:pt x="13" y="10"/>
                      <a:pt x="15" y="11"/>
                      <a:pt x="15" y="14"/>
                    </a:cubicBezTo>
                    <a:cubicBezTo>
                      <a:pt x="15" y="18"/>
                      <a:pt x="11" y="21"/>
                      <a:pt x="6" y="21"/>
                    </a:cubicBezTo>
                  </a:path>
                </a:pathLst>
              </a:cu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34" name="Freeform 32"/>
              <p:cNvSpPr>
                <a:spLocks noEditPoints="1"/>
              </p:cNvSpPr>
              <p:nvPr/>
            </p:nvSpPr>
            <p:spPr bwMode="auto">
              <a:xfrm>
                <a:off x="3965575" y="5969000"/>
                <a:ext cx="28575" cy="95250"/>
              </a:xfrm>
              <a:custGeom>
                <a:avLst/>
                <a:gdLst>
                  <a:gd name="T0" fmla="*/ 4 w 9"/>
                  <a:gd name="T1" fmla="*/ 30 h 30"/>
                  <a:gd name="T2" fmla="*/ 4 w 9"/>
                  <a:gd name="T3" fmla="*/ 13 h 30"/>
                  <a:gd name="T4" fmla="*/ 0 w 9"/>
                  <a:gd name="T5" fmla="*/ 13 h 30"/>
                  <a:gd name="T6" fmla="*/ 0 w 9"/>
                  <a:gd name="T7" fmla="*/ 9 h 30"/>
                  <a:gd name="T8" fmla="*/ 9 w 9"/>
                  <a:gd name="T9" fmla="*/ 9 h 30"/>
                  <a:gd name="T10" fmla="*/ 9 w 9"/>
                  <a:gd name="T11" fmla="*/ 30 h 30"/>
                  <a:gd name="T12" fmla="*/ 4 w 9"/>
                  <a:gd name="T13" fmla="*/ 30 h 30"/>
                  <a:gd name="T14" fmla="*/ 6 w 9"/>
                  <a:gd name="T15" fmla="*/ 6 h 30"/>
                  <a:gd name="T16" fmla="*/ 3 w 9"/>
                  <a:gd name="T17" fmla="*/ 3 h 30"/>
                  <a:gd name="T18" fmla="*/ 6 w 9"/>
                  <a:gd name="T19" fmla="*/ 0 h 30"/>
                  <a:gd name="T20" fmla="*/ 9 w 9"/>
                  <a:gd name="T21" fmla="*/ 3 h 30"/>
                  <a:gd name="T22" fmla="*/ 6 w 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0">
                    <a:moveTo>
                      <a:pt x="4" y="30"/>
                    </a:moveTo>
                    <a:cubicBezTo>
                      <a:pt x="4" y="13"/>
                      <a:pt x="4" y="13"/>
                      <a:pt x="4" y="13"/>
                    </a:cubicBezTo>
                    <a:cubicBezTo>
                      <a:pt x="0" y="13"/>
                      <a:pt x="0" y="13"/>
                      <a:pt x="0" y="13"/>
                    </a:cubicBezTo>
                    <a:cubicBezTo>
                      <a:pt x="0" y="9"/>
                      <a:pt x="0" y="9"/>
                      <a:pt x="0" y="9"/>
                    </a:cubicBezTo>
                    <a:cubicBezTo>
                      <a:pt x="9" y="9"/>
                      <a:pt x="9" y="9"/>
                      <a:pt x="9" y="9"/>
                    </a:cubicBezTo>
                    <a:cubicBezTo>
                      <a:pt x="9" y="30"/>
                      <a:pt x="9" y="30"/>
                      <a:pt x="9" y="30"/>
                    </a:cubicBezTo>
                    <a:lnTo>
                      <a:pt x="4" y="30"/>
                    </a:lnTo>
                    <a:close/>
                    <a:moveTo>
                      <a:pt x="6" y="6"/>
                    </a:moveTo>
                    <a:cubicBezTo>
                      <a:pt x="4" y="6"/>
                      <a:pt x="3" y="5"/>
                      <a:pt x="3" y="3"/>
                    </a:cubicBezTo>
                    <a:cubicBezTo>
                      <a:pt x="3" y="1"/>
                      <a:pt x="4" y="0"/>
                      <a:pt x="6" y="0"/>
                    </a:cubicBezTo>
                    <a:cubicBezTo>
                      <a:pt x="8" y="0"/>
                      <a:pt x="9" y="1"/>
                      <a:pt x="9" y="3"/>
                    </a:cubicBezTo>
                    <a:cubicBezTo>
                      <a:pt x="9" y="5"/>
                      <a:pt x="8" y="6"/>
                      <a:pt x="6" y="6"/>
                    </a:cubicBezTo>
                  </a:path>
                </a:pathLst>
              </a:cu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35" name="Freeform 33"/>
              <p:cNvSpPr>
                <a:spLocks/>
              </p:cNvSpPr>
              <p:nvPr/>
            </p:nvSpPr>
            <p:spPr bwMode="auto">
              <a:xfrm>
                <a:off x="4013200" y="5997575"/>
                <a:ext cx="39687" cy="66675"/>
              </a:xfrm>
              <a:custGeom>
                <a:avLst/>
                <a:gdLst>
                  <a:gd name="T0" fmla="*/ 11 w 12"/>
                  <a:gd name="T1" fmla="*/ 5 h 21"/>
                  <a:gd name="T2" fmla="*/ 9 w 12"/>
                  <a:gd name="T3" fmla="*/ 5 h 21"/>
                  <a:gd name="T4" fmla="*/ 5 w 12"/>
                  <a:gd name="T5" fmla="*/ 8 h 21"/>
                  <a:gd name="T6" fmla="*/ 5 w 12"/>
                  <a:gd name="T7" fmla="*/ 21 h 21"/>
                  <a:gd name="T8" fmla="*/ 0 w 12"/>
                  <a:gd name="T9" fmla="*/ 21 h 21"/>
                  <a:gd name="T10" fmla="*/ 0 w 12"/>
                  <a:gd name="T11" fmla="*/ 0 h 21"/>
                  <a:gd name="T12" fmla="*/ 4 w 12"/>
                  <a:gd name="T13" fmla="*/ 0 h 21"/>
                  <a:gd name="T14" fmla="*/ 4 w 12"/>
                  <a:gd name="T15" fmla="*/ 4 h 21"/>
                  <a:gd name="T16" fmla="*/ 10 w 12"/>
                  <a:gd name="T17" fmla="*/ 0 h 21"/>
                  <a:gd name="T18" fmla="*/ 12 w 12"/>
                  <a:gd name="T19" fmla="*/ 0 h 21"/>
                  <a:gd name="T20" fmla="*/ 11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11" y="5"/>
                    </a:moveTo>
                    <a:cubicBezTo>
                      <a:pt x="11" y="5"/>
                      <a:pt x="10" y="5"/>
                      <a:pt x="9" y="5"/>
                    </a:cubicBezTo>
                    <a:cubicBezTo>
                      <a:pt x="8" y="5"/>
                      <a:pt x="7" y="6"/>
                      <a:pt x="5" y="8"/>
                    </a:cubicBezTo>
                    <a:cubicBezTo>
                      <a:pt x="5" y="21"/>
                      <a:pt x="5" y="21"/>
                      <a:pt x="5" y="21"/>
                    </a:cubicBezTo>
                    <a:cubicBezTo>
                      <a:pt x="0" y="21"/>
                      <a:pt x="0" y="21"/>
                      <a:pt x="0" y="21"/>
                    </a:cubicBezTo>
                    <a:cubicBezTo>
                      <a:pt x="0" y="0"/>
                      <a:pt x="0" y="0"/>
                      <a:pt x="0" y="0"/>
                    </a:cubicBezTo>
                    <a:cubicBezTo>
                      <a:pt x="4" y="0"/>
                      <a:pt x="4" y="0"/>
                      <a:pt x="4" y="0"/>
                    </a:cubicBezTo>
                    <a:cubicBezTo>
                      <a:pt x="4" y="4"/>
                      <a:pt x="4" y="4"/>
                      <a:pt x="4" y="4"/>
                    </a:cubicBezTo>
                    <a:cubicBezTo>
                      <a:pt x="6" y="1"/>
                      <a:pt x="8" y="0"/>
                      <a:pt x="10" y="0"/>
                    </a:cubicBezTo>
                    <a:cubicBezTo>
                      <a:pt x="11" y="0"/>
                      <a:pt x="11" y="0"/>
                      <a:pt x="12" y="0"/>
                    </a:cubicBezTo>
                    <a:lnTo>
                      <a:pt x="11" y="5"/>
                    </a:lnTo>
                    <a:close/>
                  </a:path>
                </a:pathLst>
              </a:cu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37" name="Freeform 34"/>
              <p:cNvSpPr>
                <a:spLocks noEditPoints="1"/>
              </p:cNvSpPr>
              <p:nvPr/>
            </p:nvSpPr>
            <p:spPr bwMode="auto">
              <a:xfrm>
                <a:off x="4062413" y="5997575"/>
                <a:ext cx="66675" cy="66675"/>
              </a:xfrm>
              <a:custGeom>
                <a:avLst/>
                <a:gdLst>
                  <a:gd name="T0" fmla="*/ 10 w 21"/>
                  <a:gd name="T1" fmla="*/ 21 h 21"/>
                  <a:gd name="T2" fmla="*/ 0 w 21"/>
                  <a:gd name="T3" fmla="*/ 11 h 21"/>
                  <a:gd name="T4" fmla="*/ 10 w 21"/>
                  <a:gd name="T5" fmla="*/ 0 h 21"/>
                  <a:gd name="T6" fmla="*/ 21 w 21"/>
                  <a:gd name="T7" fmla="*/ 10 h 21"/>
                  <a:gd name="T8" fmla="*/ 10 w 21"/>
                  <a:gd name="T9" fmla="*/ 21 h 21"/>
                  <a:gd name="T10" fmla="*/ 10 w 21"/>
                  <a:gd name="T11" fmla="*/ 4 h 21"/>
                  <a:gd name="T12" fmla="*/ 5 w 21"/>
                  <a:gd name="T13" fmla="*/ 10 h 21"/>
                  <a:gd name="T14" fmla="*/ 10 w 21"/>
                  <a:gd name="T15" fmla="*/ 17 h 21"/>
                  <a:gd name="T16" fmla="*/ 15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3" y="21"/>
                      <a:pt x="0" y="17"/>
                      <a:pt x="0" y="11"/>
                    </a:cubicBezTo>
                    <a:cubicBezTo>
                      <a:pt x="0" y="4"/>
                      <a:pt x="3" y="0"/>
                      <a:pt x="10" y="0"/>
                    </a:cubicBezTo>
                    <a:cubicBezTo>
                      <a:pt x="17" y="0"/>
                      <a:pt x="21" y="4"/>
                      <a:pt x="21" y="10"/>
                    </a:cubicBezTo>
                    <a:cubicBezTo>
                      <a:pt x="21" y="17"/>
                      <a:pt x="17" y="21"/>
                      <a:pt x="10" y="21"/>
                    </a:cubicBezTo>
                    <a:moveTo>
                      <a:pt x="10" y="4"/>
                    </a:moveTo>
                    <a:cubicBezTo>
                      <a:pt x="7" y="4"/>
                      <a:pt x="5" y="7"/>
                      <a:pt x="5" y="10"/>
                    </a:cubicBezTo>
                    <a:cubicBezTo>
                      <a:pt x="5" y="14"/>
                      <a:pt x="6" y="17"/>
                      <a:pt x="10" y="17"/>
                    </a:cubicBezTo>
                    <a:cubicBezTo>
                      <a:pt x="14" y="17"/>
                      <a:pt x="15" y="14"/>
                      <a:pt x="15" y="11"/>
                    </a:cubicBezTo>
                    <a:cubicBezTo>
                      <a:pt x="15" y="6"/>
                      <a:pt x="14" y="4"/>
                      <a:pt x="10" y="4"/>
                    </a:cubicBezTo>
                  </a:path>
                </a:pathLst>
              </a:cu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39" name="Oval 35"/>
              <p:cNvSpPr>
                <a:spLocks noChangeArrowheads="1"/>
              </p:cNvSpPr>
              <p:nvPr/>
            </p:nvSpPr>
            <p:spPr bwMode="auto">
              <a:xfrm>
                <a:off x="4141788" y="6042025"/>
                <a:ext cx="19050" cy="22225"/>
              </a:xfrm>
              <a:prstGeom prst="ellipse">
                <a:avLst/>
              </a:pr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40" name="Freeform 36"/>
              <p:cNvSpPr>
                <a:spLocks noEditPoints="1"/>
              </p:cNvSpPr>
              <p:nvPr/>
            </p:nvSpPr>
            <p:spPr bwMode="auto">
              <a:xfrm>
                <a:off x="4176713" y="5997575"/>
                <a:ext cx="57150" cy="66675"/>
              </a:xfrm>
              <a:custGeom>
                <a:avLst/>
                <a:gdLst>
                  <a:gd name="T0" fmla="*/ 14 w 18"/>
                  <a:gd name="T1" fmla="*/ 21 h 21"/>
                  <a:gd name="T2" fmla="*/ 13 w 18"/>
                  <a:gd name="T3" fmla="*/ 19 h 21"/>
                  <a:gd name="T4" fmla="*/ 7 w 18"/>
                  <a:gd name="T5" fmla="*/ 21 h 21"/>
                  <a:gd name="T6" fmla="*/ 0 w 18"/>
                  <a:gd name="T7" fmla="*/ 15 h 21"/>
                  <a:gd name="T8" fmla="*/ 10 w 18"/>
                  <a:gd name="T9" fmla="*/ 8 h 21"/>
                  <a:gd name="T10" fmla="*/ 13 w 18"/>
                  <a:gd name="T11" fmla="*/ 8 h 21"/>
                  <a:gd name="T12" fmla="*/ 13 w 18"/>
                  <a:gd name="T13" fmla="*/ 7 h 21"/>
                  <a:gd name="T14" fmla="*/ 8 w 18"/>
                  <a:gd name="T15" fmla="*/ 4 h 21"/>
                  <a:gd name="T16" fmla="*/ 2 w 18"/>
                  <a:gd name="T17" fmla="*/ 5 h 21"/>
                  <a:gd name="T18" fmla="*/ 2 w 18"/>
                  <a:gd name="T19" fmla="*/ 1 h 21"/>
                  <a:gd name="T20" fmla="*/ 9 w 18"/>
                  <a:gd name="T21" fmla="*/ 0 h 21"/>
                  <a:gd name="T22" fmla="*/ 18 w 18"/>
                  <a:gd name="T23" fmla="*/ 7 h 21"/>
                  <a:gd name="T24" fmla="*/ 18 w 18"/>
                  <a:gd name="T25" fmla="*/ 21 h 21"/>
                  <a:gd name="T26" fmla="*/ 14 w 18"/>
                  <a:gd name="T27" fmla="*/ 21 h 21"/>
                  <a:gd name="T28" fmla="*/ 13 w 18"/>
                  <a:gd name="T29" fmla="*/ 12 h 21"/>
                  <a:gd name="T30" fmla="*/ 10 w 18"/>
                  <a:gd name="T31" fmla="*/ 12 h 21"/>
                  <a:gd name="T32" fmla="*/ 5 w 18"/>
                  <a:gd name="T33" fmla="*/ 15 h 21"/>
                  <a:gd name="T34" fmla="*/ 8 w 18"/>
                  <a:gd name="T35" fmla="*/ 17 h 21"/>
                  <a:gd name="T36" fmla="*/ 13 w 18"/>
                  <a:gd name="T37" fmla="*/ 15 h 21"/>
                  <a:gd name="T38" fmla="*/ 13 w 18"/>
                  <a:gd name="T3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4" y="21"/>
                    </a:moveTo>
                    <a:cubicBezTo>
                      <a:pt x="13" y="19"/>
                      <a:pt x="13" y="19"/>
                      <a:pt x="13" y="19"/>
                    </a:cubicBezTo>
                    <a:cubicBezTo>
                      <a:pt x="12" y="20"/>
                      <a:pt x="10" y="21"/>
                      <a:pt x="7" y="21"/>
                    </a:cubicBezTo>
                    <a:cubicBezTo>
                      <a:pt x="3" y="21"/>
                      <a:pt x="0" y="19"/>
                      <a:pt x="0" y="15"/>
                    </a:cubicBezTo>
                    <a:cubicBezTo>
                      <a:pt x="0" y="10"/>
                      <a:pt x="4" y="8"/>
                      <a:pt x="10" y="8"/>
                    </a:cubicBezTo>
                    <a:cubicBezTo>
                      <a:pt x="13" y="8"/>
                      <a:pt x="13" y="8"/>
                      <a:pt x="13" y="8"/>
                    </a:cubicBezTo>
                    <a:cubicBezTo>
                      <a:pt x="13" y="7"/>
                      <a:pt x="13" y="7"/>
                      <a:pt x="13" y="7"/>
                    </a:cubicBezTo>
                    <a:cubicBezTo>
                      <a:pt x="13" y="5"/>
                      <a:pt x="12" y="4"/>
                      <a:pt x="8" y="4"/>
                    </a:cubicBezTo>
                    <a:cubicBezTo>
                      <a:pt x="6" y="4"/>
                      <a:pt x="4" y="4"/>
                      <a:pt x="2" y="5"/>
                    </a:cubicBezTo>
                    <a:cubicBezTo>
                      <a:pt x="2" y="1"/>
                      <a:pt x="2" y="1"/>
                      <a:pt x="2" y="1"/>
                    </a:cubicBezTo>
                    <a:cubicBezTo>
                      <a:pt x="4" y="0"/>
                      <a:pt x="6" y="0"/>
                      <a:pt x="9" y="0"/>
                    </a:cubicBezTo>
                    <a:cubicBezTo>
                      <a:pt x="15" y="0"/>
                      <a:pt x="18" y="2"/>
                      <a:pt x="18" y="7"/>
                    </a:cubicBezTo>
                    <a:cubicBezTo>
                      <a:pt x="18" y="21"/>
                      <a:pt x="18" y="21"/>
                      <a:pt x="18" y="21"/>
                    </a:cubicBezTo>
                    <a:lnTo>
                      <a:pt x="14" y="21"/>
                    </a:lnTo>
                    <a:close/>
                    <a:moveTo>
                      <a:pt x="13" y="12"/>
                    </a:moveTo>
                    <a:cubicBezTo>
                      <a:pt x="10" y="12"/>
                      <a:pt x="10" y="12"/>
                      <a:pt x="10" y="12"/>
                    </a:cubicBezTo>
                    <a:cubicBezTo>
                      <a:pt x="7" y="12"/>
                      <a:pt x="5" y="13"/>
                      <a:pt x="5" y="15"/>
                    </a:cubicBezTo>
                    <a:cubicBezTo>
                      <a:pt x="5" y="16"/>
                      <a:pt x="6" y="17"/>
                      <a:pt x="8" y="17"/>
                    </a:cubicBezTo>
                    <a:cubicBezTo>
                      <a:pt x="10" y="17"/>
                      <a:pt x="11" y="17"/>
                      <a:pt x="13" y="15"/>
                    </a:cubicBezTo>
                    <a:lnTo>
                      <a:pt x="13" y="12"/>
                    </a:lnTo>
                    <a:close/>
                  </a:path>
                </a:pathLst>
              </a:cu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41" name="Freeform 37"/>
              <p:cNvSpPr>
                <a:spLocks/>
              </p:cNvSpPr>
              <p:nvPr/>
            </p:nvSpPr>
            <p:spPr bwMode="auto">
              <a:xfrm>
                <a:off x="4252913" y="5997575"/>
                <a:ext cx="57150" cy="66675"/>
              </a:xfrm>
              <a:custGeom>
                <a:avLst/>
                <a:gdLst>
                  <a:gd name="T0" fmla="*/ 14 w 18"/>
                  <a:gd name="T1" fmla="*/ 21 h 21"/>
                  <a:gd name="T2" fmla="*/ 14 w 18"/>
                  <a:gd name="T3" fmla="*/ 18 h 21"/>
                  <a:gd name="T4" fmla="*/ 7 w 18"/>
                  <a:gd name="T5" fmla="*/ 21 h 21"/>
                  <a:gd name="T6" fmla="*/ 0 w 18"/>
                  <a:gd name="T7" fmla="*/ 13 h 21"/>
                  <a:gd name="T8" fmla="*/ 0 w 18"/>
                  <a:gd name="T9" fmla="*/ 0 h 21"/>
                  <a:gd name="T10" fmla="*/ 5 w 18"/>
                  <a:gd name="T11" fmla="*/ 0 h 21"/>
                  <a:gd name="T12" fmla="*/ 5 w 18"/>
                  <a:gd name="T13" fmla="*/ 12 h 21"/>
                  <a:gd name="T14" fmla="*/ 8 w 18"/>
                  <a:gd name="T15" fmla="*/ 17 h 21"/>
                  <a:gd name="T16" fmla="*/ 13 w 18"/>
                  <a:gd name="T17" fmla="*/ 14 h 21"/>
                  <a:gd name="T18" fmla="*/ 13 w 18"/>
                  <a:gd name="T19" fmla="*/ 0 h 21"/>
                  <a:gd name="T20" fmla="*/ 18 w 18"/>
                  <a:gd name="T21" fmla="*/ 0 h 21"/>
                  <a:gd name="T22" fmla="*/ 18 w 18"/>
                  <a:gd name="T23" fmla="*/ 21 h 21"/>
                  <a:gd name="T24" fmla="*/ 14 w 18"/>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14" y="21"/>
                    </a:moveTo>
                    <a:cubicBezTo>
                      <a:pt x="14" y="18"/>
                      <a:pt x="14" y="18"/>
                      <a:pt x="14" y="18"/>
                    </a:cubicBezTo>
                    <a:cubicBezTo>
                      <a:pt x="12" y="20"/>
                      <a:pt x="10" y="21"/>
                      <a:pt x="7" y="21"/>
                    </a:cubicBezTo>
                    <a:cubicBezTo>
                      <a:pt x="2" y="21"/>
                      <a:pt x="0" y="18"/>
                      <a:pt x="0" y="13"/>
                    </a:cubicBezTo>
                    <a:cubicBezTo>
                      <a:pt x="0" y="0"/>
                      <a:pt x="0" y="0"/>
                      <a:pt x="0" y="0"/>
                    </a:cubicBezTo>
                    <a:cubicBezTo>
                      <a:pt x="5" y="0"/>
                      <a:pt x="5" y="0"/>
                      <a:pt x="5" y="0"/>
                    </a:cubicBezTo>
                    <a:cubicBezTo>
                      <a:pt x="5" y="12"/>
                      <a:pt x="5" y="12"/>
                      <a:pt x="5" y="12"/>
                    </a:cubicBezTo>
                    <a:cubicBezTo>
                      <a:pt x="5" y="15"/>
                      <a:pt x="6" y="17"/>
                      <a:pt x="8" y="17"/>
                    </a:cubicBezTo>
                    <a:cubicBezTo>
                      <a:pt x="10" y="17"/>
                      <a:pt x="11" y="16"/>
                      <a:pt x="13" y="14"/>
                    </a:cubicBezTo>
                    <a:cubicBezTo>
                      <a:pt x="13" y="0"/>
                      <a:pt x="13" y="0"/>
                      <a:pt x="13" y="0"/>
                    </a:cubicBezTo>
                    <a:cubicBezTo>
                      <a:pt x="18" y="0"/>
                      <a:pt x="18" y="0"/>
                      <a:pt x="18" y="0"/>
                    </a:cubicBezTo>
                    <a:cubicBezTo>
                      <a:pt x="18" y="21"/>
                      <a:pt x="18" y="21"/>
                      <a:pt x="18" y="21"/>
                    </a:cubicBezTo>
                    <a:lnTo>
                      <a:pt x="14" y="21"/>
                    </a:lnTo>
                    <a:close/>
                  </a:path>
                </a:pathLst>
              </a:custGeom>
              <a:grp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grpSp>
      </p:grpSp>
      <p:sp>
        <p:nvSpPr>
          <p:cNvPr id="45069" name="Title Placeholder 1"/>
          <p:cNvSpPr>
            <a:spLocks noGrp="1"/>
          </p:cNvSpPr>
          <p:nvPr>
            <p:ph type="ctrTitle"/>
          </p:nvPr>
        </p:nvSpPr>
        <p:spPr>
          <a:xfrm>
            <a:off x="358775" y="3105150"/>
            <a:ext cx="8461375" cy="1096963"/>
          </a:xfrm>
        </p:spPr>
        <p:txBody>
          <a:bodyPr anchor="b"/>
          <a:lstStyle>
            <a:lvl1pPr>
              <a:defRPr sz="4400" smtClean="0">
                <a:solidFill>
                  <a:schemeClr val="bg1"/>
                </a:solidFill>
              </a:defRPr>
            </a:lvl1pPr>
          </a:lstStyle>
          <a:p>
            <a:r>
              <a:rPr lang="en-US" smtClean="0"/>
              <a:t>Click to edit Master title style</a:t>
            </a:r>
            <a:endParaRPr lang="en-AU" smtClean="0"/>
          </a:p>
        </p:txBody>
      </p:sp>
      <p:sp>
        <p:nvSpPr>
          <p:cNvPr id="45070" name="Text Placeholder 2"/>
          <p:cNvSpPr>
            <a:spLocks noGrp="1"/>
          </p:cNvSpPr>
          <p:nvPr>
            <p:ph type="subTitle" idx="1"/>
          </p:nvPr>
        </p:nvSpPr>
        <p:spPr>
          <a:xfrm>
            <a:off x="358775" y="4257675"/>
            <a:ext cx="8461375" cy="396875"/>
          </a:xfrm>
        </p:spPr>
        <p:txBody>
          <a:bodyPr/>
          <a:lstStyle>
            <a:lvl1pPr marL="0" indent="0">
              <a:buFont typeface="Arial" charset="0"/>
              <a:buNone/>
              <a:defRPr sz="2200" b="1" smtClean="0">
                <a:solidFill>
                  <a:schemeClr val="bg1"/>
                </a:solidFill>
              </a:defRPr>
            </a:lvl1pPr>
          </a:lstStyle>
          <a:p>
            <a:r>
              <a:rPr lang="en-US" smtClean="0"/>
              <a:t>Click to edit Master subtitle style</a:t>
            </a:r>
            <a:endParaRPr lang="en-AU" smtClean="0"/>
          </a:p>
        </p:txBody>
      </p:sp>
      <p:sp>
        <p:nvSpPr>
          <p:cNvPr id="36" name="AutoShape 4"/>
          <p:cNvSpPr>
            <a:spLocks noChangeAspect="1" noChangeArrowheads="1" noTextEdit="1"/>
          </p:cNvSpPr>
          <p:nvPr/>
        </p:nvSpPr>
        <p:spPr bwMode="auto">
          <a:xfrm>
            <a:off x="3175" y="3325813"/>
            <a:ext cx="9161463" cy="801687"/>
          </a:xfrm>
          <a:prstGeom prst="rect">
            <a:avLst/>
          </a:prstGeom>
          <a:no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43" name="AutoShape 81"/>
          <p:cNvSpPr>
            <a:spLocks noChangeAspect="1" noChangeArrowheads="1" noTextEdit="1"/>
          </p:cNvSpPr>
          <p:nvPr/>
        </p:nvSpPr>
        <p:spPr bwMode="auto">
          <a:xfrm>
            <a:off x="1588" y="3321050"/>
            <a:ext cx="9169400" cy="849313"/>
          </a:xfrm>
          <a:prstGeom prst="rect">
            <a:avLst/>
          </a:prstGeom>
          <a:noFill/>
          <a:ln w="9525">
            <a:noFill/>
            <a:miter lim="800000"/>
            <a:headEnd/>
            <a:tailEnd/>
          </a:ln>
        </p:spPr>
        <p:txBody>
          <a:bodyPr/>
          <a:lstStyle/>
          <a:p>
            <a:pPr defTabSz="914400" fontAlgn="auto">
              <a:spcBef>
                <a:spcPts val="0"/>
              </a:spcBef>
              <a:spcAft>
                <a:spcPts val="0"/>
              </a:spcAft>
              <a:defRPr/>
            </a:pPr>
            <a:endParaRPr lang="en-US">
              <a:solidFill>
                <a:prstClr val="black"/>
              </a:solidFill>
              <a:latin typeface="Calibri"/>
              <a:ea typeface="+mn-ea"/>
            </a:endParaRPr>
          </a:p>
        </p:txBody>
      </p:sp>
    </p:spTree>
    <p:extLst>
      <p:ext uri="{BB962C8B-B14F-4D97-AF65-F5344CB8AC3E}">
        <p14:creationId xmlns:p14="http://schemas.microsoft.com/office/powerpoint/2010/main" val="2939034774"/>
      </p:ext>
    </p:extLst>
  </p:cSld>
  <p:clrMapOvr>
    <a:masterClrMapping/>
  </p:clrMapOvr>
  <p:timing>
    <p:tnLst>
      <p:par>
        <p:cTn id="1" dur="indefinite" restart="never" nodeType="tmRoot"/>
      </p:par>
    </p:tn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lvl1pPr>
              <a:defRPr sz="2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Footer Placeholder 4"/>
          <p:cNvSpPr>
            <a:spLocks noGrp="1"/>
          </p:cNvSpPr>
          <p:nvPr>
            <p:ph type="ftr" sz="quarter" idx="10"/>
          </p:nvPr>
        </p:nvSpPr>
        <p:spPr/>
        <p:txBody>
          <a:bodyPr/>
          <a:lstStyle>
            <a:lvl1pPr>
              <a:defRPr/>
            </a:lvl1pPr>
          </a:lstStyle>
          <a:p>
            <a:r>
              <a:rPr lang="en-AU"/>
              <a:t>Presentation title  |  Presenter name</a:t>
            </a:r>
          </a:p>
        </p:txBody>
      </p:sp>
      <p:sp>
        <p:nvSpPr>
          <p:cNvPr id="5" name="Slide Number Placeholder 17"/>
          <p:cNvSpPr>
            <a:spLocks noGrp="1"/>
          </p:cNvSpPr>
          <p:nvPr>
            <p:ph type="sldNum" sz="quarter" idx="11"/>
          </p:nvPr>
        </p:nvSpPr>
        <p:spPr/>
        <p:txBody>
          <a:bodyPr/>
          <a:lstStyle>
            <a:lvl1pPr>
              <a:defRPr/>
            </a:lvl1pPr>
          </a:lstStyle>
          <a:p>
            <a:pPr>
              <a:defRPr/>
            </a:pPr>
            <a:fld id="{D0EC31D2-0D59-4335-B6E9-F4CE800FC605}" type="slidenum">
              <a:rPr lang="en-AU">
                <a:solidFill>
                  <a:srgbClr val="FFFFFF"/>
                </a:solidFill>
              </a:rPr>
              <a:pPr>
                <a:defRPr/>
              </a:pPr>
              <a:t>‹#›</a:t>
            </a:fld>
            <a:r>
              <a:rPr lang="en-AU" dirty="0">
                <a:solidFill>
                  <a:srgbClr val="FFFFFF"/>
                </a:solidFill>
              </a:rPr>
              <a:t>  |</a:t>
            </a:r>
          </a:p>
        </p:txBody>
      </p:sp>
    </p:spTree>
    <p:extLst>
      <p:ext uri="{BB962C8B-B14F-4D97-AF65-F5344CB8AC3E}">
        <p14:creationId xmlns:p14="http://schemas.microsoft.com/office/powerpoint/2010/main" val="2198662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01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8276288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Footer Placeholder 4"/>
          <p:cNvSpPr>
            <a:spLocks noGrp="1"/>
          </p:cNvSpPr>
          <p:nvPr>
            <p:ph type="ftr" sz="quarter" idx="10"/>
          </p:nvPr>
        </p:nvSpPr>
        <p:spPr/>
        <p:txBody>
          <a:bodyPr/>
          <a:lstStyle>
            <a:lvl1pPr>
              <a:defRPr/>
            </a:lvl1pPr>
          </a:lstStyle>
          <a:p>
            <a:r>
              <a:rPr lang="en-AU"/>
              <a:t>Presentation title  |  Presenter name</a:t>
            </a:r>
          </a:p>
        </p:txBody>
      </p:sp>
      <p:sp>
        <p:nvSpPr>
          <p:cNvPr id="5" name="Slide Number Placeholder 17"/>
          <p:cNvSpPr>
            <a:spLocks noGrp="1"/>
          </p:cNvSpPr>
          <p:nvPr>
            <p:ph type="sldNum" sz="quarter" idx="11"/>
          </p:nvPr>
        </p:nvSpPr>
        <p:spPr/>
        <p:txBody>
          <a:bodyPr/>
          <a:lstStyle>
            <a:lvl1pPr>
              <a:defRPr/>
            </a:lvl1pPr>
          </a:lstStyle>
          <a:p>
            <a:pPr>
              <a:defRPr/>
            </a:pPr>
            <a:fld id="{9EED8A32-49AE-47B1-819F-978A986D5825}" type="slidenum">
              <a:rPr lang="en-AU">
                <a:solidFill>
                  <a:srgbClr val="FFFFFF"/>
                </a:solidFill>
              </a:rPr>
              <a:pPr>
                <a:defRPr/>
              </a:pPr>
              <a:t>‹#›</a:t>
            </a:fld>
            <a:r>
              <a:rPr lang="en-AU" dirty="0">
                <a:solidFill>
                  <a:srgbClr val="FFFFFF"/>
                </a:solidFill>
              </a:rPr>
              <a:t>  |</a:t>
            </a:r>
          </a:p>
        </p:txBody>
      </p:sp>
    </p:spTree>
    <p:extLst>
      <p:ext uri="{BB962C8B-B14F-4D97-AF65-F5344CB8AC3E}">
        <p14:creationId xmlns:p14="http://schemas.microsoft.com/office/powerpoint/2010/main" val="8723196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6" name="Text Placeholder 7"/>
          <p:cNvSpPr>
            <a:spLocks noGrp="1"/>
          </p:cNvSpPr>
          <p:nvPr>
            <p:ph type="body" sz="quarter" idx="13"/>
          </p:nvPr>
        </p:nvSpPr>
        <p:spPr>
          <a:xfrm>
            <a:off x="360363" y="270000"/>
            <a:ext cx="8460000" cy="853200"/>
          </a:xfrm>
        </p:spPr>
        <p:txBody>
          <a:bodyPr>
            <a:normAutofit/>
          </a:bodyPr>
          <a:lstStyle>
            <a:lvl1pPr marL="0" indent="0">
              <a:lnSpc>
                <a:spcPct val="100000"/>
              </a:lnSpc>
              <a:spcBef>
                <a:spcPts val="0"/>
              </a:spcBef>
              <a:spcAft>
                <a:spcPts val="300"/>
              </a:spcAft>
              <a:buNone/>
              <a:defRPr sz="3200" b="1">
                <a:solidFill>
                  <a:schemeClr val="accent2"/>
                </a:solidFill>
              </a:defRPr>
            </a:lvl1pPr>
            <a:lvl2pPr marL="0" indent="0">
              <a:lnSpc>
                <a:spcPct val="80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smtClean="0"/>
              <a:t>Click to edit Master text styles</a:t>
            </a:r>
          </a:p>
          <a:p>
            <a:pPr lvl="1"/>
            <a:r>
              <a:rPr lang="en-US" smtClean="0"/>
              <a:t>Second level</a:t>
            </a:r>
          </a:p>
        </p:txBody>
      </p:sp>
      <p:sp>
        <p:nvSpPr>
          <p:cNvPr id="4" name="Footer Placeholder 4"/>
          <p:cNvSpPr>
            <a:spLocks noGrp="1"/>
          </p:cNvSpPr>
          <p:nvPr>
            <p:ph type="ftr" sz="quarter" idx="14"/>
          </p:nvPr>
        </p:nvSpPr>
        <p:spPr/>
        <p:txBody>
          <a:bodyPr/>
          <a:lstStyle>
            <a:lvl1pPr>
              <a:defRPr/>
            </a:lvl1pPr>
          </a:lstStyle>
          <a:p>
            <a:r>
              <a:rPr lang="en-AU"/>
              <a:t>Presentation title  |  Presenter name</a:t>
            </a:r>
          </a:p>
        </p:txBody>
      </p:sp>
      <p:sp>
        <p:nvSpPr>
          <p:cNvPr id="5" name="Slide Number Placeholder 17"/>
          <p:cNvSpPr>
            <a:spLocks noGrp="1"/>
          </p:cNvSpPr>
          <p:nvPr>
            <p:ph type="sldNum" sz="quarter" idx="15"/>
          </p:nvPr>
        </p:nvSpPr>
        <p:spPr/>
        <p:txBody>
          <a:bodyPr/>
          <a:lstStyle>
            <a:lvl1pPr>
              <a:defRPr/>
            </a:lvl1pPr>
          </a:lstStyle>
          <a:p>
            <a:pPr>
              <a:defRPr/>
            </a:pPr>
            <a:fld id="{4716B4ED-9D14-4FCA-A02A-94FDD4409145}" type="slidenum">
              <a:rPr lang="en-AU">
                <a:solidFill>
                  <a:srgbClr val="FFFFFF"/>
                </a:solidFill>
              </a:rPr>
              <a:pPr>
                <a:defRPr/>
              </a:pPr>
              <a:t>‹#›</a:t>
            </a:fld>
            <a:r>
              <a:rPr lang="en-AU" dirty="0">
                <a:solidFill>
                  <a:srgbClr val="FFFFFF"/>
                </a:solidFill>
              </a:rPr>
              <a:t>  |</a:t>
            </a:r>
          </a:p>
        </p:txBody>
      </p:sp>
    </p:spTree>
    <p:extLst>
      <p:ext uri="{BB962C8B-B14F-4D97-AF65-F5344CB8AC3E}">
        <p14:creationId xmlns:p14="http://schemas.microsoft.com/office/powerpoint/2010/main" val="36225640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8775" y="1268413"/>
            <a:ext cx="4038600" cy="4525963"/>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Content Placeholder 3"/>
          <p:cNvSpPr>
            <a:spLocks noGrp="1"/>
          </p:cNvSpPr>
          <p:nvPr>
            <p:ph sz="half" idx="2"/>
          </p:nvPr>
        </p:nvSpPr>
        <p:spPr>
          <a:xfrm>
            <a:off x="4781550" y="1268413"/>
            <a:ext cx="4038600" cy="4525963"/>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10"/>
          </p:nvPr>
        </p:nvSpPr>
        <p:spPr/>
        <p:txBody>
          <a:bodyPr/>
          <a:lstStyle>
            <a:lvl1pPr>
              <a:defRPr/>
            </a:lvl1pPr>
          </a:lstStyle>
          <a:p>
            <a:r>
              <a:rPr lang="en-AU"/>
              <a:t>Presentation title  |  Presenter name</a:t>
            </a:r>
          </a:p>
        </p:txBody>
      </p:sp>
      <p:sp>
        <p:nvSpPr>
          <p:cNvPr id="6" name="Slide Number Placeholder 17"/>
          <p:cNvSpPr>
            <a:spLocks noGrp="1"/>
          </p:cNvSpPr>
          <p:nvPr>
            <p:ph type="sldNum" sz="quarter" idx="11"/>
          </p:nvPr>
        </p:nvSpPr>
        <p:spPr/>
        <p:txBody>
          <a:bodyPr/>
          <a:lstStyle>
            <a:lvl1pPr>
              <a:defRPr/>
            </a:lvl1pPr>
          </a:lstStyle>
          <a:p>
            <a:pPr>
              <a:defRPr/>
            </a:pPr>
            <a:fld id="{CA25702A-39A5-495C-824E-43185F43AC71}" type="slidenum">
              <a:rPr lang="en-AU">
                <a:solidFill>
                  <a:srgbClr val="FFFFFF"/>
                </a:solidFill>
              </a:rPr>
              <a:pPr>
                <a:defRPr/>
              </a:pPr>
              <a:t>‹#›</a:t>
            </a:fld>
            <a:r>
              <a:rPr lang="en-AU" dirty="0">
                <a:solidFill>
                  <a:srgbClr val="FFFFFF"/>
                </a:solidFill>
              </a:rPr>
              <a:t>  |</a:t>
            </a:r>
          </a:p>
        </p:txBody>
      </p:sp>
    </p:spTree>
    <p:extLst>
      <p:ext uri="{BB962C8B-B14F-4D97-AF65-F5344CB8AC3E}">
        <p14:creationId xmlns:p14="http://schemas.microsoft.com/office/powerpoint/2010/main" val="37440780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Footer Placeholder 4"/>
          <p:cNvSpPr>
            <a:spLocks noGrp="1"/>
          </p:cNvSpPr>
          <p:nvPr>
            <p:ph type="ftr" sz="quarter" idx="10"/>
          </p:nvPr>
        </p:nvSpPr>
        <p:spPr/>
        <p:txBody>
          <a:bodyPr/>
          <a:lstStyle>
            <a:lvl1pPr>
              <a:defRPr/>
            </a:lvl1pPr>
          </a:lstStyle>
          <a:p>
            <a:r>
              <a:rPr lang="en-AU"/>
              <a:t>Presentation title  |  Presenter name</a:t>
            </a:r>
          </a:p>
        </p:txBody>
      </p:sp>
      <p:sp>
        <p:nvSpPr>
          <p:cNvPr id="4" name="Slide Number Placeholder 17"/>
          <p:cNvSpPr>
            <a:spLocks noGrp="1"/>
          </p:cNvSpPr>
          <p:nvPr>
            <p:ph type="sldNum" sz="quarter" idx="11"/>
          </p:nvPr>
        </p:nvSpPr>
        <p:spPr/>
        <p:txBody>
          <a:bodyPr/>
          <a:lstStyle>
            <a:lvl1pPr>
              <a:defRPr/>
            </a:lvl1pPr>
          </a:lstStyle>
          <a:p>
            <a:pPr>
              <a:defRPr/>
            </a:pPr>
            <a:fld id="{14CD1E11-C771-4715-BB2E-17A985CED651}" type="slidenum">
              <a:rPr lang="en-AU">
                <a:solidFill>
                  <a:srgbClr val="FFFFFF"/>
                </a:solidFill>
              </a:rPr>
              <a:pPr>
                <a:defRPr/>
              </a:pPr>
              <a:t>‹#›</a:t>
            </a:fld>
            <a:r>
              <a:rPr lang="en-AU" dirty="0">
                <a:solidFill>
                  <a:srgbClr val="FFFFFF"/>
                </a:solidFill>
              </a:rPr>
              <a:t>  |</a:t>
            </a:r>
          </a:p>
        </p:txBody>
      </p:sp>
    </p:spTree>
    <p:extLst>
      <p:ext uri="{BB962C8B-B14F-4D97-AF65-F5344CB8AC3E}">
        <p14:creationId xmlns:p14="http://schemas.microsoft.com/office/powerpoint/2010/main" val="17410913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r>
              <a:rPr lang="en-AU"/>
              <a:t>Presentation title  |  Presenter name</a:t>
            </a:r>
          </a:p>
        </p:txBody>
      </p:sp>
      <p:sp>
        <p:nvSpPr>
          <p:cNvPr id="3" name="Slide Number Placeholder 17"/>
          <p:cNvSpPr>
            <a:spLocks noGrp="1"/>
          </p:cNvSpPr>
          <p:nvPr>
            <p:ph type="sldNum" sz="quarter" idx="11"/>
          </p:nvPr>
        </p:nvSpPr>
        <p:spPr/>
        <p:txBody>
          <a:bodyPr/>
          <a:lstStyle>
            <a:lvl1pPr>
              <a:defRPr/>
            </a:lvl1pPr>
          </a:lstStyle>
          <a:p>
            <a:pPr>
              <a:defRPr/>
            </a:pPr>
            <a:fld id="{BA56D955-7ECE-445D-8828-1089C1E5B32D}" type="slidenum">
              <a:rPr lang="en-AU">
                <a:solidFill>
                  <a:srgbClr val="FFFFFF"/>
                </a:solidFill>
              </a:rPr>
              <a:pPr>
                <a:defRPr/>
              </a:pPr>
              <a:t>‹#›</a:t>
            </a:fld>
            <a:r>
              <a:rPr lang="en-AU" dirty="0">
                <a:solidFill>
                  <a:srgbClr val="FFFFFF"/>
                </a:solidFill>
              </a:rPr>
              <a:t>  |</a:t>
            </a:r>
          </a:p>
        </p:txBody>
      </p:sp>
    </p:spTree>
    <p:extLst>
      <p:ext uri="{BB962C8B-B14F-4D97-AF65-F5344CB8AC3E}">
        <p14:creationId xmlns:p14="http://schemas.microsoft.com/office/powerpoint/2010/main" val="23033168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5" name="Content Placeholder 2"/>
          <p:cNvSpPr>
            <a:spLocks noGrp="1"/>
          </p:cNvSpPr>
          <p:nvPr>
            <p:ph idx="1"/>
          </p:nvPr>
        </p:nvSpPr>
        <p:spPr>
          <a:xfrm>
            <a:off x="360000" y="1276350"/>
            <a:ext cx="8460000" cy="4559300"/>
          </a:xfrm>
        </p:spPr>
        <p:txBody>
          <a:bodyPr/>
          <a:lstStyle>
            <a:lvl1pPr>
              <a:lnSpc>
                <a:spcPct val="85000"/>
              </a:lnSpc>
              <a:spcAft>
                <a:spcPts val="0"/>
              </a:spcAft>
              <a:buFontTx/>
              <a:buNone/>
              <a:defRPr sz="4000" b="1">
                <a:solidFill>
                  <a:schemeClr val="accent1">
                    <a:lumMod val="75000"/>
                  </a:schemeClr>
                </a:solidFill>
              </a:defRPr>
            </a:lvl1pPr>
            <a:lvl2pPr marL="0" indent="0">
              <a:lnSpc>
                <a:spcPct val="85000"/>
              </a:lnSpc>
              <a:spcAft>
                <a:spcPts val="0"/>
              </a:spcAft>
              <a:buNone/>
              <a:defRPr sz="4000" b="1">
                <a:solidFill>
                  <a:schemeClr val="accent2"/>
                </a:solidFill>
              </a:defRPr>
            </a:lvl2pPr>
            <a:lvl3pPr marL="0" indent="0">
              <a:spcBef>
                <a:spcPts val="2200"/>
              </a:spcBef>
              <a:buNone/>
              <a:defRPr b="1">
                <a:solidFill>
                  <a:srgbClr val="00313C"/>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Footer Placeholder 4"/>
          <p:cNvSpPr>
            <a:spLocks noGrp="1"/>
          </p:cNvSpPr>
          <p:nvPr>
            <p:ph type="ftr" sz="quarter" idx="10"/>
          </p:nvPr>
        </p:nvSpPr>
        <p:spPr/>
        <p:txBody>
          <a:bodyPr/>
          <a:lstStyle>
            <a:lvl1pPr>
              <a:defRPr/>
            </a:lvl1pPr>
          </a:lstStyle>
          <a:p>
            <a:r>
              <a:rPr lang="en-AU"/>
              <a:t>Presentation title  |  Presenter name</a:t>
            </a:r>
          </a:p>
        </p:txBody>
      </p:sp>
      <p:sp>
        <p:nvSpPr>
          <p:cNvPr id="6" name="Slide Number Placeholder 17"/>
          <p:cNvSpPr>
            <a:spLocks noGrp="1"/>
          </p:cNvSpPr>
          <p:nvPr>
            <p:ph type="sldNum" sz="quarter" idx="11"/>
          </p:nvPr>
        </p:nvSpPr>
        <p:spPr/>
        <p:txBody>
          <a:bodyPr/>
          <a:lstStyle>
            <a:lvl1pPr>
              <a:defRPr/>
            </a:lvl1pPr>
          </a:lstStyle>
          <a:p>
            <a:pPr>
              <a:defRPr/>
            </a:pPr>
            <a:fld id="{661ED995-9017-4326-AD6F-6230A5E2AF67}" type="slidenum">
              <a:rPr lang="en-AU">
                <a:solidFill>
                  <a:srgbClr val="FFFFFF"/>
                </a:solidFill>
              </a:rPr>
              <a:pPr>
                <a:defRPr/>
              </a:pPr>
              <a:t>‹#›</a:t>
            </a:fld>
            <a:r>
              <a:rPr lang="en-AU" dirty="0">
                <a:solidFill>
                  <a:srgbClr val="FFFFFF"/>
                </a:solidFill>
              </a:rPr>
              <a:t>  |</a:t>
            </a:r>
          </a:p>
        </p:txBody>
      </p:sp>
    </p:spTree>
    <p:extLst>
      <p:ext uri="{BB962C8B-B14F-4D97-AF65-F5344CB8AC3E}">
        <p14:creationId xmlns:p14="http://schemas.microsoft.com/office/powerpoint/2010/main" val="12168202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30"/>
          <p:cNvGrpSpPr>
            <a:grpSpLocks/>
          </p:cNvGrpSpPr>
          <p:nvPr/>
        </p:nvGrpSpPr>
        <p:grpSpPr bwMode="auto">
          <a:xfrm>
            <a:off x="-7938" y="6056313"/>
            <a:ext cx="9161463" cy="801687"/>
            <a:chOff x="-7938" y="6056313"/>
            <a:chExt cx="9161463" cy="801687"/>
          </a:xfrm>
        </p:grpSpPr>
        <p:sp>
          <p:nvSpPr>
            <p:cNvPr id="4"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grpSp>
          <p:nvGrpSpPr>
            <p:cNvPr id="5" name="Group 1"/>
            <p:cNvGrpSpPr>
              <a:grpSpLocks/>
            </p:cNvGrpSpPr>
            <p:nvPr userDrawn="1"/>
          </p:nvGrpSpPr>
          <p:grpSpPr bwMode="auto">
            <a:xfrm>
              <a:off x="1588" y="6065838"/>
              <a:ext cx="9142412" cy="690562"/>
              <a:chOff x="1495" y="6065893"/>
              <a:chExt cx="9143026" cy="690563"/>
            </a:xfrm>
          </p:grpSpPr>
          <p:sp>
            <p:nvSpPr>
              <p:cNvPr id="7" name="Freeform 8"/>
              <p:cNvSpPr>
                <a:spLocks noEditPoints="1"/>
              </p:cNvSpPr>
              <p:nvPr userDrawn="1"/>
            </p:nvSpPr>
            <p:spPr bwMode="auto">
              <a:xfrm>
                <a:off x="1495" y="6065893"/>
                <a:ext cx="9143026" cy="690563"/>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chemeClr val="accent2">
                  <a:lumMod val="75000"/>
                </a:schemeClr>
              </a:solidFill>
              <a:ln>
                <a:noFill/>
              </a:ln>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8" name="Freeform 9"/>
              <p:cNvSpPr>
                <a:spLocks noEditPoints="1"/>
              </p:cNvSpPr>
              <p:nvPr userDrawn="1"/>
            </p:nvSpPr>
            <p:spPr bwMode="auto">
              <a:xfrm>
                <a:off x="1495" y="6367518"/>
                <a:ext cx="9143026" cy="388938"/>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9" name="Freeform 10"/>
              <p:cNvSpPr>
                <a:spLocks/>
              </p:cNvSpPr>
              <p:nvPr userDrawn="1"/>
            </p:nvSpPr>
            <p:spPr bwMode="auto">
              <a:xfrm>
                <a:off x="1495" y="6110343"/>
                <a:ext cx="789199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10" name="Freeform 11"/>
              <p:cNvSpPr>
                <a:spLocks/>
              </p:cNvSpPr>
              <p:nvPr userDrawn="1"/>
            </p:nvSpPr>
            <p:spPr bwMode="auto">
              <a:xfrm>
                <a:off x="7893487" y="6110343"/>
                <a:ext cx="1251034" cy="601663"/>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chemeClr val="bg1"/>
              </a:solid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grpSp>
        <p:pic>
          <p:nvPicPr>
            <p:cNvPr id="6" name="Picture 78"/>
            <p:cNvPicPr>
              <a:picLocks noChangeAspect="1" noChangeArrowheads="1"/>
            </p:cNvPicPr>
            <p:nvPr userDrawn="1"/>
          </p:nvPicPr>
          <p:blipFill>
            <a:blip r:embed="rId2" cstate="print"/>
            <a:srcRect/>
            <a:stretch>
              <a:fillRect/>
            </a:stretch>
          </p:blipFill>
          <p:spPr bwMode="auto">
            <a:xfrm>
              <a:off x="8459788" y="6191250"/>
              <a:ext cx="454025" cy="454025"/>
            </a:xfrm>
            <a:prstGeom prst="rect">
              <a:avLst/>
            </a:prstGeom>
            <a:noFill/>
            <a:ln w="9525">
              <a:noFill/>
              <a:miter lim="800000"/>
              <a:headEnd/>
              <a:tailEnd/>
            </a:ln>
          </p:spPr>
        </p:pic>
      </p:grpSp>
      <p:sp>
        <p:nvSpPr>
          <p:cNvPr id="39" name="Text Placeholder 8"/>
          <p:cNvSpPr>
            <a:spLocks noGrp="1"/>
          </p:cNvSpPr>
          <p:nvPr>
            <p:ph type="body" sz="quarter" idx="10"/>
          </p:nvPr>
        </p:nvSpPr>
        <p:spPr>
          <a:xfrm>
            <a:off x="360000" y="1276350"/>
            <a:ext cx="7477125" cy="4559301"/>
          </a:xfrm>
        </p:spPr>
        <p:txBody>
          <a:bodyPr/>
          <a:lstStyle>
            <a:lvl1pPr>
              <a:spcAft>
                <a:spcPts val="0"/>
              </a:spcAft>
              <a:buFontTx/>
              <a:buNone/>
              <a:defRPr sz="4400" b="1">
                <a:solidFill>
                  <a:schemeClr val="accent1"/>
                </a:solidFill>
              </a:defRPr>
            </a:lvl1pPr>
            <a:lvl2pPr marL="0" indent="0">
              <a:lnSpc>
                <a:spcPct val="75000"/>
              </a:lnSpc>
              <a:spcAft>
                <a:spcPts val="850"/>
              </a:spcAft>
              <a:buNone/>
              <a:defRPr sz="4400" b="1">
                <a:solidFill>
                  <a:schemeClr val="bg1"/>
                </a:solidFill>
              </a:defRPr>
            </a:lvl2pPr>
            <a:lvl3pPr marL="0" indent="0">
              <a:buNone/>
              <a:defRPr sz="2200" b="1">
                <a:solidFill>
                  <a:srgbClr val="FFFFFF"/>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11" name="Footer Placeholder 3"/>
          <p:cNvSpPr>
            <a:spLocks noGrp="1"/>
          </p:cNvSpPr>
          <p:nvPr>
            <p:ph type="ftr" sz="quarter" idx="11"/>
          </p:nvPr>
        </p:nvSpPr>
        <p:spPr/>
        <p:txBody>
          <a:bodyPr/>
          <a:lstStyle>
            <a:lvl1pPr>
              <a:defRPr/>
            </a:lvl1pPr>
          </a:lstStyle>
          <a:p>
            <a:r>
              <a:rPr lang="en-AU"/>
              <a:t>Presentation title  |  Presenter name</a:t>
            </a:r>
          </a:p>
        </p:txBody>
      </p:sp>
      <p:sp>
        <p:nvSpPr>
          <p:cNvPr id="12" name="Slide Number Placeholder 17"/>
          <p:cNvSpPr>
            <a:spLocks noGrp="1"/>
          </p:cNvSpPr>
          <p:nvPr>
            <p:ph type="sldNum" sz="quarter" idx="12"/>
          </p:nvPr>
        </p:nvSpPr>
        <p:spPr/>
        <p:txBody>
          <a:bodyPr/>
          <a:lstStyle>
            <a:lvl1pPr algn="r">
              <a:defRPr sz="900" smtClean="0">
                <a:solidFill>
                  <a:schemeClr val="bg1"/>
                </a:solidFill>
              </a:defRPr>
            </a:lvl1pPr>
          </a:lstStyle>
          <a:p>
            <a:pPr>
              <a:defRPr/>
            </a:pPr>
            <a:fld id="{E1178950-B810-4BF3-92FA-D43B07AFA032}" type="slidenum">
              <a:rPr lang="en-AU">
                <a:solidFill>
                  <a:srgbClr val="FFFFFF"/>
                </a:solidFill>
              </a:rPr>
              <a:pPr>
                <a:defRPr/>
              </a:pPr>
              <a:t>‹#›</a:t>
            </a:fld>
            <a:r>
              <a:rPr lang="en-AU" dirty="0">
                <a:solidFill>
                  <a:srgbClr val="FFFFFF"/>
                </a:solidFill>
              </a:rPr>
              <a:t>  |</a:t>
            </a:r>
          </a:p>
        </p:txBody>
      </p:sp>
    </p:spTree>
    <p:extLst>
      <p:ext uri="{BB962C8B-B14F-4D97-AF65-F5344CB8AC3E}">
        <p14:creationId xmlns:p14="http://schemas.microsoft.com/office/powerpoint/2010/main" val="32072444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0" y="2914650"/>
            <a:ext cx="914400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logo.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39738"/>
            <a:ext cx="1346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Placeholder 1"/>
          <p:cNvSpPr>
            <a:spLocks noGrp="1"/>
          </p:cNvSpPr>
          <p:nvPr>
            <p:ph type="ctrTitle"/>
          </p:nvPr>
        </p:nvSpPr>
        <p:spPr>
          <a:xfrm>
            <a:off x="614363" y="1539875"/>
            <a:ext cx="7916862" cy="719138"/>
          </a:xfrm>
        </p:spPr>
        <p:txBody>
          <a:bodyPr/>
          <a:lstStyle>
            <a:lvl1pPr algn="l">
              <a:defRPr smtClean="0">
                <a:latin typeface="Arial" charset="0"/>
              </a:defRPr>
            </a:lvl1pPr>
          </a:lstStyle>
          <a:p>
            <a:pPr lvl="0"/>
            <a:r>
              <a:rPr lang="en-US" altLang="en-US" noProof="0" smtClean="0"/>
              <a:t>Click to edit Master title style</a:t>
            </a:r>
            <a:endParaRPr lang="en-AU" altLang="en-US" noProof="0" smtClean="0"/>
          </a:p>
        </p:txBody>
      </p:sp>
      <p:sp>
        <p:nvSpPr>
          <p:cNvPr id="18435" name="Text Placeholder 2"/>
          <p:cNvSpPr>
            <a:spLocks noGrp="1"/>
          </p:cNvSpPr>
          <p:nvPr>
            <p:ph type="subTitle" idx="1"/>
          </p:nvPr>
        </p:nvSpPr>
        <p:spPr>
          <a:xfrm>
            <a:off x="614363" y="2312988"/>
            <a:ext cx="7916862" cy="719137"/>
          </a:xfrm>
        </p:spPr>
        <p:txBody>
          <a:bodyPr/>
          <a:lstStyle>
            <a:lvl1pPr marL="0" indent="0">
              <a:buFontTx/>
              <a:buNone/>
              <a:defRPr sz="1800" smtClean="0">
                <a:latin typeface="Arial" charset="0"/>
              </a:defRPr>
            </a:lvl1pPr>
          </a:lstStyle>
          <a:p>
            <a:pPr lvl="0"/>
            <a:r>
              <a:rPr lang="en-US" altLang="en-US" noProof="0" smtClean="0"/>
              <a:t>Click to edit Master subtitle style</a:t>
            </a:r>
            <a:endParaRPr lang="en-AU" altLang="en-US" noProof="0" smtClean="0"/>
          </a:p>
        </p:txBody>
      </p:sp>
    </p:spTree>
    <p:extLst>
      <p:ext uri="{BB962C8B-B14F-4D97-AF65-F5344CB8AC3E}">
        <p14:creationId xmlns:p14="http://schemas.microsoft.com/office/powerpoint/2010/main" val="25361721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55910" y="274638"/>
            <a:ext cx="6530890" cy="1143000"/>
          </a:xfrm>
        </p:spPr>
        <p:txBody>
          <a:bodyPr>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FontTx/>
              <a:buNone/>
              <a:defRPr/>
            </a:lvl1pPr>
            <a:lvl2pPr>
              <a:buFont typeface="Arial"/>
              <a:buChar char="•"/>
              <a:defRPr/>
            </a:lvl2pPr>
            <a:lvl3pPr>
              <a:buFont typeface="Lucida Grande"/>
              <a:buChar char="−"/>
              <a:defRPr/>
            </a:lvl3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8843793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63664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75668"/>
            <a:ext cx="4038600" cy="4150495"/>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648200" y="1975668"/>
            <a:ext cx="4038600" cy="4150495"/>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797729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975668"/>
            <a:ext cx="4038600" cy="4150495"/>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648200" y="1975668"/>
            <a:ext cx="4038600" cy="4150495"/>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8241226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975668"/>
            <a:ext cx="4040188" cy="321439"/>
          </a:xfrm>
        </p:spPr>
        <p:txBody>
          <a:bodyPr anchor="b"/>
          <a:lstStyle>
            <a:lvl1pPr marL="0" indent="0">
              <a:buNone/>
              <a:defRPr sz="2000" b="1">
                <a:solidFill>
                  <a:srgbClr val="0E5F7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15429"/>
            <a:ext cx="4040188" cy="3510733"/>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4645025" y="1975668"/>
            <a:ext cx="4041775" cy="321439"/>
          </a:xfrm>
        </p:spPr>
        <p:txBody>
          <a:bodyPr anchor="b"/>
          <a:lstStyle>
            <a:lvl1pPr marL="0" indent="0">
              <a:buNone/>
              <a:defRPr sz="2000" b="1">
                <a:solidFill>
                  <a:srgbClr val="0E5F7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615429"/>
            <a:ext cx="4041775" cy="3510733"/>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9706230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98520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7087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896880"/>
            <a:ext cx="5111750" cy="4229283"/>
          </a:xfrm>
        </p:spPr>
        <p:txBody>
          <a:bodyPr/>
          <a:lstStyle>
            <a:lvl1pPr>
              <a:defRPr sz="2000"/>
            </a:lvl1pPr>
            <a:lvl2pPr>
              <a:defRPr sz="1800"/>
            </a:lvl2pPr>
            <a:lvl3pPr>
              <a:defRPr sz="1600"/>
            </a:lvl3pPr>
            <a:lvl4pPr>
              <a:buNone/>
              <a:defRPr sz="1400"/>
            </a:lvl4pPr>
            <a:lvl5pPr>
              <a:defRPr sz="1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896880"/>
            <a:ext cx="3008313" cy="42292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a:spLocks noGrp="1"/>
          </p:cNvSpPr>
          <p:nvPr>
            <p:ph type="title"/>
          </p:nvPr>
        </p:nvSpPr>
        <p:spPr>
          <a:xfrm>
            <a:off x="2155825" y="274638"/>
            <a:ext cx="6530975" cy="11430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0201976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967829"/>
            <a:ext cx="5486400" cy="3399509"/>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497709"/>
            <a:ext cx="5486400" cy="80486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a:spLocks noGrp="1"/>
          </p:cNvSpPr>
          <p:nvPr>
            <p:ph type="title"/>
          </p:nvPr>
        </p:nvSpPr>
        <p:spPr>
          <a:xfrm>
            <a:off x="2155825" y="274638"/>
            <a:ext cx="6530975" cy="11430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9163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3421708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75668"/>
            <a:ext cx="2057400" cy="415049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75668"/>
            <a:ext cx="6019800" cy="4150495"/>
          </a:xfrm>
        </p:spPr>
        <p:txBody>
          <a:bodyPr vert="eaVert"/>
          <a:lstStyle>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8218478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Tree>
    <p:extLst>
      <p:ext uri="{BB962C8B-B14F-4D97-AF65-F5344CB8AC3E}">
        <p14:creationId xmlns:p14="http://schemas.microsoft.com/office/powerpoint/2010/main" val="1214565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819416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975668"/>
            <a:ext cx="4040188" cy="321439"/>
          </a:xfrm>
        </p:spPr>
        <p:txBody>
          <a:bodyPr anchor="b"/>
          <a:lstStyle>
            <a:lvl1pPr marL="0" indent="0">
              <a:buNone/>
              <a:defRPr sz="2000" b="1">
                <a:solidFill>
                  <a:srgbClr val="0E5F7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15429"/>
            <a:ext cx="4040188" cy="3510733"/>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4645025" y="1975668"/>
            <a:ext cx="4041775" cy="321439"/>
          </a:xfrm>
        </p:spPr>
        <p:txBody>
          <a:bodyPr anchor="b"/>
          <a:lstStyle>
            <a:lvl1pPr marL="0" indent="0">
              <a:buNone/>
              <a:defRPr sz="2000" b="1">
                <a:solidFill>
                  <a:srgbClr val="0E5F7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615429"/>
            <a:ext cx="4041775" cy="3510733"/>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744092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9973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254000" y="1744663"/>
            <a:ext cx="42418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744663"/>
            <a:ext cx="4243388"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10087411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11432560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Tree>
    <p:extLst>
      <p:ext uri="{BB962C8B-B14F-4D97-AF65-F5344CB8AC3E}">
        <p14:creationId xmlns:p14="http://schemas.microsoft.com/office/powerpoint/2010/main" val="31664419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1879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999644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199078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22416373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2588" y="274638"/>
            <a:ext cx="2159000" cy="6364287"/>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254000" y="274638"/>
            <a:ext cx="6326188" cy="6364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3511690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743222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aphicFrame>
        <p:nvGraphicFramePr>
          <p:cNvPr id="3" name="Table 2"/>
          <p:cNvGraphicFramePr>
            <a:graphicFrameLocks noGrp="1"/>
          </p:cNvGraphicFramePr>
          <p:nvPr userDrawn="1">
            <p:extLst>
              <p:ext uri="{D42A27DB-BD31-4B8C-83A1-F6EECF244321}">
                <p14:modId xmlns:p14="http://schemas.microsoft.com/office/powerpoint/2010/main" val="1658910066"/>
              </p:ext>
            </p:extLst>
          </p:nvPr>
        </p:nvGraphicFramePr>
        <p:xfrm>
          <a:off x="2222585" y="1989186"/>
          <a:ext cx="5419724" cy="3852000"/>
        </p:xfrm>
        <a:graphic>
          <a:graphicData uri="http://schemas.openxmlformats.org/drawingml/2006/table">
            <a:tbl>
              <a:tblPr firstRow="1" bandRow="1">
                <a:tableStyleId>{22838BEF-8BB2-4498-84A7-C5851F593DF1}</a:tableStyleId>
              </a:tblPr>
              <a:tblGrid>
                <a:gridCol w="2884863"/>
                <a:gridCol w="2534861"/>
              </a:tblGrid>
              <a:tr h="481500">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pPr>
                      <a:r>
                        <a:rPr kumimoji="0" lang="en-AU" sz="1200" b="1" u="none" strike="noStrike" cap="none" normalizeH="0" baseline="0" dirty="0" smtClean="0">
                          <a:ln>
                            <a:noFill/>
                          </a:ln>
                          <a:solidFill>
                            <a:schemeClr val="bg1"/>
                          </a:solidFill>
                          <a:effectLst/>
                        </a:rPr>
                        <a:t>Heading	</a:t>
                      </a:r>
                      <a:endParaRPr kumimoji="0" lang="en-AU" sz="1200" b="1" i="0" u="none" strike="noStrike" cap="none" normalizeH="0" baseline="0" dirty="0" smtClean="0">
                        <a:ln>
                          <a:noFill/>
                        </a:ln>
                        <a:solidFill>
                          <a:schemeClr val="bg1"/>
                        </a:solidFill>
                        <a:effectLst/>
                        <a:latin typeface="+mn-lt"/>
                      </a:endParaRPr>
                    </a:p>
                  </a:txBody>
                  <a:tcPr horzOverflow="overflow">
                    <a:solidFill>
                      <a:schemeClr val="accent2"/>
                    </a:solidFill>
                  </a:tcPr>
                </a:tc>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pPr>
                      <a:r>
                        <a:rPr kumimoji="0" lang="nn-NO" sz="1200" b="1" u="none" strike="noStrike" cap="none" normalizeH="0" baseline="0" dirty="0" smtClean="0">
                          <a:ln>
                            <a:noFill/>
                          </a:ln>
                          <a:solidFill>
                            <a:schemeClr val="bg1"/>
                          </a:solidFill>
                          <a:effectLst/>
                        </a:rPr>
                        <a:t>Heding</a:t>
                      </a:r>
                    </a:p>
                  </a:txBody>
                  <a:tcPr horzOverflow="overflow">
                    <a:solidFill>
                      <a:schemeClr val="accent2"/>
                    </a:solidFill>
                  </a:tcPr>
                </a:tc>
              </a:tr>
              <a:tr h="481500">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pPr>
                      <a:r>
                        <a:rPr kumimoji="0" lang="en-AU" sz="1200" u="none" strike="noStrike" cap="none" normalizeH="0" baseline="0" dirty="0" smtClean="0">
                          <a:ln>
                            <a:noFill/>
                          </a:ln>
                          <a:solidFill>
                            <a:srgbClr val="010000"/>
                          </a:solidFill>
                          <a:effectLst/>
                        </a:rPr>
                        <a:t>text</a:t>
                      </a:r>
                      <a:endParaRPr kumimoji="0" lang="en-AU" sz="1200" b="0" i="0" u="none" strike="noStrike" cap="none" normalizeH="0" baseline="0" dirty="0" smtClean="0">
                        <a:ln>
                          <a:noFill/>
                        </a:ln>
                        <a:solidFill>
                          <a:srgbClr val="010000"/>
                        </a:solidFill>
                        <a:effectLst/>
                        <a:latin typeface="+mn-lt"/>
                      </a:endParaRPr>
                    </a:p>
                  </a:txBody>
                  <a:tcPr horzOverflow="overflow"/>
                </a:tc>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defRPr/>
                      </a:pPr>
                      <a:r>
                        <a:rPr kumimoji="0" lang="nn-NO" sz="1200" b="0" u="none" strike="noStrike" cap="none" normalizeH="0" baseline="0" dirty="0" smtClean="0">
                          <a:ln>
                            <a:noFill/>
                          </a:ln>
                          <a:solidFill>
                            <a:srgbClr val="010000"/>
                          </a:solidFill>
                          <a:effectLst/>
                        </a:rPr>
                        <a:t>text</a:t>
                      </a:r>
                    </a:p>
                  </a:txBody>
                  <a:tcPr horzOverflow="overflow"/>
                </a:tc>
              </a:tr>
              <a:tr h="481500">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pPr>
                      <a:endParaRPr kumimoji="0" lang="en-AU" sz="1200" b="0" i="0" u="none" strike="noStrike" cap="none" normalizeH="0" baseline="0" dirty="0" smtClean="0">
                        <a:ln>
                          <a:noFill/>
                        </a:ln>
                        <a:solidFill>
                          <a:srgbClr val="010000"/>
                        </a:solidFill>
                        <a:effectLst/>
                        <a:latin typeface="+mn-lt"/>
                      </a:endParaRPr>
                    </a:p>
                  </a:txBody>
                  <a:tcPr horzOverflow="overflow"/>
                </a:tc>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defRPr/>
                      </a:pPr>
                      <a:endParaRPr kumimoji="0" lang="nn-NO" sz="1200" b="0" u="none" strike="noStrike" cap="none" normalizeH="0" baseline="0" dirty="0" smtClean="0">
                        <a:ln>
                          <a:noFill/>
                        </a:ln>
                        <a:solidFill>
                          <a:srgbClr val="010000"/>
                        </a:solidFill>
                        <a:effectLst/>
                      </a:endParaRPr>
                    </a:p>
                  </a:txBody>
                  <a:tcPr horzOverflow="overflow"/>
                </a:tc>
              </a:tr>
              <a:tr h="481500">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pPr>
                      <a:endParaRPr kumimoji="0" lang="en-AU" sz="1200" b="0" i="0" u="none" strike="noStrike" cap="none" normalizeH="0" baseline="0" dirty="0" smtClean="0">
                        <a:ln>
                          <a:noFill/>
                        </a:ln>
                        <a:solidFill>
                          <a:srgbClr val="010000"/>
                        </a:solidFill>
                        <a:effectLst/>
                        <a:latin typeface="+mn-lt"/>
                      </a:endParaRPr>
                    </a:p>
                  </a:txBody>
                  <a:tcPr horzOverflow="overflow"/>
                </a:tc>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defRPr/>
                      </a:pPr>
                      <a:endParaRPr kumimoji="0" lang="nn-NO" sz="1200" b="0" u="none" strike="noStrike" cap="none" normalizeH="0" baseline="0" dirty="0" smtClean="0">
                        <a:ln>
                          <a:noFill/>
                        </a:ln>
                        <a:solidFill>
                          <a:srgbClr val="010000"/>
                        </a:solidFill>
                        <a:effectLst/>
                      </a:endParaRPr>
                    </a:p>
                  </a:txBody>
                  <a:tcPr horzOverflow="overflow"/>
                </a:tc>
              </a:tr>
              <a:tr h="481500">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pPr>
                      <a:endParaRPr kumimoji="0" lang="en-AU" sz="1200" b="0" i="0" u="none" strike="noStrike" cap="none" normalizeH="0" baseline="0" dirty="0" smtClean="0">
                        <a:ln>
                          <a:noFill/>
                        </a:ln>
                        <a:solidFill>
                          <a:srgbClr val="010000"/>
                        </a:solidFill>
                        <a:effectLst/>
                        <a:latin typeface="+mn-lt"/>
                      </a:endParaRPr>
                    </a:p>
                  </a:txBody>
                  <a:tcPr horzOverflow="overflow"/>
                </a:tc>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defRPr/>
                      </a:pPr>
                      <a:endParaRPr kumimoji="0" lang="nn-NO" sz="1200" b="0" u="none" strike="noStrike" cap="none" normalizeH="0" baseline="0" dirty="0" smtClean="0">
                        <a:ln>
                          <a:noFill/>
                        </a:ln>
                        <a:solidFill>
                          <a:srgbClr val="010000"/>
                        </a:solidFill>
                        <a:effectLst/>
                      </a:endParaRPr>
                    </a:p>
                  </a:txBody>
                  <a:tcPr horzOverflow="overflow"/>
                </a:tc>
              </a:tr>
              <a:tr h="481500">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pPr>
                      <a:endParaRPr kumimoji="0" lang="en-AU" sz="1200" b="0" i="0" u="none" strike="noStrike" cap="none" normalizeH="0" baseline="0" dirty="0" smtClean="0">
                        <a:ln>
                          <a:noFill/>
                        </a:ln>
                        <a:solidFill>
                          <a:srgbClr val="010000"/>
                        </a:solidFill>
                        <a:effectLst/>
                        <a:latin typeface="+mn-lt"/>
                      </a:endParaRPr>
                    </a:p>
                  </a:txBody>
                  <a:tcPr horzOverflow="overflow"/>
                </a:tc>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defRPr/>
                      </a:pPr>
                      <a:endParaRPr kumimoji="0" lang="nn-NO" sz="1200" b="0" u="none" strike="noStrike" cap="none" normalizeH="0" baseline="0" dirty="0" smtClean="0">
                        <a:ln>
                          <a:noFill/>
                        </a:ln>
                        <a:solidFill>
                          <a:srgbClr val="010000"/>
                        </a:solidFill>
                        <a:effectLst/>
                      </a:endParaRPr>
                    </a:p>
                  </a:txBody>
                  <a:tcPr horzOverflow="overflow"/>
                </a:tc>
              </a:tr>
              <a:tr h="481500">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pPr>
                      <a:endParaRPr kumimoji="0" lang="en-AU" sz="1200" b="0" i="0" u="none" strike="noStrike" cap="none" normalizeH="0" baseline="0" dirty="0" smtClean="0">
                        <a:ln>
                          <a:noFill/>
                        </a:ln>
                        <a:solidFill>
                          <a:srgbClr val="010000"/>
                        </a:solidFill>
                        <a:effectLst/>
                        <a:latin typeface="+mn-lt"/>
                      </a:endParaRPr>
                    </a:p>
                  </a:txBody>
                  <a:tcPr horzOverflow="overflow"/>
                </a:tc>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defRPr/>
                      </a:pPr>
                      <a:endParaRPr kumimoji="0" lang="en-AU" sz="1200" b="0" i="0" u="none" strike="noStrike" cap="none" normalizeH="0" baseline="0" dirty="0" smtClean="0">
                        <a:ln>
                          <a:noFill/>
                        </a:ln>
                        <a:solidFill>
                          <a:srgbClr val="010000"/>
                        </a:solidFill>
                        <a:effectLst/>
                        <a:latin typeface="+mn-lt"/>
                      </a:endParaRPr>
                    </a:p>
                  </a:txBody>
                  <a:tcPr horzOverflow="overflow"/>
                </a:tc>
              </a:tr>
              <a:tr h="481500">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pPr>
                      <a:endParaRPr kumimoji="0" lang="en-AU" sz="1200" b="0" i="0" u="none" strike="noStrike" cap="none" normalizeH="0" baseline="0" dirty="0" smtClean="0">
                        <a:ln>
                          <a:noFill/>
                        </a:ln>
                        <a:solidFill>
                          <a:srgbClr val="010000"/>
                        </a:solidFill>
                        <a:effectLst/>
                        <a:latin typeface="+mn-lt"/>
                      </a:endParaRPr>
                    </a:p>
                  </a:txBody>
                  <a:tcPr horzOverflow="overflow"/>
                </a:tc>
                <a:tc>
                  <a:txBody>
                    <a:bodyPr/>
                    <a:lstStyle/>
                    <a:p>
                      <a:pPr marL="0" marR="0" lvl="0" indent="0" algn="l" defTabSz="762000" rtl="0" eaLnBrk="0" fontAlgn="base" latinLnBrk="0" hangingPunct="0">
                        <a:lnSpc>
                          <a:spcPct val="100000"/>
                        </a:lnSpc>
                        <a:spcBef>
                          <a:spcPct val="20000"/>
                        </a:spcBef>
                        <a:spcAft>
                          <a:spcPct val="0"/>
                        </a:spcAft>
                        <a:buClrTx/>
                        <a:buSzPct val="100000"/>
                        <a:buFontTx/>
                        <a:buNone/>
                        <a:tabLst/>
                        <a:defRPr/>
                      </a:pPr>
                      <a:endParaRPr kumimoji="0" lang="en-AU" sz="1200" b="0" i="0" u="none" strike="noStrike" cap="none" normalizeH="0" baseline="0" dirty="0" smtClean="0">
                        <a:ln>
                          <a:noFill/>
                        </a:ln>
                        <a:solidFill>
                          <a:srgbClr val="010000"/>
                        </a:solidFill>
                        <a:effectLst/>
                        <a:latin typeface="+mn-lt"/>
                      </a:endParaRPr>
                    </a:p>
                  </a:txBody>
                  <a:tcPr horzOverflow="overflow"/>
                </a:tc>
              </a:tr>
            </a:tbl>
          </a:graphicData>
        </a:graphic>
      </p:graphicFrame>
    </p:spTree>
    <p:extLst>
      <p:ext uri="{BB962C8B-B14F-4D97-AF65-F5344CB8AC3E}">
        <p14:creationId xmlns:p14="http://schemas.microsoft.com/office/powerpoint/2010/main" val="23482286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5577073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3956092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7763963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8" name="Footer Placeholder 7"/>
          <p:cNvSpPr>
            <a:spLocks noGrp="1"/>
          </p:cNvSpPr>
          <p:nvPr>
            <p:ph type="ftr" sz="quarter" idx="11"/>
          </p:nvPr>
        </p:nvSpPr>
        <p:spPr/>
        <p:txBody>
          <a:bodyPr/>
          <a:lstStyle/>
          <a:p>
            <a:endParaRPr lang="en-AU">
              <a:solidFill>
                <a:prstClr val="black">
                  <a:tint val="75000"/>
                </a:prstClr>
              </a:solidFill>
            </a:endParaRPr>
          </a:p>
        </p:txBody>
      </p:sp>
      <p:sp>
        <p:nvSpPr>
          <p:cNvPr id="9" name="Slide Number Placeholder 8"/>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9570402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4" name="Footer Placeholder 3"/>
          <p:cNvSpPr>
            <a:spLocks noGrp="1"/>
          </p:cNvSpPr>
          <p:nvPr>
            <p:ph type="ftr" sz="quarter" idx="11"/>
          </p:nvPr>
        </p:nvSpPr>
        <p:spPr/>
        <p:txBody>
          <a:bodyPr/>
          <a:lstStyle/>
          <a:p>
            <a:endParaRPr lang="en-AU">
              <a:solidFill>
                <a:prstClr val="black">
                  <a:tint val="75000"/>
                </a:prstClr>
              </a:solidFill>
            </a:endParaRPr>
          </a:p>
        </p:txBody>
      </p:sp>
      <p:sp>
        <p:nvSpPr>
          <p:cNvPr id="5" name="Slide Number Placeholder 4"/>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6545509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3" name="Footer Placeholder 2"/>
          <p:cNvSpPr>
            <a:spLocks noGrp="1"/>
          </p:cNvSpPr>
          <p:nvPr>
            <p:ph type="ftr" sz="quarter" idx="11"/>
          </p:nvPr>
        </p:nvSpPr>
        <p:spPr/>
        <p:txBody>
          <a:bodyPr/>
          <a:lstStyle/>
          <a:p>
            <a:endParaRPr lang="en-AU">
              <a:solidFill>
                <a:prstClr val="black">
                  <a:tint val="75000"/>
                </a:prstClr>
              </a:solidFill>
            </a:endParaRPr>
          </a:p>
        </p:txBody>
      </p:sp>
      <p:sp>
        <p:nvSpPr>
          <p:cNvPr id="4" name="Slide Number Placeholder 3"/>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4841680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0954413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40488503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7348496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75EF770-6FCB-4A47-9983-D143820DC52F}" type="datetimeFigureOut">
              <a:rPr lang="en-AU" smtClean="0">
                <a:solidFill>
                  <a:prstClr val="black">
                    <a:tint val="75000"/>
                  </a:prstClr>
                </a:solidFill>
              </a:rPr>
              <a:pPr/>
              <a:t>26/02/2016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265B207F-FB88-40C6-85CE-6E3CA6C044C8}"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345371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2"/>
          <p:cNvSpPr/>
          <p:nvPr userDrawn="1"/>
        </p:nvSpPr>
        <p:spPr>
          <a:xfrm>
            <a:off x="0" y="1733550"/>
            <a:ext cx="9144000" cy="5124450"/>
          </a:xfrm>
          <a:prstGeom prst="rect">
            <a:avLst/>
          </a:prstGeom>
          <a:solidFill>
            <a:srgbClr val="0E5F7E"/>
          </a:solidFill>
          <a:ln>
            <a:solidFill>
              <a:srgbClr val="0E5F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93"/>
          <p:cNvSpPr txBox="1">
            <a:spLocks/>
          </p:cNvSpPr>
          <p:nvPr userDrawn="1"/>
        </p:nvSpPr>
        <p:spPr bwMode="auto">
          <a:xfrm>
            <a:off x="1933575" y="1968499"/>
            <a:ext cx="6505575"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t" hangingPunct="1">
              <a:spcBef>
                <a:spcPct val="30000"/>
              </a:spcBef>
              <a:spcAft>
                <a:spcPct val="30000"/>
              </a:spcAft>
              <a:buFontTx/>
              <a:buNone/>
              <a:defRPr sz="2400" kern="1200">
                <a:solidFill>
                  <a:srgbClr val="666666"/>
                </a:solidFill>
                <a:latin typeface="Arial"/>
                <a:ea typeface="ＭＳ Ｐゴシック" charset="-128"/>
                <a:cs typeface="Arial"/>
              </a:defRPr>
            </a:lvl1pPr>
            <a:lvl2pPr marL="742950" indent="-285750" algn="l" rtl="0" eaLnBrk="1" fontAlgn="t" hangingPunct="1">
              <a:spcBef>
                <a:spcPct val="15000"/>
              </a:spcBef>
              <a:spcAft>
                <a:spcPct val="15000"/>
              </a:spcAft>
              <a:buFont typeface="Arial"/>
              <a:buChar char="•"/>
              <a:defRPr sz="2400" kern="1200">
                <a:solidFill>
                  <a:srgbClr val="666666"/>
                </a:solidFill>
                <a:latin typeface="Arial"/>
                <a:ea typeface="ＭＳ Ｐゴシック" charset="-128"/>
                <a:cs typeface="Arial"/>
              </a:defRPr>
            </a:lvl2pPr>
            <a:lvl3pPr marL="1143000" indent="-228600" algn="l" rtl="0" eaLnBrk="1" fontAlgn="t" hangingPunct="1">
              <a:spcBef>
                <a:spcPct val="15000"/>
              </a:spcBef>
              <a:spcAft>
                <a:spcPct val="15000"/>
              </a:spcAft>
              <a:buFont typeface="Lucida Grande"/>
              <a:buChar char="−"/>
              <a:defRPr sz="2400" kern="1200">
                <a:solidFill>
                  <a:srgbClr val="666666"/>
                </a:solidFill>
                <a:latin typeface="Arial"/>
                <a:ea typeface="ＭＳ Ｐゴシック" charset="-128"/>
                <a:cs typeface="Arial"/>
              </a:defRPr>
            </a:lvl3pPr>
            <a:lvl4pPr marL="1600200" indent="-228600" algn="l" rtl="0" eaLnBrk="1" fontAlgn="t" hangingPunct="1">
              <a:spcBef>
                <a:spcPct val="15000"/>
              </a:spcBef>
              <a:spcAft>
                <a:spcPct val="15000"/>
              </a:spcAft>
              <a:buChar char="–"/>
              <a:defRPr sz="2400" kern="1200">
                <a:solidFill>
                  <a:srgbClr val="666666"/>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sz="1200"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r>
              <a:rPr lang="en-US" dirty="0" smtClean="0">
                <a:solidFill>
                  <a:schemeClr val="bg1"/>
                </a:solidFill>
                <a:latin typeface="Arial" charset="0"/>
              </a:rPr>
              <a:t>Text</a:t>
            </a:r>
          </a:p>
        </p:txBody>
      </p:sp>
    </p:spTree>
    <p:extLst>
      <p:ext uri="{BB962C8B-B14F-4D97-AF65-F5344CB8AC3E}">
        <p14:creationId xmlns:p14="http://schemas.microsoft.com/office/powerpoint/2010/main" val="21161599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885825"/>
            <a:ext cx="9139239"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 Box 5"/>
          <p:cNvSpPr txBox="1">
            <a:spLocks noChangeArrowheads="1"/>
          </p:cNvSpPr>
          <p:nvPr/>
        </p:nvSpPr>
        <p:spPr bwMode="auto">
          <a:xfrm>
            <a:off x="0" y="6021389"/>
            <a:ext cx="9139239"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defRPr/>
            </a:pPr>
            <a:r>
              <a:rPr lang="en-US" sz="1400" dirty="0">
                <a:solidFill>
                  <a:srgbClr val="006F93"/>
                </a:solidFill>
                <a:ea typeface="ＭＳ Ｐゴシック" charset="0"/>
              </a:rPr>
              <a:t>The Centre for Australian Weather and Climate Research</a:t>
            </a:r>
          </a:p>
          <a:p>
            <a:pPr algn="ctr" defTabSz="914400">
              <a:defRPr/>
            </a:pPr>
            <a:r>
              <a:rPr lang="en-US" sz="1300" dirty="0">
                <a:solidFill>
                  <a:srgbClr val="000000"/>
                </a:solidFill>
                <a:ea typeface="ＭＳ Ｐゴシック" charset="0"/>
              </a:rPr>
              <a:t>A partnership between CSIRO and the Bureau of Meteorology</a:t>
            </a:r>
          </a:p>
        </p:txBody>
      </p:sp>
      <p:pic>
        <p:nvPicPr>
          <p:cNvPr id="6" name="Picture 6"/>
          <p:cNvPicPr>
            <a:picLocks noChangeAspect="1" noChangeArrowheads="1"/>
          </p:cNvPicPr>
          <p:nvPr/>
        </p:nvPicPr>
        <p:blipFill>
          <a:blip r:embed="rId3"/>
          <a:srcRect/>
          <a:stretch>
            <a:fillRect/>
          </a:stretch>
        </p:blipFill>
        <p:spPr bwMode="auto">
          <a:xfrm>
            <a:off x="198783" y="5840414"/>
            <a:ext cx="971297"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 name="Picture 13"/>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377438" y="5949950"/>
            <a:ext cx="621344"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ctrTitle"/>
          </p:nvPr>
        </p:nvSpPr>
        <p:spPr>
          <a:xfrm>
            <a:off x="1548600" y="754063"/>
            <a:ext cx="7127606" cy="1008062"/>
          </a:xfrm>
        </p:spPr>
        <p:txBody>
          <a:bodyPr tIns="0"/>
          <a:lstStyle>
            <a:lvl1pPr>
              <a:defRPr sz="2900">
                <a:solidFill>
                  <a:schemeClr val="bg1"/>
                </a:solidFill>
              </a:defRPr>
            </a:lvl1pPr>
          </a:lstStyle>
          <a:p>
            <a:pPr lvl="0"/>
            <a:r>
              <a:rPr lang="en-US" noProof="0" smtClean="0"/>
              <a:t>Click to edit Master title style</a:t>
            </a:r>
          </a:p>
        </p:txBody>
      </p:sp>
      <p:sp>
        <p:nvSpPr>
          <p:cNvPr id="5124" name="Rectangle 4"/>
          <p:cNvSpPr>
            <a:spLocks noGrp="1" noChangeArrowheads="1"/>
          </p:cNvSpPr>
          <p:nvPr>
            <p:ph type="subTitle" idx="1"/>
          </p:nvPr>
        </p:nvSpPr>
        <p:spPr>
          <a:xfrm>
            <a:off x="1602164" y="4281488"/>
            <a:ext cx="3638793" cy="1008062"/>
          </a:xfrm>
        </p:spPr>
        <p:txBody>
          <a:bodyPr anchor="b"/>
          <a:lstStyle>
            <a:lvl1pPr marL="0" indent="0">
              <a:buFontTx/>
              <a:buNone/>
              <a:defRPr sz="1600" b="1"/>
            </a:lvl1pPr>
          </a:lstStyle>
          <a:p>
            <a:pPr lvl="0"/>
            <a:r>
              <a:rPr lang="en-US" noProof="0" smtClean="0"/>
              <a:t>Click to edit Master subtitle style</a:t>
            </a:r>
          </a:p>
        </p:txBody>
      </p:sp>
    </p:spTree>
    <p:extLst>
      <p:ext uri="{BB962C8B-B14F-4D97-AF65-F5344CB8AC3E}">
        <p14:creationId xmlns:p14="http://schemas.microsoft.com/office/powerpoint/2010/main" val="983158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sp>
        <p:nvSpPr>
          <p:cNvPr id="5"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741F96A3-24EB-40B7-8E67-6C263D69A289}" type="slidenum">
              <a:rPr lang="en-US"/>
              <a:pPr>
                <a:defRPr/>
              </a:pPr>
              <a:t>‹#›</a:t>
            </a:fld>
            <a:endParaRPr lang="en-US"/>
          </a:p>
        </p:txBody>
      </p:sp>
    </p:spTree>
    <p:extLst>
      <p:ext uri="{BB962C8B-B14F-4D97-AF65-F5344CB8AC3E}">
        <p14:creationId xmlns:p14="http://schemas.microsoft.com/office/powerpoint/2010/main" val="9216593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522" y="4406901"/>
            <a:ext cx="7772757"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522" y="2906713"/>
            <a:ext cx="777275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sp>
        <p:nvSpPr>
          <p:cNvPr id="5"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E034CE44-BB5C-4908-8ABA-0D5E49B65AA7}" type="slidenum">
              <a:rPr lang="en-US"/>
              <a:pPr>
                <a:defRPr/>
              </a:pPr>
              <a:t>‹#›</a:t>
            </a:fld>
            <a:endParaRPr lang="en-US"/>
          </a:p>
        </p:txBody>
      </p:sp>
    </p:spTree>
    <p:extLst>
      <p:ext uri="{BB962C8B-B14F-4D97-AF65-F5344CB8AC3E}">
        <p14:creationId xmlns:p14="http://schemas.microsoft.com/office/powerpoint/2010/main" val="1486415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0175" y="1252539"/>
            <a:ext cx="404469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36" y="1252539"/>
            <a:ext cx="404469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sp>
        <p:nvSpPr>
          <p:cNvPr id="6"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D0B27D19-5268-439F-8CD0-A0AE5D8E5E57}" type="slidenum">
              <a:rPr lang="en-US"/>
              <a:pPr>
                <a:defRPr/>
              </a:pPr>
              <a:t>‹#›</a:t>
            </a:fld>
            <a:endParaRPr lang="en-US"/>
          </a:p>
        </p:txBody>
      </p:sp>
    </p:spTree>
    <p:extLst>
      <p:ext uri="{BB962C8B-B14F-4D97-AF65-F5344CB8AC3E}">
        <p14:creationId xmlns:p14="http://schemas.microsoft.com/office/powerpoint/2010/main" val="12607024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081" y="274638"/>
            <a:ext cx="8229838"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081" y="1535113"/>
            <a:ext cx="403992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081" y="2174875"/>
            <a:ext cx="403992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609" y="1535113"/>
            <a:ext cx="404231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4609" y="2174875"/>
            <a:ext cx="404231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sp>
        <p:nvSpPr>
          <p:cNvPr id="8"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B3156EB3-A200-4C8E-96B6-61D96B1D71A1}" type="slidenum">
              <a:rPr lang="en-US"/>
              <a:pPr>
                <a:defRPr/>
              </a:pPr>
              <a:t>‹#›</a:t>
            </a:fld>
            <a:endParaRPr lang="en-US"/>
          </a:p>
        </p:txBody>
      </p:sp>
    </p:spTree>
    <p:extLst>
      <p:ext uri="{BB962C8B-B14F-4D97-AF65-F5344CB8AC3E}">
        <p14:creationId xmlns:p14="http://schemas.microsoft.com/office/powerpoint/2010/main" val="15276671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sp>
        <p:nvSpPr>
          <p:cNvPr id="4"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767A79C3-3DE9-4D9B-80EC-8096F0E7C906}" type="slidenum">
              <a:rPr lang="en-US"/>
              <a:pPr>
                <a:defRPr/>
              </a:pPr>
              <a:t>‹#›</a:t>
            </a:fld>
            <a:endParaRPr lang="en-US"/>
          </a:p>
        </p:txBody>
      </p:sp>
    </p:spTree>
    <p:extLst>
      <p:ext uri="{BB962C8B-B14F-4D97-AF65-F5344CB8AC3E}">
        <p14:creationId xmlns:p14="http://schemas.microsoft.com/office/powerpoint/2010/main" val="42934914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sp>
        <p:nvSpPr>
          <p:cNvPr id="3"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81D0D6E9-1BDB-44EC-85EF-C2FFD6300979}" type="slidenum">
              <a:rPr lang="en-US"/>
              <a:pPr>
                <a:defRPr/>
              </a:pPr>
              <a:t>‹#›</a:t>
            </a:fld>
            <a:endParaRPr lang="en-US"/>
          </a:p>
        </p:txBody>
      </p:sp>
    </p:spTree>
    <p:extLst>
      <p:ext uri="{BB962C8B-B14F-4D97-AF65-F5344CB8AC3E}">
        <p14:creationId xmlns:p14="http://schemas.microsoft.com/office/powerpoint/2010/main" val="32365919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082" y="273050"/>
            <a:ext cx="3007926"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4516" y="273051"/>
            <a:ext cx="511240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082" y="1435101"/>
            <a:ext cx="300792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sp>
        <p:nvSpPr>
          <p:cNvPr id="6"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6412734F-09C2-4FEF-8248-56C05CB09675}" type="slidenum">
              <a:rPr lang="en-US"/>
              <a:pPr>
                <a:defRPr/>
              </a:pPr>
              <a:t>‹#›</a:t>
            </a:fld>
            <a:endParaRPr lang="en-US"/>
          </a:p>
        </p:txBody>
      </p:sp>
    </p:spTree>
    <p:extLst>
      <p:ext uri="{BB962C8B-B14F-4D97-AF65-F5344CB8AC3E}">
        <p14:creationId xmlns:p14="http://schemas.microsoft.com/office/powerpoint/2010/main" val="34119607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15" y="4800600"/>
            <a:ext cx="5486162"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615" y="612775"/>
            <a:ext cx="5486162"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615" y="5367338"/>
            <a:ext cx="5486162"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sp>
        <p:nvSpPr>
          <p:cNvPr id="6"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2012E6F6-BCBE-4AA9-BB51-E0F8A40FD924}" type="slidenum">
              <a:rPr lang="en-US"/>
              <a:pPr>
                <a:defRPr/>
              </a:pPr>
              <a:t>‹#›</a:t>
            </a:fld>
            <a:endParaRPr lang="en-US"/>
          </a:p>
        </p:txBody>
      </p:sp>
    </p:spTree>
    <p:extLst>
      <p:ext uri="{BB962C8B-B14F-4D97-AF65-F5344CB8AC3E}">
        <p14:creationId xmlns:p14="http://schemas.microsoft.com/office/powerpoint/2010/main" val="19958806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sp>
        <p:nvSpPr>
          <p:cNvPr id="5"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D8E495F3-3EEA-4951-9579-5D61D11EF4C1}" type="slidenum">
              <a:rPr lang="en-US"/>
              <a:pPr>
                <a:defRPr/>
              </a:pPr>
              <a:t>‹#›</a:t>
            </a:fld>
            <a:endParaRPr lang="en-US"/>
          </a:p>
        </p:txBody>
      </p:sp>
    </p:spTree>
    <p:extLst>
      <p:ext uri="{BB962C8B-B14F-4D97-AF65-F5344CB8AC3E}">
        <p14:creationId xmlns:p14="http://schemas.microsoft.com/office/powerpoint/2010/main" val="2190346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0" y="1743074"/>
            <a:ext cx="9144000" cy="4714876"/>
          </a:xfrm>
          <a:prstGeom prst="rect">
            <a:avLst/>
          </a:prstGeom>
          <a:solidFill>
            <a:srgbClr val="E2F1F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770789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2913" y="111125"/>
            <a:ext cx="2050913" cy="6197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0175" y="111125"/>
            <a:ext cx="6038468" cy="6197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sp>
        <p:nvSpPr>
          <p:cNvPr id="5"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AE0628F5-4A8D-4EDE-9F65-B20B26513FD8}" type="slidenum">
              <a:rPr lang="en-US"/>
              <a:pPr>
                <a:defRPr/>
              </a:pPr>
              <a:t>‹#›</a:t>
            </a:fld>
            <a:endParaRPr lang="en-US"/>
          </a:p>
        </p:txBody>
      </p:sp>
    </p:spTree>
    <p:extLst>
      <p:ext uri="{BB962C8B-B14F-4D97-AF65-F5344CB8AC3E}">
        <p14:creationId xmlns:p14="http://schemas.microsoft.com/office/powerpoint/2010/main" val="28061005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0175" y="111125"/>
            <a:ext cx="7233544" cy="755650"/>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470175" y="1252539"/>
            <a:ext cx="4044690" cy="5056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4629136" y="1252538"/>
            <a:ext cx="4044690" cy="2451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Content Placeholder 4"/>
          <p:cNvSpPr>
            <a:spLocks noGrp="1"/>
          </p:cNvSpPr>
          <p:nvPr>
            <p:ph sz="quarter" idx="3"/>
          </p:nvPr>
        </p:nvSpPr>
        <p:spPr>
          <a:xfrm>
            <a:off x="4629136" y="3856039"/>
            <a:ext cx="4044690" cy="2452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Rectangle 4"/>
          <p:cNvSpPr>
            <a:spLocks noGrp="1" noChangeArrowheads="1"/>
          </p:cNvSpPr>
          <p:nvPr>
            <p:ph type="ftr" sz="quarter" idx="10"/>
          </p:nvPr>
        </p:nvSpPr>
        <p:spPr>
          <a:ln/>
        </p:spPr>
        <p:txBody>
          <a:bodyPr/>
          <a:lstStyle>
            <a:lvl1pPr>
              <a:defRPr/>
            </a:lvl1pPr>
          </a:lstStyle>
          <a:p>
            <a:pPr>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sp>
        <p:nvSpPr>
          <p:cNvPr id="7" name="Rectangle 7"/>
          <p:cNvSpPr>
            <a:spLocks noGrp="1" noChangeArrowheads="1"/>
          </p:cNvSpPr>
          <p:nvPr>
            <p:ph type="dt" sz="half" idx="11"/>
          </p:nvPr>
        </p:nvSpPr>
        <p:spPr>
          <a:ln/>
        </p:spPr>
        <p:txBody>
          <a:bodyPr/>
          <a:lstStyle>
            <a:lvl1pPr>
              <a:defRPr/>
            </a:lvl1pPr>
          </a:lstStyle>
          <a:p>
            <a:pPr>
              <a:defRPr/>
            </a:pPr>
            <a:endParaRPr lang="en-US">
              <a:solidFill>
                <a:srgbClr val="000000"/>
              </a:solidFill>
            </a:endParaRPr>
          </a:p>
        </p:txBody>
      </p:sp>
      <p:sp>
        <p:nvSpPr>
          <p:cNvPr id="8" name="Rectangle 8"/>
          <p:cNvSpPr>
            <a:spLocks noGrp="1" noChangeArrowheads="1"/>
          </p:cNvSpPr>
          <p:nvPr>
            <p:ph type="sldNum" sz="quarter" idx="12"/>
          </p:nvPr>
        </p:nvSpPr>
        <p:spPr>
          <a:ln/>
        </p:spPr>
        <p:txBody>
          <a:bodyPr/>
          <a:lstStyle>
            <a:lvl1pPr>
              <a:defRPr/>
            </a:lvl1pPr>
          </a:lstStyle>
          <a:p>
            <a:pPr>
              <a:defRPr/>
            </a:pPr>
            <a:fld id="{AEA170F8-3E38-43AC-9882-F92D4B291124}" type="slidenum">
              <a:rPr lang="en-US"/>
              <a:pPr>
                <a:defRPr/>
              </a:pPr>
              <a:t>‹#›</a:t>
            </a:fld>
            <a:endParaRPr lang="en-US"/>
          </a:p>
        </p:txBody>
      </p:sp>
    </p:spTree>
    <p:extLst>
      <p:ext uri="{BB962C8B-B14F-4D97-AF65-F5344CB8AC3E}">
        <p14:creationId xmlns:p14="http://schemas.microsoft.com/office/powerpoint/2010/main" val="3402151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6" name="Rectangle 6"/>
          <p:cNvSpPr>
            <a:spLocks noGrp="1" noChangeArrowheads="1"/>
          </p:cNvSpPr>
          <p:nvPr>
            <p:ph type="sldNum" sz="quarter" idx="12"/>
          </p:nvPr>
        </p:nvSpPr>
        <p:spPr>
          <a:ln/>
        </p:spPr>
        <p:txBody>
          <a:bodyPr/>
          <a:lstStyle>
            <a:lvl1pPr>
              <a:defRPr/>
            </a:lvl1pPr>
          </a:lstStyle>
          <a:p>
            <a:pPr>
              <a:defRPr/>
            </a:pPr>
            <a:fld id="{8296F623-A17C-404F-A1B5-4D9D3F8655DD}" type="slidenum">
              <a:rPr lang="zh-CN" altLang="en-AU"/>
              <a:pPr>
                <a:defRPr/>
              </a:pPr>
              <a:t>‹#›</a:t>
            </a:fld>
            <a:endParaRPr lang="en-AU" altLang="zh-CN"/>
          </a:p>
        </p:txBody>
      </p:sp>
    </p:spTree>
    <p:extLst>
      <p:ext uri="{BB962C8B-B14F-4D97-AF65-F5344CB8AC3E}">
        <p14:creationId xmlns:p14="http://schemas.microsoft.com/office/powerpoint/2010/main" val="4677063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6" name="Rectangle 6"/>
          <p:cNvSpPr>
            <a:spLocks noGrp="1" noChangeArrowheads="1"/>
          </p:cNvSpPr>
          <p:nvPr>
            <p:ph type="sldNum" sz="quarter" idx="12"/>
          </p:nvPr>
        </p:nvSpPr>
        <p:spPr>
          <a:ln/>
        </p:spPr>
        <p:txBody>
          <a:bodyPr/>
          <a:lstStyle>
            <a:lvl1pPr>
              <a:defRPr/>
            </a:lvl1pPr>
          </a:lstStyle>
          <a:p>
            <a:pPr>
              <a:defRPr/>
            </a:pPr>
            <a:fld id="{ED0B3282-5A01-4565-AE9E-BB7C062465F9}" type="slidenum">
              <a:rPr lang="zh-CN" altLang="en-AU"/>
              <a:pPr>
                <a:defRPr/>
              </a:pPr>
              <a:t>‹#›</a:t>
            </a:fld>
            <a:endParaRPr lang="en-AU" altLang="zh-CN"/>
          </a:p>
        </p:txBody>
      </p:sp>
    </p:spTree>
    <p:extLst>
      <p:ext uri="{BB962C8B-B14F-4D97-AF65-F5344CB8AC3E}">
        <p14:creationId xmlns:p14="http://schemas.microsoft.com/office/powerpoint/2010/main" val="7327271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6" name="Rectangle 6"/>
          <p:cNvSpPr>
            <a:spLocks noGrp="1" noChangeArrowheads="1"/>
          </p:cNvSpPr>
          <p:nvPr>
            <p:ph type="sldNum" sz="quarter" idx="12"/>
          </p:nvPr>
        </p:nvSpPr>
        <p:spPr>
          <a:ln/>
        </p:spPr>
        <p:txBody>
          <a:bodyPr/>
          <a:lstStyle>
            <a:lvl1pPr>
              <a:defRPr/>
            </a:lvl1pPr>
          </a:lstStyle>
          <a:p>
            <a:pPr>
              <a:defRPr/>
            </a:pPr>
            <a:fld id="{3AEA0120-F536-4CCD-9161-359F6017C71A}" type="slidenum">
              <a:rPr lang="zh-CN" altLang="en-AU"/>
              <a:pPr>
                <a:defRPr/>
              </a:pPr>
              <a:t>‹#›</a:t>
            </a:fld>
            <a:endParaRPr lang="en-AU" altLang="zh-CN"/>
          </a:p>
        </p:txBody>
      </p:sp>
    </p:spTree>
    <p:extLst>
      <p:ext uri="{BB962C8B-B14F-4D97-AF65-F5344CB8AC3E}">
        <p14:creationId xmlns:p14="http://schemas.microsoft.com/office/powerpoint/2010/main" val="42415016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046587-5FE0-4591-B4C1-7455B07C1B10}" type="slidenum">
              <a:rPr lang="zh-CN" altLang="en-AU"/>
              <a:pPr>
                <a:defRPr/>
              </a:pPr>
              <a:t>‹#›</a:t>
            </a:fld>
            <a:endParaRPr lang="en-AU" altLang="zh-CN"/>
          </a:p>
        </p:txBody>
      </p:sp>
    </p:spTree>
    <p:extLst>
      <p:ext uri="{BB962C8B-B14F-4D97-AF65-F5344CB8AC3E}">
        <p14:creationId xmlns:p14="http://schemas.microsoft.com/office/powerpoint/2010/main" val="39806318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9" name="Rectangle 6"/>
          <p:cNvSpPr>
            <a:spLocks noGrp="1" noChangeArrowheads="1"/>
          </p:cNvSpPr>
          <p:nvPr>
            <p:ph type="sldNum" sz="quarter" idx="12"/>
          </p:nvPr>
        </p:nvSpPr>
        <p:spPr>
          <a:ln/>
        </p:spPr>
        <p:txBody>
          <a:bodyPr/>
          <a:lstStyle>
            <a:lvl1pPr>
              <a:defRPr/>
            </a:lvl1pPr>
          </a:lstStyle>
          <a:p>
            <a:pPr>
              <a:defRPr/>
            </a:pPr>
            <a:fld id="{7FDC02E9-BA7E-45D8-B8E9-525B65F4F63D}" type="slidenum">
              <a:rPr lang="zh-CN" altLang="en-AU"/>
              <a:pPr>
                <a:defRPr/>
              </a:pPr>
              <a:t>‹#›</a:t>
            </a:fld>
            <a:endParaRPr lang="en-AU" altLang="zh-CN"/>
          </a:p>
        </p:txBody>
      </p:sp>
    </p:spTree>
    <p:extLst>
      <p:ext uri="{BB962C8B-B14F-4D97-AF65-F5344CB8AC3E}">
        <p14:creationId xmlns:p14="http://schemas.microsoft.com/office/powerpoint/2010/main" val="41052696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5" name="Rectangle 6"/>
          <p:cNvSpPr>
            <a:spLocks noGrp="1" noChangeArrowheads="1"/>
          </p:cNvSpPr>
          <p:nvPr>
            <p:ph type="sldNum" sz="quarter" idx="12"/>
          </p:nvPr>
        </p:nvSpPr>
        <p:spPr>
          <a:ln/>
        </p:spPr>
        <p:txBody>
          <a:bodyPr/>
          <a:lstStyle>
            <a:lvl1pPr>
              <a:defRPr/>
            </a:lvl1pPr>
          </a:lstStyle>
          <a:p>
            <a:pPr>
              <a:defRPr/>
            </a:pPr>
            <a:fld id="{D5FA239E-3EDD-42D0-AC34-A82C3815BA4A}" type="slidenum">
              <a:rPr lang="zh-CN" altLang="en-AU"/>
              <a:pPr>
                <a:defRPr/>
              </a:pPr>
              <a:t>‹#›</a:t>
            </a:fld>
            <a:endParaRPr lang="en-AU" altLang="zh-CN"/>
          </a:p>
        </p:txBody>
      </p:sp>
    </p:spTree>
    <p:extLst>
      <p:ext uri="{BB962C8B-B14F-4D97-AF65-F5344CB8AC3E}">
        <p14:creationId xmlns:p14="http://schemas.microsoft.com/office/powerpoint/2010/main" val="33859751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4" name="Rectangle 6"/>
          <p:cNvSpPr>
            <a:spLocks noGrp="1" noChangeArrowheads="1"/>
          </p:cNvSpPr>
          <p:nvPr>
            <p:ph type="sldNum" sz="quarter" idx="12"/>
          </p:nvPr>
        </p:nvSpPr>
        <p:spPr>
          <a:ln/>
        </p:spPr>
        <p:txBody>
          <a:bodyPr/>
          <a:lstStyle>
            <a:lvl1pPr>
              <a:defRPr/>
            </a:lvl1pPr>
          </a:lstStyle>
          <a:p>
            <a:pPr>
              <a:defRPr/>
            </a:pPr>
            <a:fld id="{C0EF3E65-31D7-4D71-9493-7636D84DB182}" type="slidenum">
              <a:rPr lang="zh-CN" altLang="en-AU"/>
              <a:pPr>
                <a:defRPr/>
              </a:pPr>
              <a:t>‹#›</a:t>
            </a:fld>
            <a:endParaRPr lang="en-AU" altLang="zh-CN"/>
          </a:p>
        </p:txBody>
      </p:sp>
    </p:spTree>
    <p:extLst>
      <p:ext uri="{BB962C8B-B14F-4D97-AF65-F5344CB8AC3E}">
        <p14:creationId xmlns:p14="http://schemas.microsoft.com/office/powerpoint/2010/main" val="26124887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AU"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AU" altLang="zh-CN"/>
          </a:p>
        </p:txBody>
      </p:sp>
      <p:sp>
        <p:nvSpPr>
          <p:cNvPr id="7" name="Rectangle 6"/>
          <p:cNvSpPr>
            <a:spLocks noGrp="1" noChangeArrowheads="1"/>
          </p:cNvSpPr>
          <p:nvPr>
            <p:ph type="sldNum" sz="quarter" idx="12"/>
          </p:nvPr>
        </p:nvSpPr>
        <p:spPr>
          <a:ln/>
        </p:spPr>
        <p:txBody>
          <a:bodyPr/>
          <a:lstStyle>
            <a:lvl1pPr>
              <a:defRPr/>
            </a:lvl1pPr>
          </a:lstStyle>
          <a:p>
            <a:pPr>
              <a:defRPr/>
            </a:pPr>
            <a:fld id="{72040980-3EE6-48A1-91C9-FF73CFEFBC0C}" type="slidenum">
              <a:rPr lang="zh-CN" altLang="en-AU"/>
              <a:pPr>
                <a:defRPr/>
              </a:pPr>
              <a:t>‹#›</a:t>
            </a:fld>
            <a:endParaRPr lang="en-AU" altLang="zh-CN"/>
          </a:p>
        </p:txBody>
      </p:sp>
    </p:spTree>
    <p:extLst>
      <p:ext uri="{BB962C8B-B14F-4D97-AF65-F5344CB8AC3E}">
        <p14:creationId xmlns:p14="http://schemas.microsoft.com/office/powerpoint/2010/main" val="3346132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image" Target="../media/image14.png"/><Relationship Id="rId5" Type="http://schemas.openxmlformats.org/officeDocument/2006/relationships/slideLayout" Target="../slideLayouts/slideLayout119.xml"/><Relationship Id="rId10" Type="http://schemas.openxmlformats.org/officeDocument/2006/relationships/image" Target="../media/image13.jpeg"/><Relationship Id="rId4" Type="http://schemas.openxmlformats.org/officeDocument/2006/relationships/slideLayout" Target="../slideLayouts/slideLayout118.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image" Target="../media/image22.png"/><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image" Target="../media/image25.png"/><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image" Target="../media/image25.png"/><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image" Target="../media/image14.png"/><Relationship Id="rId5" Type="http://schemas.openxmlformats.org/officeDocument/2006/relationships/slideLayout" Target="../slideLayouts/slideLayout160.xml"/><Relationship Id="rId10" Type="http://schemas.openxmlformats.org/officeDocument/2006/relationships/image" Target="../media/image13.jpeg"/><Relationship Id="rId4" Type="http://schemas.openxmlformats.org/officeDocument/2006/relationships/slideLayout" Target="../slideLayouts/slideLayout159.xml"/><Relationship Id="rId9"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theme" Target="../theme/theme16.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image" Target="../media/image25.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theme" Target="../theme/theme17.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theme" Target="../theme/theme18.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image" Target="../media/image26.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26.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image" Target="../media/image27.jpeg"/><Relationship Id="rId2" Type="http://schemas.openxmlformats.org/officeDocument/2006/relationships/slideLayout" Target="../slideLayouts/slideLayout211.xml"/><Relationship Id="rId16" Type="http://schemas.openxmlformats.org/officeDocument/2006/relationships/theme" Target="../theme/theme20.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image" Target="../media/image22.png"/><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1.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image" Target="../media/image27.jpeg"/><Relationship Id="rId2" Type="http://schemas.openxmlformats.org/officeDocument/2006/relationships/slideLayout" Target="../slideLayouts/slideLayout237.xml"/><Relationship Id="rId16" Type="http://schemas.openxmlformats.org/officeDocument/2006/relationships/theme" Target="../theme/theme22.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0" Type="http://schemas.openxmlformats.org/officeDocument/2006/relationships/slideLayout" Target="../slideLayouts/slideLayout260.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theme" Target="../theme/theme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3.emf"/><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3.emf"/><Relationship Id="rId5" Type="http://schemas.openxmlformats.org/officeDocument/2006/relationships/slideLayout" Target="../slideLayouts/slideLayout42.xml"/><Relationship Id="rId10" Type="http://schemas.openxmlformats.org/officeDocument/2006/relationships/theme" Target="../theme/theme4.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17" Type="http://schemas.openxmlformats.org/officeDocument/2006/relationships/image" Target="../media/image2.png"/><Relationship Id="rId2" Type="http://schemas.openxmlformats.org/officeDocument/2006/relationships/slideLayout" Target="../slideLayouts/slideLayout59.xml"/><Relationship Id="rId16" Type="http://schemas.openxmlformats.org/officeDocument/2006/relationships/image" Target="../media/image6.jpe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5.jpe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4.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8.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6" Type="http://schemas.openxmlformats.org/officeDocument/2006/relationships/image" Target="../media/image9.jpe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image" Target="../media/image8.emf"/><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heme" Target="../theme/theme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7"/>
          <p:cNvPicPr>
            <a:picLocks/>
          </p:cNvPicPr>
          <p:nvPr/>
        </p:nvPicPr>
        <p:blipFill>
          <a:blip r:embed="rId16">
            <a:extLst>
              <a:ext uri="{28A0092B-C50C-407E-A947-70E740481C1C}">
                <a14:useLocalDpi xmlns:a14="http://schemas.microsoft.com/office/drawing/2010/main" val="0"/>
              </a:ext>
            </a:extLst>
          </a:blip>
          <a:srcRect/>
          <a:stretch>
            <a:fillRect/>
          </a:stretch>
        </p:blipFill>
        <p:spPr bwMode="auto">
          <a:xfrm>
            <a:off x="0" y="1600200"/>
            <a:ext cx="914400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Title Placeholder 1"/>
          <p:cNvSpPr>
            <a:spLocks noGrp="1"/>
          </p:cNvSpPr>
          <p:nvPr>
            <p:ph type="title"/>
          </p:nvPr>
        </p:nvSpPr>
        <p:spPr bwMode="auto">
          <a:xfrm>
            <a:off x="1920875" y="274638"/>
            <a:ext cx="69945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endParaRPr lang="en-AU" altLang="en-US" dirty="0" smtClean="0"/>
          </a:p>
        </p:txBody>
      </p:sp>
      <p:sp>
        <p:nvSpPr>
          <p:cNvPr id="1027" name="Text Placeholder 2"/>
          <p:cNvSpPr>
            <a:spLocks noGrp="1"/>
          </p:cNvSpPr>
          <p:nvPr>
            <p:ph type="body" idx="1"/>
          </p:nvPr>
        </p:nvSpPr>
        <p:spPr bwMode="auto">
          <a:xfrm>
            <a:off x="254000" y="1968500"/>
            <a:ext cx="8637588"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dirty="0" smtClean="0"/>
              <a:t>click to edit Master text styles</a:t>
            </a:r>
          </a:p>
          <a:p>
            <a:pPr lvl="1"/>
            <a:r>
              <a:rPr lang="en-AU" altLang="en-US" dirty="0" smtClean="0"/>
              <a:t>second level</a:t>
            </a:r>
          </a:p>
          <a:p>
            <a:pPr lvl="2"/>
            <a:r>
              <a:rPr lang="en-AU" altLang="en-US" dirty="0" smtClean="0"/>
              <a:t>third level</a:t>
            </a:r>
          </a:p>
          <a:p>
            <a:pPr lvl="3"/>
            <a:r>
              <a:rPr lang="en-AU" altLang="en-US" dirty="0" smtClean="0"/>
              <a:t>fourth level</a:t>
            </a:r>
          </a:p>
          <a:p>
            <a:pPr lvl="0"/>
            <a:r>
              <a:rPr lang="en-AU" altLang="en-US" dirty="0" smtClean="0"/>
              <a:t>click to edit Master text styles</a:t>
            </a:r>
          </a:p>
          <a:p>
            <a:pPr lvl="1"/>
            <a:r>
              <a:rPr lang="en-AU" altLang="en-US" dirty="0" smtClean="0"/>
              <a:t>second level</a:t>
            </a:r>
          </a:p>
          <a:p>
            <a:pPr lvl="2"/>
            <a:r>
              <a:rPr lang="en-AU" altLang="en-US" dirty="0" smtClean="0"/>
              <a:t>third level</a:t>
            </a:r>
          </a:p>
          <a:p>
            <a:pPr lvl="3"/>
            <a:r>
              <a:rPr lang="en-AU" altLang="en-US" dirty="0" smtClean="0"/>
              <a:t>fourth level</a:t>
            </a:r>
          </a:p>
        </p:txBody>
      </p:sp>
      <p:pic>
        <p:nvPicPr>
          <p:cNvPr id="1029" name="Picture 7" descr="logo.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57200" y="439738"/>
            <a:ext cx="1346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0" r:id="rId1"/>
    <p:sldLayoutId id="2147483733" r:id="rId2"/>
    <p:sldLayoutId id="2147483744" r:id="rId3"/>
    <p:sldLayoutId id="2147483743" r:id="rId4"/>
    <p:sldLayoutId id="2147483742" r:id="rId5"/>
    <p:sldLayoutId id="2147483741" r:id="rId6"/>
    <p:sldLayoutId id="2147483759" r:id="rId7"/>
    <p:sldLayoutId id="2147483758" r:id="rId8"/>
    <p:sldLayoutId id="2147483757" r:id="rId9"/>
    <p:sldLayoutId id="2147483739" r:id="rId10"/>
    <p:sldLayoutId id="2147483738" r:id="rId11"/>
    <p:sldLayoutId id="2147483737" r:id="rId12"/>
    <p:sldLayoutId id="2147483736" r:id="rId13"/>
    <p:sldLayoutId id="2147483735" r:id="rId14"/>
  </p:sldLayoutIdLst>
  <p:timing>
    <p:tnLst>
      <p:par>
        <p:cTn id="1" dur="indefinite" restart="never" nodeType="tmRoot"/>
      </p:par>
    </p:tnLst>
  </p:timing>
  <p:txStyles>
    <p:titleStyle>
      <a:lvl1pPr algn="l" defTabSz="457200" rtl="0" eaLnBrk="1" fontAlgn="base" hangingPunct="1">
        <a:spcBef>
          <a:spcPct val="0"/>
        </a:spcBef>
        <a:spcAft>
          <a:spcPct val="0"/>
        </a:spcAft>
        <a:defRPr sz="3200" kern="1200">
          <a:solidFill>
            <a:srgbClr val="0E5F7E"/>
          </a:solidFill>
          <a:latin typeface="Arial"/>
          <a:ea typeface="ＭＳ Ｐゴシック" charset="-128"/>
          <a:cs typeface="Arial"/>
        </a:defRPr>
      </a:lvl1pPr>
      <a:lvl2pPr algn="ctr" defTabSz="457200" rtl="0" eaLnBrk="1" fontAlgn="base" hangingPunct="1">
        <a:spcBef>
          <a:spcPct val="0"/>
        </a:spcBef>
        <a:spcAft>
          <a:spcPct val="0"/>
        </a:spcAft>
        <a:defRPr sz="3200">
          <a:solidFill>
            <a:srgbClr val="0E5F7E"/>
          </a:solidFill>
          <a:latin typeface="Arial" charset="0"/>
          <a:ea typeface="ＭＳ Ｐゴシック" charset="-128"/>
        </a:defRPr>
      </a:lvl2pPr>
      <a:lvl3pPr algn="ctr" defTabSz="457200" rtl="0" eaLnBrk="1" fontAlgn="base" hangingPunct="1">
        <a:spcBef>
          <a:spcPct val="0"/>
        </a:spcBef>
        <a:spcAft>
          <a:spcPct val="0"/>
        </a:spcAft>
        <a:defRPr sz="3200">
          <a:solidFill>
            <a:srgbClr val="0E5F7E"/>
          </a:solidFill>
          <a:latin typeface="Arial" charset="0"/>
          <a:ea typeface="ＭＳ Ｐゴシック" charset="-128"/>
        </a:defRPr>
      </a:lvl3pPr>
      <a:lvl4pPr algn="ctr" defTabSz="457200" rtl="0" eaLnBrk="1" fontAlgn="base" hangingPunct="1">
        <a:spcBef>
          <a:spcPct val="0"/>
        </a:spcBef>
        <a:spcAft>
          <a:spcPct val="0"/>
        </a:spcAft>
        <a:defRPr sz="3200">
          <a:solidFill>
            <a:srgbClr val="0E5F7E"/>
          </a:solidFill>
          <a:latin typeface="Arial" charset="0"/>
          <a:ea typeface="ＭＳ Ｐゴシック" charset="-128"/>
        </a:defRPr>
      </a:lvl4pPr>
      <a:lvl5pPr algn="ctr" defTabSz="457200" rtl="0" eaLnBrk="1" fontAlgn="base" hangingPunct="1">
        <a:spcBef>
          <a:spcPct val="0"/>
        </a:spcBef>
        <a:spcAft>
          <a:spcPct val="0"/>
        </a:spcAft>
        <a:defRPr sz="3200">
          <a:solidFill>
            <a:srgbClr val="0E5F7E"/>
          </a:solidFill>
          <a:latin typeface="Arial" charset="0"/>
          <a:ea typeface="ＭＳ Ｐゴシック" charset="-128"/>
        </a:defRPr>
      </a:lvl5pPr>
      <a:lvl6pPr marL="457200" algn="ctr" defTabSz="457200" rtl="0" eaLnBrk="1" fontAlgn="base" hangingPunct="1">
        <a:spcBef>
          <a:spcPct val="0"/>
        </a:spcBef>
        <a:spcAft>
          <a:spcPct val="0"/>
        </a:spcAft>
        <a:defRPr sz="3200">
          <a:solidFill>
            <a:srgbClr val="010000"/>
          </a:solidFill>
          <a:latin typeface="Arial" charset="0"/>
          <a:ea typeface="ＭＳ Ｐゴシック" charset="-128"/>
        </a:defRPr>
      </a:lvl6pPr>
      <a:lvl7pPr marL="914400" algn="ctr" defTabSz="457200" rtl="0" eaLnBrk="1" fontAlgn="base" hangingPunct="1">
        <a:spcBef>
          <a:spcPct val="0"/>
        </a:spcBef>
        <a:spcAft>
          <a:spcPct val="0"/>
        </a:spcAft>
        <a:defRPr sz="3200">
          <a:solidFill>
            <a:srgbClr val="010000"/>
          </a:solidFill>
          <a:latin typeface="Arial" charset="0"/>
          <a:ea typeface="ＭＳ Ｐゴシック" charset="-128"/>
        </a:defRPr>
      </a:lvl7pPr>
      <a:lvl8pPr marL="1371600" algn="ctr" defTabSz="457200" rtl="0" eaLnBrk="1" fontAlgn="base" hangingPunct="1">
        <a:spcBef>
          <a:spcPct val="0"/>
        </a:spcBef>
        <a:spcAft>
          <a:spcPct val="0"/>
        </a:spcAft>
        <a:defRPr sz="3200">
          <a:solidFill>
            <a:srgbClr val="010000"/>
          </a:solidFill>
          <a:latin typeface="Arial" charset="0"/>
          <a:ea typeface="ＭＳ Ｐゴシック" charset="-128"/>
        </a:defRPr>
      </a:lvl8pPr>
      <a:lvl9pPr marL="1828800" algn="ctr" defTabSz="457200" rtl="0" eaLnBrk="1" fontAlgn="base" hangingPunct="1">
        <a:spcBef>
          <a:spcPct val="0"/>
        </a:spcBef>
        <a:spcAft>
          <a:spcPct val="0"/>
        </a:spcAft>
        <a:defRPr sz="3200">
          <a:solidFill>
            <a:srgbClr val="010000"/>
          </a:solidFill>
          <a:latin typeface="Arial" charset="0"/>
          <a:ea typeface="ＭＳ Ｐゴシック" charset="-128"/>
        </a:defRPr>
      </a:lvl9pPr>
    </p:titleStyle>
    <p:bodyStyle>
      <a:lvl1pPr marL="342900" indent="-342900" algn="l" rtl="0" eaLnBrk="1" fontAlgn="t" hangingPunct="1">
        <a:spcBef>
          <a:spcPct val="30000"/>
        </a:spcBef>
        <a:spcAft>
          <a:spcPct val="30000"/>
        </a:spcAft>
        <a:buChar char="•"/>
        <a:defRPr sz="2400" kern="1200">
          <a:solidFill>
            <a:srgbClr val="010000"/>
          </a:solidFill>
          <a:latin typeface="Arial"/>
          <a:ea typeface="ＭＳ Ｐゴシック" charset="-128"/>
          <a:cs typeface="Arial"/>
        </a:defRPr>
      </a:lvl1pPr>
      <a:lvl2pPr marL="742950" indent="-285750" algn="l" rtl="0" eaLnBrk="1" fontAlgn="t" hangingPunct="1">
        <a:spcBef>
          <a:spcPct val="15000"/>
        </a:spcBef>
        <a:spcAft>
          <a:spcPct val="15000"/>
        </a:spcAft>
        <a:buFont typeface="Arial" charset="0"/>
        <a:buChar char="–"/>
        <a:defRPr sz="2400" kern="1200">
          <a:solidFill>
            <a:srgbClr val="010000"/>
          </a:solidFill>
          <a:latin typeface="Arial"/>
          <a:ea typeface="ＭＳ Ｐゴシック" charset="-128"/>
          <a:cs typeface="Arial"/>
        </a:defRPr>
      </a:lvl2pPr>
      <a:lvl3pPr marL="1143000" indent="-228600" algn="l" rtl="0" eaLnBrk="1" fontAlgn="t" hangingPunct="1">
        <a:spcBef>
          <a:spcPct val="15000"/>
        </a:spcBef>
        <a:spcAft>
          <a:spcPct val="15000"/>
        </a:spcAft>
        <a:buChar char="•"/>
        <a:defRPr sz="2400" kern="1200">
          <a:solidFill>
            <a:srgbClr val="010000"/>
          </a:solidFill>
          <a:latin typeface="Arial"/>
          <a:ea typeface="ＭＳ Ｐゴシック" charset="-128"/>
          <a:cs typeface="Arial"/>
        </a:defRPr>
      </a:lvl3pPr>
      <a:lvl4pPr marL="1600200" indent="-228600" algn="l" rtl="0" eaLnBrk="1" fontAlgn="t" hangingPunct="1">
        <a:spcBef>
          <a:spcPct val="15000"/>
        </a:spcBef>
        <a:spcAft>
          <a:spcPct val="15000"/>
        </a:spcAft>
        <a:buChar char="–"/>
        <a:defRPr sz="2400" kern="1200">
          <a:solidFill>
            <a:srgbClr val="010000"/>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a:spcBef>
                <a:spcPts val="0"/>
              </a:spcBef>
              <a:spcAft>
                <a:spcPts val="0"/>
              </a:spcAft>
            </a:pPr>
            <a:fld id="{075EF770-6FCB-4A47-9983-D143820DC52F}" type="datetimeFigureOut">
              <a:rPr lang="en-AU" smtClean="0">
                <a:solidFill>
                  <a:prstClr val="black">
                    <a:tint val="75000"/>
                  </a:prstClr>
                </a:solidFill>
                <a:latin typeface="Calibri"/>
              </a:rPr>
              <a:pPr defTabSz="914400" fontAlgn="auto">
                <a:spcBef>
                  <a:spcPts val="0"/>
                </a:spcBef>
                <a:spcAft>
                  <a:spcPts val="0"/>
                </a:spcAft>
              </a:pPr>
              <a:t>26/02/2016</a:t>
            </a:fld>
            <a:endParaRPr lang="en-AU">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a:spcBef>
                <a:spcPts val="0"/>
              </a:spcBef>
              <a:spcAft>
                <a:spcPts val="0"/>
              </a:spcAft>
            </a:pPr>
            <a:endParaRPr lang="en-AU">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a:spcBef>
                <a:spcPts val="0"/>
              </a:spcBef>
              <a:spcAft>
                <a:spcPts val="0"/>
              </a:spcAft>
            </a:pPr>
            <a:fld id="{265B207F-FB88-40C6-85CE-6E3CA6C044C8}" type="slidenum">
              <a:rPr lang="en-AU" smtClean="0">
                <a:solidFill>
                  <a:prstClr val="black">
                    <a:tint val="75000"/>
                  </a:prstClr>
                </a:solidFill>
                <a:latin typeface="Calibri"/>
              </a:rPr>
              <a:pPr defTabSz="914400" fontAlgn="auto">
                <a:spcBef>
                  <a:spcPts val="0"/>
                </a:spcBef>
                <a:spcAft>
                  <a:spcPts val="0"/>
                </a:spcAft>
              </a:pPr>
              <a:t>‹#›</a:t>
            </a:fld>
            <a:endParaRPr lang="en-AU">
              <a:solidFill>
                <a:prstClr val="black">
                  <a:tint val="75000"/>
                </a:prstClr>
              </a:solidFill>
              <a:latin typeface="Calibri"/>
            </a:endParaRPr>
          </a:p>
        </p:txBody>
      </p:sp>
    </p:spTree>
    <p:extLst>
      <p:ext uri="{BB962C8B-B14F-4D97-AF65-F5344CB8AC3E}">
        <p14:creationId xmlns:p14="http://schemas.microsoft.com/office/powerpoint/2010/main" val="166408922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noFill/>
          <a:ln w="28575" cap="flat" cmpd="sng" algn="ctr">
            <a:solidFill>
              <a:schemeClr val="bg2">
                <a:lumMod val="65000"/>
                <a:lumOff val="35000"/>
              </a:schemeClr>
            </a:solidFill>
            <a:prstDash val="solid"/>
            <a:round/>
            <a:headEnd type="none" w="med" len="med"/>
            <a:tailEnd type="none" w="med" len="med"/>
          </a:ln>
          <a:effectLst/>
        </p:spPr>
        <p:txBody>
          <a:bodyPr/>
          <a:lstStyle/>
          <a:p>
            <a:pPr defTabSz="914400">
              <a:lnSpc>
                <a:spcPct val="85000"/>
              </a:lnSpc>
              <a:defRPr/>
            </a:pPr>
            <a:endParaRPr lang="en-US" sz="4400">
              <a:ln w="101600" cmpd="sng">
                <a:solidFill>
                  <a:srgbClr val="FFFFFF"/>
                </a:solidFill>
              </a:ln>
              <a:solidFill>
                <a:srgbClr val="00ADD0"/>
              </a:solidFill>
              <a:ea typeface="ＭＳ Ｐゴシック" charset="0"/>
            </a:endParaRPr>
          </a:p>
        </p:txBody>
      </p:sp>
      <p:pic>
        <p:nvPicPr>
          <p:cNvPr id="7171" name="Picture 2" descr="MO_RGB_transpbackg.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63513" y="138113"/>
            <a:ext cx="15748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170062"/>
      </p:ext>
    </p:extLst>
  </p:cSld>
  <p:clrMap bg1="dk2" tx1="lt1" bg2="dk1"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Lst>
  <p:transition spd="med">
    <p:fade/>
  </p:transition>
  <p:timing>
    <p:tnLst>
      <p:par>
        <p:cTn id="1" dur="indefinite" restart="never" nodeType="tmRoot"/>
      </p:par>
    </p:tnLst>
  </p:timing>
  <p:hf sldNum="0" hdr="0" dt="0"/>
  <p:txStyles>
    <p:titleStyle>
      <a:lvl1pPr algn="l" rtl="0" eaLnBrk="0" fontAlgn="base" hangingPunct="0">
        <a:lnSpc>
          <a:spcPct val="85000"/>
        </a:lnSpc>
        <a:spcBef>
          <a:spcPct val="0"/>
        </a:spcBef>
        <a:spcAft>
          <a:spcPct val="0"/>
        </a:spcAft>
        <a:defRPr sz="4000">
          <a:solidFill>
            <a:srgbClr val="000000"/>
          </a:solidFill>
          <a:latin typeface="+mj-lt"/>
          <a:ea typeface="ＭＳ Ｐゴシック" charset="0"/>
          <a:cs typeface="ＭＳ Ｐゴシック" charset="0"/>
        </a:defRPr>
      </a:lvl1pPr>
      <a:lvl2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2pPr>
      <a:lvl3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3pPr>
      <a:lvl4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4pPr>
      <a:lvl5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4000">
          <a:solidFill>
            <a:srgbClr val="FFFFFF"/>
          </a:solidFill>
          <a:latin typeface="Arial" charset="0"/>
        </a:defRPr>
      </a:lvl6pPr>
      <a:lvl7pPr marL="914400" algn="l" rtl="0" eaLnBrk="1" fontAlgn="base" hangingPunct="1">
        <a:lnSpc>
          <a:spcPct val="85000"/>
        </a:lnSpc>
        <a:spcBef>
          <a:spcPct val="0"/>
        </a:spcBef>
        <a:spcAft>
          <a:spcPct val="0"/>
        </a:spcAft>
        <a:defRPr sz="4000">
          <a:solidFill>
            <a:srgbClr val="FFFFFF"/>
          </a:solidFill>
          <a:latin typeface="Arial" charset="0"/>
        </a:defRPr>
      </a:lvl7pPr>
      <a:lvl8pPr marL="1371600" algn="l" rtl="0" eaLnBrk="1" fontAlgn="base" hangingPunct="1">
        <a:lnSpc>
          <a:spcPct val="85000"/>
        </a:lnSpc>
        <a:spcBef>
          <a:spcPct val="0"/>
        </a:spcBef>
        <a:spcAft>
          <a:spcPct val="0"/>
        </a:spcAft>
        <a:defRPr sz="4000">
          <a:solidFill>
            <a:srgbClr val="FFFFFF"/>
          </a:solidFill>
          <a:latin typeface="Arial" charset="0"/>
        </a:defRPr>
      </a:lvl8pPr>
      <a:lvl9pPr marL="1828800" algn="l" rtl="0" eaLnBrk="1" fontAlgn="base" hangingPunct="1">
        <a:lnSpc>
          <a:spcPct val="85000"/>
        </a:lnSpc>
        <a:spcBef>
          <a:spcPct val="0"/>
        </a:spcBef>
        <a:spcAft>
          <a:spcPct val="0"/>
        </a:spcAft>
        <a:defRPr sz="4000">
          <a:solidFill>
            <a:srgbClr val="FFFFFF"/>
          </a:solidFill>
          <a:latin typeface="Arial" charset="0"/>
        </a:defRPr>
      </a:lvl9pPr>
    </p:titleStyle>
    <p:bodyStyle>
      <a:lvl1pPr marL="261938" indent="-261938" algn="l" rtl="0" eaLnBrk="0" fontAlgn="base" hangingPunct="0">
        <a:lnSpc>
          <a:spcPct val="90000"/>
        </a:lnSpc>
        <a:spcBef>
          <a:spcPct val="35000"/>
        </a:spcBef>
        <a:spcAft>
          <a:spcPct val="35000"/>
        </a:spcAft>
        <a:buChar char="•"/>
        <a:defRPr sz="2400">
          <a:solidFill>
            <a:srgbClr val="000000"/>
          </a:solidFill>
          <a:latin typeface="+mn-lt"/>
          <a:ea typeface="ＭＳ Ｐゴシック" charset="0"/>
          <a:cs typeface="ＭＳ Ｐゴシック" charset="0"/>
        </a:defRPr>
      </a:lvl1pPr>
      <a:lvl2pPr marL="623888" indent="-182563"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2pPr>
      <a:lvl3pPr marL="987425" indent="-184150"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3pPr>
      <a:lvl4pPr marL="1349375" indent="-182563"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4pPr>
      <a:lvl5pPr marL="1698625" indent="-169863"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5pPr>
      <a:lvl6pPr marL="2155825" indent="-169863" algn="l" rtl="0" eaLnBrk="1" fontAlgn="base" hangingPunct="1">
        <a:lnSpc>
          <a:spcPct val="90000"/>
        </a:lnSpc>
        <a:spcBef>
          <a:spcPct val="35000"/>
        </a:spcBef>
        <a:spcAft>
          <a:spcPct val="35000"/>
        </a:spcAft>
        <a:buChar char="•"/>
        <a:defRPr sz="2000">
          <a:solidFill>
            <a:srgbClr val="FFFFFF"/>
          </a:solidFill>
          <a:latin typeface="+mn-lt"/>
        </a:defRPr>
      </a:lvl6pPr>
      <a:lvl7pPr marL="2613025" indent="-169863" algn="l" rtl="0" eaLnBrk="1" fontAlgn="base" hangingPunct="1">
        <a:lnSpc>
          <a:spcPct val="90000"/>
        </a:lnSpc>
        <a:spcBef>
          <a:spcPct val="35000"/>
        </a:spcBef>
        <a:spcAft>
          <a:spcPct val="35000"/>
        </a:spcAft>
        <a:buChar char="•"/>
        <a:defRPr sz="2000">
          <a:solidFill>
            <a:srgbClr val="FFFFFF"/>
          </a:solidFill>
          <a:latin typeface="+mn-lt"/>
        </a:defRPr>
      </a:lvl7pPr>
      <a:lvl8pPr marL="3070225" indent="-169863" algn="l" rtl="0" eaLnBrk="1" fontAlgn="base" hangingPunct="1">
        <a:lnSpc>
          <a:spcPct val="90000"/>
        </a:lnSpc>
        <a:spcBef>
          <a:spcPct val="35000"/>
        </a:spcBef>
        <a:spcAft>
          <a:spcPct val="35000"/>
        </a:spcAft>
        <a:buChar char="•"/>
        <a:defRPr sz="2000">
          <a:solidFill>
            <a:srgbClr val="FFFFFF"/>
          </a:solidFill>
          <a:latin typeface="+mn-lt"/>
        </a:defRPr>
      </a:lvl8pPr>
      <a:lvl9pPr marL="3527425" indent="-169863" algn="l" rtl="0" eaLnBrk="1" fontAlgn="base" hangingPunct="1">
        <a:lnSpc>
          <a:spcPct val="90000"/>
        </a:lnSpc>
        <a:spcBef>
          <a:spcPct val="35000"/>
        </a:spcBef>
        <a:spcAft>
          <a:spcPct val="35000"/>
        </a:spcAft>
        <a:buChar char="•"/>
        <a:defRPr sz="20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1752600" y="347663"/>
            <a:ext cx="6934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Slide heading Arial 40</a:t>
            </a:r>
          </a:p>
        </p:txBody>
      </p:sp>
      <p:sp>
        <p:nvSpPr>
          <p:cNvPr id="8195" name="Rectangle 3"/>
          <p:cNvSpPr>
            <a:spLocks noGrp="1" noChangeArrowheads="1"/>
          </p:cNvSpPr>
          <p:nvPr>
            <p:ph type="body" idx="1"/>
          </p:nvPr>
        </p:nvSpPr>
        <p:spPr bwMode="auto">
          <a:xfrm>
            <a:off x="1752600" y="1773238"/>
            <a:ext cx="69342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First level Arial 24</a:t>
            </a:r>
          </a:p>
          <a:p>
            <a:pPr lvl="1"/>
            <a:r>
              <a:rPr lang="en-GB" altLang="en-US" smtClean="0"/>
              <a:t>Second level Arial 20</a:t>
            </a:r>
          </a:p>
          <a:p>
            <a:pPr lvl="2"/>
            <a:r>
              <a:rPr lang="en-GB" altLang="en-US" smtClean="0"/>
              <a:t>Third level Arial 20</a:t>
            </a:r>
          </a:p>
          <a:p>
            <a:pPr lvl="3"/>
            <a:r>
              <a:rPr lang="en-GB" altLang="en-US" smtClean="0"/>
              <a:t>Fourth level Arial 20</a:t>
            </a:r>
          </a:p>
          <a:p>
            <a:pPr lvl="4"/>
            <a:r>
              <a:rPr lang="en-GB" altLang="en-US" smtClean="0"/>
              <a:t>Fifth level Arial 20</a:t>
            </a:r>
          </a:p>
        </p:txBody>
      </p:sp>
      <p:sp>
        <p:nvSpPr>
          <p:cNvPr id="84996" name="Rectangle 4"/>
          <p:cNvSpPr>
            <a:spLocks noGrp="1" noChangeArrowheads="1"/>
          </p:cNvSpPr>
          <p:nvPr>
            <p:ph type="ftr" sz="quarter" idx="3"/>
          </p:nvPr>
        </p:nvSpPr>
        <p:spPr bwMode="auto">
          <a:xfrm>
            <a:off x="323850" y="65532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defRPr sz="1000">
                <a:solidFill>
                  <a:srgbClr val="FFFFFF"/>
                </a:solidFill>
                <a:latin typeface="Arial" charset="0"/>
                <a:ea typeface="ＭＳ Ｐゴシック" charset="-128"/>
                <a:cs typeface="Arial" pitchFamily="34" charset="0"/>
              </a:defRPr>
            </a:lvl1pPr>
          </a:lstStyle>
          <a:p>
            <a:pPr defTabSz="914400">
              <a:defRPr/>
            </a:pPr>
            <a:r>
              <a:rPr lang="en-GB"/>
              <a:t>© Crown copyright   Met Office</a:t>
            </a:r>
            <a:endParaRPr lang="en-GB" sz="1400">
              <a:latin typeface="Times" charset="0"/>
            </a:endParaRPr>
          </a:p>
        </p:txBody>
      </p:sp>
    </p:spTree>
    <p:extLst>
      <p:ext uri="{BB962C8B-B14F-4D97-AF65-F5344CB8AC3E}">
        <p14:creationId xmlns:p14="http://schemas.microsoft.com/office/powerpoint/2010/main" val="524990932"/>
      </p:ext>
    </p:extLst>
  </p:cSld>
  <p:clrMap bg1="dk2" tx1="lt1" bg2="dk1"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Lst>
  <p:transition/>
  <p:timing>
    <p:tnLst>
      <p:par>
        <p:cTn id="1" dur="indefinite" restart="never" nodeType="tmRoot"/>
      </p:par>
    </p:tnLst>
  </p:timing>
  <p:hf sldNum="0" hdr="0" dt="0"/>
  <p:txStyles>
    <p:titleStyle>
      <a:lvl1pPr algn="l" rtl="0" eaLnBrk="0" fontAlgn="base" hangingPunct="0">
        <a:lnSpc>
          <a:spcPct val="85000"/>
        </a:lnSpc>
        <a:spcBef>
          <a:spcPct val="0"/>
        </a:spcBef>
        <a:spcAft>
          <a:spcPct val="0"/>
        </a:spcAft>
        <a:defRPr sz="4000">
          <a:solidFill>
            <a:srgbClr val="FFFFFF"/>
          </a:solidFill>
          <a:latin typeface="+mj-lt"/>
          <a:ea typeface="+mj-ea"/>
          <a:cs typeface="+mj-cs"/>
        </a:defRPr>
      </a:lvl1pPr>
      <a:lvl2pPr algn="l" rtl="0" eaLnBrk="0" fontAlgn="base" hangingPunct="0">
        <a:lnSpc>
          <a:spcPct val="85000"/>
        </a:lnSpc>
        <a:spcBef>
          <a:spcPct val="0"/>
        </a:spcBef>
        <a:spcAft>
          <a:spcPct val="0"/>
        </a:spcAft>
        <a:defRPr sz="4000">
          <a:solidFill>
            <a:srgbClr val="FFFFFF"/>
          </a:solidFill>
          <a:latin typeface="Arial" charset="0"/>
        </a:defRPr>
      </a:lvl2pPr>
      <a:lvl3pPr algn="l" rtl="0" eaLnBrk="0" fontAlgn="base" hangingPunct="0">
        <a:lnSpc>
          <a:spcPct val="85000"/>
        </a:lnSpc>
        <a:spcBef>
          <a:spcPct val="0"/>
        </a:spcBef>
        <a:spcAft>
          <a:spcPct val="0"/>
        </a:spcAft>
        <a:defRPr sz="4000">
          <a:solidFill>
            <a:srgbClr val="FFFFFF"/>
          </a:solidFill>
          <a:latin typeface="Arial" charset="0"/>
        </a:defRPr>
      </a:lvl3pPr>
      <a:lvl4pPr algn="l" rtl="0" eaLnBrk="0" fontAlgn="base" hangingPunct="0">
        <a:lnSpc>
          <a:spcPct val="85000"/>
        </a:lnSpc>
        <a:spcBef>
          <a:spcPct val="0"/>
        </a:spcBef>
        <a:spcAft>
          <a:spcPct val="0"/>
        </a:spcAft>
        <a:defRPr sz="4000">
          <a:solidFill>
            <a:srgbClr val="FFFFFF"/>
          </a:solidFill>
          <a:latin typeface="Arial" charset="0"/>
        </a:defRPr>
      </a:lvl4pPr>
      <a:lvl5pPr algn="l" rtl="0" eaLnBrk="0" fontAlgn="base" hangingPunct="0">
        <a:lnSpc>
          <a:spcPct val="85000"/>
        </a:lnSpc>
        <a:spcBef>
          <a:spcPct val="0"/>
        </a:spcBef>
        <a:spcAft>
          <a:spcPct val="0"/>
        </a:spcAft>
        <a:defRPr sz="4000">
          <a:solidFill>
            <a:srgbClr val="FFFFFF"/>
          </a:solidFill>
          <a:latin typeface="Arial" charset="0"/>
        </a:defRPr>
      </a:lvl5pPr>
      <a:lvl6pPr marL="457200" algn="l" rtl="0" fontAlgn="base">
        <a:lnSpc>
          <a:spcPct val="85000"/>
        </a:lnSpc>
        <a:spcBef>
          <a:spcPct val="0"/>
        </a:spcBef>
        <a:spcAft>
          <a:spcPct val="0"/>
        </a:spcAft>
        <a:defRPr sz="4000">
          <a:solidFill>
            <a:srgbClr val="FFFFFF"/>
          </a:solidFill>
          <a:latin typeface="Arial" charset="0"/>
        </a:defRPr>
      </a:lvl6pPr>
      <a:lvl7pPr marL="914400" algn="l" rtl="0" fontAlgn="base">
        <a:lnSpc>
          <a:spcPct val="85000"/>
        </a:lnSpc>
        <a:spcBef>
          <a:spcPct val="0"/>
        </a:spcBef>
        <a:spcAft>
          <a:spcPct val="0"/>
        </a:spcAft>
        <a:defRPr sz="4000">
          <a:solidFill>
            <a:srgbClr val="FFFFFF"/>
          </a:solidFill>
          <a:latin typeface="Arial" charset="0"/>
        </a:defRPr>
      </a:lvl7pPr>
      <a:lvl8pPr marL="1371600" algn="l" rtl="0" fontAlgn="base">
        <a:lnSpc>
          <a:spcPct val="85000"/>
        </a:lnSpc>
        <a:spcBef>
          <a:spcPct val="0"/>
        </a:spcBef>
        <a:spcAft>
          <a:spcPct val="0"/>
        </a:spcAft>
        <a:defRPr sz="4000">
          <a:solidFill>
            <a:srgbClr val="FFFFFF"/>
          </a:solidFill>
          <a:latin typeface="Arial" charset="0"/>
        </a:defRPr>
      </a:lvl8pPr>
      <a:lvl9pPr marL="1828800" algn="l" rtl="0" fontAlgn="base">
        <a:lnSpc>
          <a:spcPct val="85000"/>
        </a:lnSpc>
        <a:spcBef>
          <a:spcPct val="0"/>
        </a:spcBef>
        <a:spcAft>
          <a:spcPct val="0"/>
        </a:spcAft>
        <a:defRPr sz="4000">
          <a:solidFill>
            <a:srgbClr val="FFFFFF"/>
          </a:solidFill>
          <a:latin typeface="Arial" charset="0"/>
        </a:defRPr>
      </a:lvl9pPr>
    </p:titleStyle>
    <p:bodyStyle>
      <a:lvl1pPr marL="261938" indent="-261938" algn="l" rtl="0" eaLnBrk="0" fontAlgn="base" hangingPunct="0">
        <a:lnSpc>
          <a:spcPct val="90000"/>
        </a:lnSpc>
        <a:spcBef>
          <a:spcPct val="35000"/>
        </a:spcBef>
        <a:spcAft>
          <a:spcPct val="35000"/>
        </a:spcAft>
        <a:buChar char="•"/>
        <a:defRPr sz="2400">
          <a:solidFill>
            <a:srgbClr val="FFFFFF"/>
          </a:solidFill>
          <a:latin typeface="+mn-lt"/>
          <a:ea typeface="+mn-ea"/>
          <a:cs typeface="+mn-cs"/>
        </a:defRPr>
      </a:lvl1pPr>
      <a:lvl2pPr marL="623888" indent="-182563" algn="l" rtl="0" eaLnBrk="0" fontAlgn="base" hangingPunct="0">
        <a:lnSpc>
          <a:spcPct val="90000"/>
        </a:lnSpc>
        <a:spcBef>
          <a:spcPct val="35000"/>
        </a:spcBef>
        <a:spcAft>
          <a:spcPct val="35000"/>
        </a:spcAft>
        <a:buChar char="•"/>
        <a:defRPr sz="2000">
          <a:solidFill>
            <a:srgbClr val="FFFFFF"/>
          </a:solidFill>
          <a:latin typeface="+mn-lt"/>
        </a:defRPr>
      </a:lvl2pPr>
      <a:lvl3pPr marL="987425" indent="-184150" algn="l" rtl="0" eaLnBrk="0" fontAlgn="base" hangingPunct="0">
        <a:lnSpc>
          <a:spcPct val="90000"/>
        </a:lnSpc>
        <a:spcBef>
          <a:spcPct val="35000"/>
        </a:spcBef>
        <a:spcAft>
          <a:spcPct val="35000"/>
        </a:spcAft>
        <a:buChar char="•"/>
        <a:defRPr sz="2000">
          <a:solidFill>
            <a:srgbClr val="FFFFFF"/>
          </a:solidFill>
          <a:latin typeface="+mn-lt"/>
        </a:defRPr>
      </a:lvl3pPr>
      <a:lvl4pPr marL="1349375" indent="-182563" algn="l" rtl="0" eaLnBrk="0" fontAlgn="base" hangingPunct="0">
        <a:lnSpc>
          <a:spcPct val="90000"/>
        </a:lnSpc>
        <a:spcBef>
          <a:spcPct val="35000"/>
        </a:spcBef>
        <a:spcAft>
          <a:spcPct val="35000"/>
        </a:spcAft>
        <a:buChar char="•"/>
        <a:defRPr sz="2000">
          <a:solidFill>
            <a:srgbClr val="FFFFFF"/>
          </a:solidFill>
          <a:latin typeface="+mn-lt"/>
        </a:defRPr>
      </a:lvl4pPr>
      <a:lvl5pPr marL="1698625" indent="-169863" algn="l" rtl="0" eaLnBrk="0" fontAlgn="base" hangingPunct="0">
        <a:lnSpc>
          <a:spcPct val="90000"/>
        </a:lnSpc>
        <a:spcBef>
          <a:spcPct val="35000"/>
        </a:spcBef>
        <a:spcAft>
          <a:spcPct val="35000"/>
        </a:spcAft>
        <a:buChar char="•"/>
        <a:defRPr sz="2000">
          <a:solidFill>
            <a:srgbClr val="FFFFFF"/>
          </a:solidFill>
          <a:latin typeface="+mn-lt"/>
        </a:defRPr>
      </a:lvl5pPr>
      <a:lvl6pPr marL="2155825" indent="-169863" algn="l" rtl="0" fontAlgn="base">
        <a:lnSpc>
          <a:spcPct val="90000"/>
        </a:lnSpc>
        <a:spcBef>
          <a:spcPct val="35000"/>
        </a:spcBef>
        <a:spcAft>
          <a:spcPct val="35000"/>
        </a:spcAft>
        <a:buChar char="•"/>
        <a:defRPr sz="2000">
          <a:solidFill>
            <a:srgbClr val="FFFFFF"/>
          </a:solidFill>
          <a:latin typeface="+mn-lt"/>
        </a:defRPr>
      </a:lvl6pPr>
      <a:lvl7pPr marL="2613025" indent="-169863" algn="l" rtl="0" fontAlgn="base">
        <a:lnSpc>
          <a:spcPct val="90000"/>
        </a:lnSpc>
        <a:spcBef>
          <a:spcPct val="35000"/>
        </a:spcBef>
        <a:spcAft>
          <a:spcPct val="35000"/>
        </a:spcAft>
        <a:buChar char="•"/>
        <a:defRPr sz="2000">
          <a:solidFill>
            <a:srgbClr val="FFFFFF"/>
          </a:solidFill>
          <a:latin typeface="+mn-lt"/>
        </a:defRPr>
      </a:lvl7pPr>
      <a:lvl8pPr marL="3070225" indent="-169863" algn="l" rtl="0" fontAlgn="base">
        <a:lnSpc>
          <a:spcPct val="90000"/>
        </a:lnSpc>
        <a:spcBef>
          <a:spcPct val="35000"/>
        </a:spcBef>
        <a:spcAft>
          <a:spcPct val="35000"/>
        </a:spcAft>
        <a:buChar char="•"/>
        <a:defRPr sz="2000">
          <a:solidFill>
            <a:srgbClr val="FFFFFF"/>
          </a:solidFill>
          <a:latin typeface="+mn-lt"/>
        </a:defRPr>
      </a:lvl8pPr>
      <a:lvl9pPr marL="3527425" indent="-169863" algn="l" rtl="0" fontAlgn="base">
        <a:lnSpc>
          <a:spcPct val="90000"/>
        </a:lnSpc>
        <a:spcBef>
          <a:spcPct val="35000"/>
        </a:spcBef>
        <a:spcAft>
          <a:spcPct val="35000"/>
        </a:spcAft>
        <a:buChar char="•"/>
        <a:defRPr sz="20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p:cNvSpPr>
          <p:nvPr/>
        </p:nvSpPr>
        <p:spPr bwMode="auto">
          <a:xfrm>
            <a:off x="323850" y="6551613"/>
            <a:ext cx="2892425" cy="246062"/>
          </a:xfrm>
          <a:prstGeom prst="rect">
            <a:avLst/>
          </a:prstGeom>
          <a:noFill/>
          <a:ln w="12700" cap="flat" cmpd="sng">
            <a:noFill/>
            <a:prstDash val="solid"/>
            <a:miter lim="0"/>
            <a:headEnd type="none" w="med" len="med"/>
            <a:tailEnd type="none" w="med" len="med"/>
          </a:ln>
          <a:effectLst/>
        </p:spPr>
        <p:txBody>
          <a:bodyPr lIns="45706" tIns="45706" rIns="45706" bIns="45706">
            <a:spAutoFit/>
          </a:bodyPr>
          <a:lstStyle/>
          <a:p>
            <a:pPr defTabSz="642750" hangingPunct="0">
              <a:defRPr/>
            </a:pPr>
            <a:r>
              <a:rPr lang="en-US" sz="1000" dirty="0">
                <a:solidFill>
                  <a:srgbClr val="000000"/>
                </a:solidFill>
                <a:latin typeface="Arial"/>
                <a:ea typeface="ＭＳ Ｐゴシック" pitchFamily="34" charset="-128"/>
                <a:sym typeface="Arial" pitchFamily="34" charset="0"/>
              </a:rPr>
              <a:t>© Crown copyright   Met Office</a:t>
            </a:r>
            <a:endParaRPr lang="en-US" sz="1300" dirty="0">
              <a:solidFill>
                <a:srgbClr val="000000"/>
              </a:solidFill>
              <a:latin typeface="Arial"/>
              <a:ea typeface="ＭＳ Ｐゴシック" pitchFamily="34" charset="-128"/>
              <a:sym typeface="Arial" pitchFamily="34" charset="0"/>
            </a:endParaRPr>
          </a:p>
        </p:txBody>
      </p:sp>
      <p:sp>
        <p:nvSpPr>
          <p:cNvPr id="4099" name="Rectangle 2"/>
          <p:cNvSpPr>
            <a:spLocks noGrp="1"/>
          </p:cNvSpPr>
          <p:nvPr>
            <p:ph type="title"/>
          </p:nvPr>
        </p:nvSpPr>
        <p:spPr bwMode="auto">
          <a:xfrm>
            <a:off x="1712913" y="347663"/>
            <a:ext cx="6973887" cy="142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45706" tIns="45706" rIns="45706" bIns="45706" numCol="1" anchor="t" anchorCtr="0" compatLnSpc="1">
            <a:prstTxWarp prst="textNoShape">
              <a:avLst/>
            </a:prstTxWarp>
          </a:bodyPr>
          <a:lstStyle/>
          <a:p>
            <a:pPr lvl="0"/>
            <a:r>
              <a:rPr lang="en-US" altLang="en-US" smtClean="0">
                <a:sym typeface="Arial" pitchFamily="34" charset="0"/>
              </a:rPr>
              <a:t>Click to edit Master title style</a:t>
            </a:r>
          </a:p>
        </p:txBody>
      </p:sp>
      <p:sp>
        <p:nvSpPr>
          <p:cNvPr id="4100" name="Rectangle 3"/>
          <p:cNvSpPr>
            <a:spLocks noGrp="1"/>
          </p:cNvSpPr>
          <p:nvPr>
            <p:ph type="body" idx="1"/>
          </p:nvPr>
        </p:nvSpPr>
        <p:spPr bwMode="auto">
          <a:xfrm>
            <a:off x="1712913" y="1774825"/>
            <a:ext cx="6973887"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45706" tIns="45706" rIns="45706" bIns="45706" numCol="1" anchor="t" anchorCtr="0" compatLnSpc="1">
            <a:prstTxWarp prst="textNoShape">
              <a:avLst/>
            </a:prstTxWarp>
          </a:bodyPr>
          <a:lstStyle/>
          <a:p>
            <a:pPr lvl="0"/>
            <a:r>
              <a:rPr lang="en-US" altLang="en-US" smtClean="0">
                <a:sym typeface="Arial" pitchFamily="34" charset="0"/>
              </a:rPr>
              <a:t>Click to edit Master text styles</a:t>
            </a:r>
          </a:p>
          <a:p>
            <a:pPr lvl="1"/>
            <a:r>
              <a:rPr lang="en-US" altLang="en-US" smtClean="0">
                <a:sym typeface="Arial" pitchFamily="34" charset="0"/>
              </a:rPr>
              <a:t>Second level</a:t>
            </a:r>
          </a:p>
          <a:p>
            <a:pPr lvl="2"/>
            <a:r>
              <a:rPr lang="en-US" altLang="en-US" smtClean="0">
                <a:sym typeface="Arial" pitchFamily="34" charset="0"/>
              </a:rPr>
              <a:t>Third level</a:t>
            </a:r>
          </a:p>
          <a:p>
            <a:pPr lvl="3"/>
            <a:r>
              <a:rPr lang="en-US" altLang="en-US" smtClean="0">
                <a:sym typeface="Arial" pitchFamily="34" charset="0"/>
              </a:rPr>
              <a:t>Fourth level</a:t>
            </a:r>
          </a:p>
          <a:p>
            <a:pPr lvl="4"/>
            <a:r>
              <a:rPr lang="en-US" altLang="en-US" smtClean="0">
                <a:sym typeface="Arial" pitchFamily="34" charset="0"/>
              </a:rPr>
              <a:t>Fifth level</a:t>
            </a:r>
          </a:p>
        </p:txBody>
      </p:sp>
    </p:spTree>
    <p:extLst>
      <p:ext uri="{BB962C8B-B14F-4D97-AF65-F5344CB8AC3E}">
        <p14:creationId xmlns:p14="http://schemas.microsoft.com/office/powerpoint/2010/main" val="3060417938"/>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l" rtl="0" eaLnBrk="0" fontAlgn="base" hangingPunct="0">
        <a:spcBef>
          <a:spcPct val="0"/>
        </a:spcBef>
        <a:spcAft>
          <a:spcPct val="0"/>
        </a:spcAft>
        <a:defRPr sz="3900">
          <a:solidFill>
            <a:srgbClr val="000000"/>
          </a:solidFill>
          <a:latin typeface="+mj-lt"/>
          <a:ea typeface="+mj-ea"/>
          <a:cs typeface="+mj-cs"/>
          <a:sym typeface="Arial" pitchFamily="34" charset="0"/>
        </a:defRPr>
      </a:lvl1pPr>
      <a:lvl2pPr algn="l" rtl="0" eaLnBrk="0" fontAlgn="base" hangingPunct="0">
        <a:spcBef>
          <a:spcPct val="0"/>
        </a:spcBef>
        <a:spcAft>
          <a:spcPct val="0"/>
        </a:spcAft>
        <a:defRPr sz="3900">
          <a:solidFill>
            <a:srgbClr val="000000"/>
          </a:solidFill>
          <a:latin typeface="Arial" pitchFamily="34" charset="0"/>
          <a:cs typeface="Arial" pitchFamily="34" charset="0"/>
          <a:sym typeface="Arial" pitchFamily="34" charset="0"/>
        </a:defRPr>
      </a:lvl2pPr>
      <a:lvl3pPr algn="l" rtl="0" eaLnBrk="0" fontAlgn="base" hangingPunct="0">
        <a:spcBef>
          <a:spcPct val="0"/>
        </a:spcBef>
        <a:spcAft>
          <a:spcPct val="0"/>
        </a:spcAft>
        <a:defRPr sz="3900">
          <a:solidFill>
            <a:srgbClr val="000000"/>
          </a:solidFill>
          <a:latin typeface="Arial" pitchFamily="34" charset="0"/>
          <a:cs typeface="Arial" pitchFamily="34" charset="0"/>
          <a:sym typeface="Arial" pitchFamily="34" charset="0"/>
        </a:defRPr>
      </a:lvl3pPr>
      <a:lvl4pPr algn="l" rtl="0" eaLnBrk="0" fontAlgn="base" hangingPunct="0">
        <a:spcBef>
          <a:spcPct val="0"/>
        </a:spcBef>
        <a:spcAft>
          <a:spcPct val="0"/>
        </a:spcAft>
        <a:defRPr sz="3900">
          <a:solidFill>
            <a:srgbClr val="000000"/>
          </a:solidFill>
          <a:latin typeface="Arial" pitchFamily="34" charset="0"/>
          <a:cs typeface="Arial" pitchFamily="34" charset="0"/>
          <a:sym typeface="Arial" pitchFamily="34" charset="0"/>
        </a:defRPr>
      </a:lvl4pPr>
      <a:lvl5pPr algn="l" rtl="0" eaLnBrk="0" fontAlgn="base" hangingPunct="0">
        <a:spcBef>
          <a:spcPct val="0"/>
        </a:spcBef>
        <a:spcAft>
          <a:spcPct val="0"/>
        </a:spcAft>
        <a:defRPr sz="3900">
          <a:solidFill>
            <a:srgbClr val="000000"/>
          </a:solidFill>
          <a:latin typeface="Arial" pitchFamily="34" charset="0"/>
          <a:cs typeface="Arial" pitchFamily="34" charset="0"/>
          <a:sym typeface="Arial" pitchFamily="34" charset="0"/>
        </a:defRPr>
      </a:lvl5pPr>
      <a:lvl6pPr marL="321374" algn="l" rtl="0" fontAlgn="base" hangingPunct="0">
        <a:spcBef>
          <a:spcPct val="0"/>
        </a:spcBef>
        <a:spcAft>
          <a:spcPct val="0"/>
        </a:spcAft>
        <a:defRPr sz="3900">
          <a:solidFill>
            <a:srgbClr val="000000"/>
          </a:solidFill>
          <a:latin typeface="Arial" pitchFamily="34" charset="0"/>
          <a:cs typeface="Arial" pitchFamily="34" charset="0"/>
          <a:sym typeface="Arial" pitchFamily="34" charset="0"/>
        </a:defRPr>
      </a:lvl6pPr>
      <a:lvl7pPr marL="642750" algn="l" rtl="0" fontAlgn="base" hangingPunct="0">
        <a:spcBef>
          <a:spcPct val="0"/>
        </a:spcBef>
        <a:spcAft>
          <a:spcPct val="0"/>
        </a:spcAft>
        <a:defRPr sz="3900">
          <a:solidFill>
            <a:srgbClr val="000000"/>
          </a:solidFill>
          <a:latin typeface="Arial" pitchFamily="34" charset="0"/>
          <a:cs typeface="Arial" pitchFamily="34" charset="0"/>
          <a:sym typeface="Arial" pitchFamily="34" charset="0"/>
        </a:defRPr>
      </a:lvl7pPr>
      <a:lvl8pPr marL="964124" algn="l" rtl="0" fontAlgn="base" hangingPunct="0">
        <a:spcBef>
          <a:spcPct val="0"/>
        </a:spcBef>
        <a:spcAft>
          <a:spcPct val="0"/>
        </a:spcAft>
        <a:defRPr sz="3900">
          <a:solidFill>
            <a:srgbClr val="000000"/>
          </a:solidFill>
          <a:latin typeface="Arial" pitchFamily="34" charset="0"/>
          <a:cs typeface="Arial" pitchFamily="34" charset="0"/>
          <a:sym typeface="Arial" pitchFamily="34" charset="0"/>
        </a:defRPr>
      </a:lvl8pPr>
      <a:lvl9pPr marL="1285500" algn="l" rtl="0" fontAlgn="base" hangingPunct="0">
        <a:spcBef>
          <a:spcPct val="0"/>
        </a:spcBef>
        <a:spcAft>
          <a:spcPct val="0"/>
        </a:spcAft>
        <a:defRPr sz="3900">
          <a:solidFill>
            <a:srgbClr val="000000"/>
          </a:solidFill>
          <a:latin typeface="Arial" pitchFamily="34" charset="0"/>
          <a:cs typeface="Arial" pitchFamily="34" charset="0"/>
          <a:sym typeface="Arial" pitchFamily="34" charset="0"/>
        </a:defRPr>
      </a:lvl9pPr>
    </p:titleStyle>
    <p:bodyStyle>
      <a:lvl1pPr marL="339725" indent="-339725" algn="l" rtl="0" eaLnBrk="0" fontAlgn="base" hangingPunct="0">
        <a:spcBef>
          <a:spcPts val="350"/>
        </a:spcBef>
        <a:spcAft>
          <a:spcPct val="0"/>
        </a:spcAft>
        <a:buSzPct val="100000"/>
        <a:buFont typeface="Arial" pitchFamily="34" charset="0"/>
        <a:buChar char="•"/>
        <a:defRPr sz="2400">
          <a:solidFill>
            <a:srgbClr val="000000"/>
          </a:solidFill>
          <a:latin typeface="+mn-lt"/>
          <a:ea typeface="+mn-ea"/>
          <a:cs typeface="+mn-cs"/>
          <a:sym typeface="Arial" pitchFamily="34" charset="0"/>
        </a:defRPr>
      </a:lvl1pPr>
      <a:lvl2pPr marL="660400" indent="-339725" algn="l" rtl="0" eaLnBrk="0" fontAlgn="base" hangingPunct="0">
        <a:spcBef>
          <a:spcPts val="350"/>
        </a:spcBef>
        <a:spcAft>
          <a:spcPct val="0"/>
        </a:spcAft>
        <a:buSzPct val="100000"/>
        <a:buFont typeface="Arial" pitchFamily="34" charset="0"/>
        <a:buChar char="•"/>
        <a:defRPr sz="2400">
          <a:solidFill>
            <a:srgbClr val="000000"/>
          </a:solidFill>
          <a:latin typeface="+mn-lt"/>
          <a:cs typeface="+mn-cs"/>
          <a:sym typeface="Arial" pitchFamily="34" charset="0"/>
        </a:defRPr>
      </a:lvl2pPr>
      <a:lvl3pPr marL="912813" indent="-269875" algn="l" rtl="0" eaLnBrk="0" fontAlgn="base" hangingPunct="0">
        <a:spcBef>
          <a:spcPts val="350"/>
        </a:spcBef>
        <a:spcAft>
          <a:spcPct val="0"/>
        </a:spcAft>
        <a:buSzPct val="100000"/>
        <a:buFont typeface="Arial" pitchFamily="34" charset="0"/>
        <a:buChar char="•"/>
        <a:defRPr sz="2400">
          <a:solidFill>
            <a:srgbClr val="000000"/>
          </a:solidFill>
          <a:latin typeface="+mn-lt"/>
          <a:cs typeface="+mn-cs"/>
          <a:sym typeface="Arial" pitchFamily="34" charset="0"/>
        </a:defRPr>
      </a:lvl3pPr>
      <a:lvl4pPr marL="1235075" indent="-269875" algn="l" rtl="0" eaLnBrk="0" fontAlgn="base" hangingPunct="0">
        <a:spcBef>
          <a:spcPts val="350"/>
        </a:spcBef>
        <a:spcAft>
          <a:spcPct val="0"/>
        </a:spcAft>
        <a:buSzPct val="100000"/>
        <a:buFont typeface="Arial" pitchFamily="34" charset="0"/>
        <a:buChar char="•"/>
        <a:defRPr sz="2400">
          <a:solidFill>
            <a:srgbClr val="000000"/>
          </a:solidFill>
          <a:latin typeface="+mn-lt"/>
          <a:cs typeface="+mn-cs"/>
          <a:sym typeface="Arial" pitchFamily="34" charset="0"/>
        </a:defRPr>
      </a:lvl4pPr>
      <a:lvl5pPr marL="1555750" indent="-269875" algn="l" rtl="0" eaLnBrk="0" fontAlgn="base" hangingPunct="0">
        <a:spcBef>
          <a:spcPts val="350"/>
        </a:spcBef>
        <a:spcAft>
          <a:spcPct val="0"/>
        </a:spcAft>
        <a:buSzPct val="100000"/>
        <a:buFont typeface="Arial" pitchFamily="34" charset="0"/>
        <a:buChar char="•"/>
        <a:defRPr sz="2400">
          <a:solidFill>
            <a:srgbClr val="000000"/>
          </a:solidFill>
          <a:latin typeface="+mn-lt"/>
          <a:cs typeface="+mn-cs"/>
          <a:sym typeface="Arial" pitchFamily="34" charset="0"/>
        </a:defRPr>
      </a:lvl5pPr>
      <a:lvl6pPr marL="1879152" indent="-272276" algn="l" rtl="0" fontAlgn="base" hangingPunct="0">
        <a:spcBef>
          <a:spcPts val="352"/>
        </a:spcBef>
        <a:spcAft>
          <a:spcPct val="0"/>
        </a:spcAft>
        <a:buSzPct val="100000"/>
        <a:buFont typeface="Arial" pitchFamily="34" charset="0"/>
        <a:buChar char="•"/>
        <a:defRPr sz="2400">
          <a:solidFill>
            <a:srgbClr val="000000"/>
          </a:solidFill>
          <a:latin typeface="+mn-lt"/>
          <a:cs typeface="+mn-cs"/>
          <a:sym typeface="Arial" pitchFamily="34" charset="0"/>
        </a:defRPr>
      </a:lvl6pPr>
      <a:lvl7pPr marL="2200527" indent="-272276" algn="l" rtl="0" fontAlgn="base" hangingPunct="0">
        <a:spcBef>
          <a:spcPts val="352"/>
        </a:spcBef>
        <a:spcAft>
          <a:spcPct val="0"/>
        </a:spcAft>
        <a:buSzPct val="100000"/>
        <a:buFont typeface="Arial" pitchFamily="34" charset="0"/>
        <a:buChar char="•"/>
        <a:defRPr sz="2400">
          <a:solidFill>
            <a:srgbClr val="000000"/>
          </a:solidFill>
          <a:latin typeface="+mn-lt"/>
          <a:cs typeface="+mn-cs"/>
          <a:sym typeface="Arial" pitchFamily="34" charset="0"/>
        </a:defRPr>
      </a:lvl7pPr>
      <a:lvl8pPr marL="2521902" indent="-272276" algn="l" rtl="0" fontAlgn="base" hangingPunct="0">
        <a:spcBef>
          <a:spcPts val="352"/>
        </a:spcBef>
        <a:spcAft>
          <a:spcPct val="0"/>
        </a:spcAft>
        <a:buSzPct val="100000"/>
        <a:buFont typeface="Arial" pitchFamily="34" charset="0"/>
        <a:buChar char="•"/>
        <a:defRPr sz="2400">
          <a:solidFill>
            <a:srgbClr val="000000"/>
          </a:solidFill>
          <a:latin typeface="+mn-lt"/>
          <a:cs typeface="+mn-cs"/>
          <a:sym typeface="Arial" pitchFamily="34" charset="0"/>
        </a:defRPr>
      </a:lvl8pPr>
      <a:lvl9pPr marL="2843277" indent="-272276" algn="l" rtl="0" fontAlgn="base" hangingPunct="0">
        <a:spcBef>
          <a:spcPts val="352"/>
        </a:spcBef>
        <a:spcAft>
          <a:spcPct val="0"/>
        </a:spcAft>
        <a:buSzPct val="100000"/>
        <a:buFont typeface="Arial" pitchFamily="34" charset="0"/>
        <a:buChar char="•"/>
        <a:defRPr sz="2400">
          <a:solidFill>
            <a:srgbClr val="000000"/>
          </a:solidFill>
          <a:latin typeface="+mn-lt"/>
          <a:cs typeface="+mn-cs"/>
          <a:sym typeface="Arial" pitchFamily="34" charset="0"/>
        </a:defRPr>
      </a:lvl9pPr>
    </p:bodyStyle>
    <p:otherStyle>
      <a:defPPr>
        <a:defRPr lang="en-US"/>
      </a:defPPr>
      <a:lvl1pPr marL="0" algn="l" defTabSz="642750" rtl="0" eaLnBrk="1" latinLnBrk="0" hangingPunct="1">
        <a:defRPr sz="1300" kern="1200">
          <a:solidFill>
            <a:schemeClr val="tx1"/>
          </a:solidFill>
          <a:latin typeface="+mn-lt"/>
          <a:ea typeface="+mn-ea"/>
          <a:cs typeface="+mn-cs"/>
        </a:defRPr>
      </a:lvl1pPr>
      <a:lvl2pPr marL="321374" algn="l" defTabSz="642750" rtl="0" eaLnBrk="1" latinLnBrk="0" hangingPunct="1">
        <a:defRPr sz="1300" kern="1200">
          <a:solidFill>
            <a:schemeClr val="tx1"/>
          </a:solidFill>
          <a:latin typeface="+mn-lt"/>
          <a:ea typeface="+mn-ea"/>
          <a:cs typeface="+mn-cs"/>
        </a:defRPr>
      </a:lvl2pPr>
      <a:lvl3pPr marL="642750" algn="l" defTabSz="642750" rtl="0" eaLnBrk="1" latinLnBrk="0" hangingPunct="1">
        <a:defRPr sz="1300" kern="1200">
          <a:solidFill>
            <a:schemeClr val="tx1"/>
          </a:solidFill>
          <a:latin typeface="+mn-lt"/>
          <a:ea typeface="+mn-ea"/>
          <a:cs typeface="+mn-cs"/>
        </a:defRPr>
      </a:lvl3pPr>
      <a:lvl4pPr marL="964124" algn="l" defTabSz="642750" rtl="0" eaLnBrk="1" latinLnBrk="0" hangingPunct="1">
        <a:defRPr sz="1300" kern="1200">
          <a:solidFill>
            <a:schemeClr val="tx1"/>
          </a:solidFill>
          <a:latin typeface="+mn-lt"/>
          <a:ea typeface="+mn-ea"/>
          <a:cs typeface="+mn-cs"/>
        </a:defRPr>
      </a:lvl4pPr>
      <a:lvl5pPr marL="1285500" algn="l" defTabSz="642750" rtl="0" eaLnBrk="1" latinLnBrk="0" hangingPunct="1">
        <a:defRPr sz="1300" kern="1200">
          <a:solidFill>
            <a:schemeClr val="tx1"/>
          </a:solidFill>
          <a:latin typeface="+mn-lt"/>
          <a:ea typeface="+mn-ea"/>
          <a:cs typeface="+mn-cs"/>
        </a:defRPr>
      </a:lvl5pPr>
      <a:lvl6pPr marL="1606877" algn="l" defTabSz="642750" rtl="0" eaLnBrk="1" latinLnBrk="0" hangingPunct="1">
        <a:defRPr sz="1300" kern="1200">
          <a:solidFill>
            <a:schemeClr val="tx1"/>
          </a:solidFill>
          <a:latin typeface="+mn-lt"/>
          <a:ea typeface="+mn-ea"/>
          <a:cs typeface="+mn-cs"/>
        </a:defRPr>
      </a:lvl6pPr>
      <a:lvl7pPr marL="1928250" algn="l" defTabSz="642750" rtl="0" eaLnBrk="1" latinLnBrk="0" hangingPunct="1">
        <a:defRPr sz="1300" kern="1200">
          <a:solidFill>
            <a:schemeClr val="tx1"/>
          </a:solidFill>
          <a:latin typeface="+mn-lt"/>
          <a:ea typeface="+mn-ea"/>
          <a:cs typeface="+mn-cs"/>
        </a:defRPr>
      </a:lvl7pPr>
      <a:lvl8pPr marL="2249626" algn="l" defTabSz="642750" rtl="0" eaLnBrk="1" latinLnBrk="0" hangingPunct="1">
        <a:defRPr sz="1300" kern="1200">
          <a:solidFill>
            <a:schemeClr val="tx1"/>
          </a:solidFill>
          <a:latin typeface="+mn-lt"/>
          <a:ea typeface="+mn-ea"/>
          <a:cs typeface="+mn-cs"/>
        </a:defRPr>
      </a:lvl8pPr>
      <a:lvl9pPr marL="2571001" algn="l" defTabSz="642750" rtl="0" eaLnBrk="1" latinLnBrk="0" hangingPunct="1">
        <a:defRPr sz="13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1714500" y="349250"/>
            <a:ext cx="69723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endParaRPr lang="en-GB" altLang="en-US" smtClean="0"/>
          </a:p>
        </p:txBody>
      </p:sp>
      <p:sp>
        <p:nvSpPr>
          <p:cNvPr id="9219" name="Text Placeholder 2"/>
          <p:cNvSpPr>
            <a:spLocks noGrp="1"/>
          </p:cNvSpPr>
          <p:nvPr>
            <p:ph type="body" idx="1"/>
          </p:nvPr>
        </p:nvSpPr>
        <p:spPr bwMode="auto">
          <a:xfrm>
            <a:off x="1714500" y="1774825"/>
            <a:ext cx="69723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7" name="Footer Placeholder 4"/>
          <p:cNvSpPr txBox="1">
            <a:spLocks/>
          </p:cNvSpPr>
          <p:nvPr/>
        </p:nvSpPr>
        <p:spPr>
          <a:xfrm>
            <a:off x="323850" y="6551613"/>
            <a:ext cx="2894013" cy="230187"/>
          </a:xfrm>
          <a:prstGeom prst="rect">
            <a:avLst/>
          </a:prstGeom>
        </p:spPr>
        <p:txBody>
          <a:bodyPr/>
          <a:lstStyle>
            <a:lvl1pPr algn="l">
              <a:lnSpc>
                <a:spcPct val="100000"/>
              </a:lnSpc>
              <a:defRPr sz="1000">
                <a:solidFill>
                  <a:schemeClr val="tx2"/>
                </a:solidFill>
              </a:defRPr>
            </a:lvl1pPr>
          </a:lstStyle>
          <a:p>
            <a:pPr defTabSz="914400">
              <a:defRPr/>
            </a:pPr>
            <a:r>
              <a:rPr lang="en-GB" dirty="0" smtClean="0">
                <a:solidFill>
                  <a:srgbClr val="000000"/>
                </a:solidFill>
                <a:ea typeface="ＭＳ Ｐゴシック" charset="0"/>
              </a:rPr>
              <a:t>© Crown copyright   Met Office</a:t>
            </a:r>
            <a:endParaRPr lang="en-GB" dirty="0">
              <a:solidFill>
                <a:srgbClr val="000000"/>
              </a:solidFill>
              <a:ea typeface="ＭＳ Ｐゴシック" charset="0"/>
            </a:endParaRPr>
          </a:p>
        </p:txBody>
      </p:sp>
    </p:spTree>
    <p:extLst>
      <p:ext uri="{BB962C8B-B14F-4D97-AF65-F5344CB8AC3E}">
        <p14:creationId xmlns:p14="http://schemas.microsoft.com/office/powerpoint/2010/main" val="473627952"/>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Lst>
  <p:txStyles>
    <p:titleStyle>
      <a:lvl1pPr algn="l" rtl="0" eaLnBrk="0" fontAlgn="base" hangingPunct="0">
        <a:spcBef>
          <a:spcPct val="0"/>
        </a:spcBef>
        <a:spcAft>
          <a:spcPct val="0"/>
        </a:spcAft>
        <a:defRPr sz="40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Arial" charset="0"/>
          <a:cs typeface="Arial" charset="0"/>
        </a:defRPr>
      </a:lvl2pPr>
      <a:lvl3pPr algn="l" rtl="0" eaLnBrk="0" fontAlgn="base" hangingPunct="0">
        <a:spcBef>
          <a:spcPct val="0"/>
        </a:spcBef>
        <a:spcAft>
          <a:spcPct val="0"/>
        </a:spcAft>
        <a:defRPr sz="4000">
          <a:solidFill>
            <a:schemeClr val="tx1"/>
          </a:solidFill>
          <a:latin typeface="Arial" charset="0"/>
          <a:cs typeface="Arial" charset="0"/>
        </a:defRPr>
      </a:lvl3pPr>
      <a:lvl4pPr algn="l" rtl="0" eaLnBrk="0" fontAlgn="base" hangingPunct="0">
        <a:spcBef>
          <a:spcPct val="0"/>
        </a:spcBef>
        <a:spcAft>
          <a:spcPct val="0"/>
        </a:spcAft>
        <a:defRPr sz="4000">
          <a:solidFill>
            <a:schemeClr val="tx1"/>
          </a:solidFill>
          <a:latin typeface="Arial" charset="0"/>
          <a:cs typeface="Arial" charset="0"/>
        </a:defRPr>
      </a:lvl4pPr>
      <a:lvl5pPr algn="l" rtl="0" eaLnBrk="0" fontAlgn="base" hangingPunct="0">
        <a:spcBef>
          <a:spcPct val="0"/>
        </a:spcBef>
        <a:spcAft>
          <a:spcPct val="0"/>
        </a:spcAft>
        <a:defRPr sz="4000">
          <a:solidFill>
            <a:schemeClr val="tx1"/>
          </a:solidFill>
          <a:latin typeface="Arial" charset="0"/>
          <a:cs typeface="Arial" charset="0"/>
        </a:defRPr>
      </a:lvl5pPr>
      <a:lvl6pPr marL="457200" algn="l" rtl="0" fontAlgn="base">
        <a:spcBef>
          <a:spcPct val="0"/>
        </a:spcBef>
        <a:spcAft>
          <a:spcPct val="0"/>
        </a:spcAft>
        <a:defRPr sz="4000">
          <a:solidFill>
            <a:schemeClr val="tx1"/>
          </a:solidFill>
          <a:latin typeface="Arial" charset="0"/>
          <a:cs typeface="Arial" charset="0"/>
        </a:defRPr>
      </a:lvl6pPr>
      <a:lvl7pPr marL="914400" algn="l" rtl="0" fontAlgn="base">
        <a:spcBef>
          <a:spcPct val="0"/>
        </a:spcBef>
        <a:spcAft>
          <a:spcPct val="0"/>
        </a:spcAft>
        <a:defRPr sz="4000">
          <a:solidFill>
            <a:schemeClr val="tx1"/>
          </a:solidFill>
          <a:latin typeface="Arial" charset="0"/>
          <a:cs typeface="Arial" charset="0"/>
        </a:defRPr>
      </a:lvl7pPr>
      <a:lvl8pPr marL="1371600" algn="l" rtl="0" fontAlgn="base">
        <a:spcBef>
          <a:spcPct val="0"/>
        </a:spcBef>
        <a:spcAft>
          <a:spcPct val="0"/>
        </a:spcAft>
        <a:defRPr sz="4000">
          <a:solidFill>
            <a:schemeClr val="tx1"/>
          </a:solidFill>
          <a:latin typeface="Arial" charset="0"/>
          <a:cs typeface="Arial" charset="0"/>
        </a:defRPr>
      </a:lvl8pPr>
      <a:lvl9pPr marL="1828800" algn="l" rtl="0" fontAlgn="base">
        <a:spcBef>
          <a:spcPct val="0"/>
        </a:spcBef>
        <a:spcAft>
          <a:spcPct val="0"/>
        </a:spcAft>
        <a:defRPr sz="4000">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cs typeface="+mn-cs"/>
        </a:defRPr>
      </a:lvl2pPr>
      <a:lvl3pPr marL="1143000" indent="-228600" algn="l" rtl="0" eaLnBrk="0" fontAlgn="base" hangingPunct="0">
        <a:spcBef>
          <a:spcPct val="20000"/>
        </a:spcBef>
        <a:spcAft>
          <a:spcPct val="0"/>
        </a:spcAft>
        <a:buFont typeface="Arial" pitchFamily="34" charset="0"/>
        <a:buChar char="•"/>
        <a:defRPr sz="2000">
          <a:solidFill>
            <a:schemeClr val="tx1"/>
          </a:solidFill>
          <a:latin typeface="+mn-lt"/>
          <a:cs typeface="+mn-cs"/>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cs typeface="+mn-cs"/>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cs typeface="+mn-cs"/>
        </a:defRPr>
      </a:lvl5pPr>
      <a:lvl6pPr marL="2514600" indent="-228600" algn="l" rtl="0" fontAlgn="base">
        <a:spcBef>
          <a:spcPct val="20000"/>
        </a:spcBef>
        <a:spcAft>
          <a:spcPct val="0"/>
        </a:spcAft>
        <a:buFont typeface="Arial" charset="0"/>
        <a:buChar char="•"/>
        <a:defRPr sz="2000">
          <a:solidFill>
            <a:schemeClr val="tx1"/>
          </a:solidFill>
          <a:latin typeface="+mn-lt"/>
          <a:cs typeface="+mn-cs"/>
        </a:defRPr>
      </a:lvl6pPr>
      <a:lvl7pPr marL="2971800" indent="-228600" algn="l" rtl="0" fontAlgn="base">
        <a:spcBef>
          <a:spcPct val="20000"/>
        </a:spcBef>
        <a:spcAft>
          <a:spcPct val="0"/>
        </a:spcAft>
        <a:buFont typeface="Arial" charset="0"/>
        <a:buChar char="•"/>
        <a:defRPr sz="2000">
          <a:solidFill>
            <a:schemeClr val="tx1"/>
          </a:solidFill>
          <a:latin typeface="+mn-lt"/>
          <a:cs typeface="+mn-cs"/>
        </a:defRPr>
      </a:lvl7pPr>
      <a:lvl8pPr marL="3429000" indent="-228600" algn="l" rtl="0" fontAlgn="base">
        <a:spcBef>
          <a:spcPct val="20000"/>
        </a:spcBef>
        <a:spcAft>
          <a:spcPct val="0"/>
        </a:spcAft>
        <a:buFont typeface="Arial" charset="0"/>
        <a:buChar char="•"/>
        <a:defRPr sz="2000">
          <a:solidFill>
            <a:schemeClr val="tx1"/>
          </a:solidFill>
          <a:latin typeface="+mn-lt"/>
          <a:cs typeface="+mn-cs"/>
        </a:defRPr>
      </a:lvl8pPr>
      <a:lvl9pPr marL="3886200" indent="-228600" algn="l" rtl="0" fontAlgn="base">
        <a:spcBef>
          <a:spcPct val="20000"/>
        </a:spcBef>
        <a:spcAft>
          <a:spcPct val="0"/>
        </a:spcAft>
        <a:buFont typeface="Arial" charset="0"/>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noFill/>
          <a:ln w="28575" cap="flat" cmpd="sng" algn="ctr">
            <a:solidFill>
              <a:schemeClr val="bg2">
                <a:lumMod val="65000"/>
                <a:lumOff val="35000"/>
              </a:schemeClr>
            </a:solidFill>
            <a:prstDash val="solid"/>
            <a:round/>
            <a:headEnd type="none" w="med" len="med"/>
            <a:tailEnd type="none" w="med" len="med"/>
          </a:ln>
          <a:effectLst/>
        </p:spPr>
        <p:txBody>
          <a:bodyPr/>
          <a:lstStyle/>
          <a:p>
            <a:pPr defTabSz="914400">
              <a:lnSpc>
                <a:spcPct val="85000"/>
              </a:lnSpc>
              <a:defRPr/>
            </a:pPr>
            <a:endParaRPr lang="en-US" sz="4400">
              <a:ln w="101600" cmpd="sng">
                <a:solidFill>
                  <a:srgbClr val="FFFFFF"/>
                </a:solidFill>
              </a:ln>
              <a:solidFill>
                <a:srgbClr val="00ADD0"/>
              </a:solidFill>
              <a:ea typeface="ＭＳ Ｐゴシック" charset="0"/>
            </a:endParaRPr>
          </a:p>
        </p:txBody>
      </p:sp>
      <p:pic>
        <p:nvPicPr>
          <p:cNvPr id="10243" name="Picture 2" descr="MO_RGB_transpbackg.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63513" y="138113"/>
            <a:ext cx="15748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374407"/>
      </p:ext>
    </p:extLst>
  </p:cSld>
  <p:clrMap bg1="dk2" tx1="lt1" bg2="dk1" tx2="lt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Lst>
  <p:transition spd="med">
    <p:fade/>
  </p:transition>
  <p:timing>
    <p:tnLst>
      <p:par>
        <p:cTn id="1" dur="indefinite" restart="never" nodeType="tmRoot"/>
      </p:par>
    </p:tnLst>
  </p:timing>
  <p:hf sldNum="0" hdr="0" dt="0"/>
  <p:txStyles>
    <p:titleStyle>
      <a:lvl1pPr algn="l" rtl="0" eaLnBrk="0" fontAlgn="base" hangingPunct="0">
        <a:lnSpc>
          <a:spcPct val="85000"/>
        </a:lnSpc>
        <a:spcBef>
          <a:spcPct val="0"/>
        </a:spcBef>
        <a:spcAft>
          <a:spcPct val="0"/>
        </a:spcAft>
        <a:defRPr sz="4000">
          <a:solidFill>
            <a:srgbClr val="000000"/>
          </a:solidFill>
          <a:latin typeface="+mj-lt"/>
          <a:ea typeface="ＭＳ Ｐゴシック" charset="0"/>
          <a:cs typeface="ＭＳ Ｐゴシック" charset="0"/>
        </a:defRPr>
      </a:lvl1pPr>
      <a:lvl2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2pPr>
      <a:lvl3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3pPr>
      <a:lvl4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4pPr>
      <a:lvl5pPr algn="l" rtl="0" eaLnBrk="0" fontAlgn="base" hangingPunct="0">
        <a:lnSpc>
          <a:spcPct val="85000"/>
        </a:lnSpc>
        <a:spcBef>
          <a:spcPct val="0"/>
        </a:spcBef>
        <a:spcAft>
          <a:spcPct val="0"/>
        </a:spcAft>
        <a:defRPr sz="4000">
          <a:solidFill>
            <a:srgbClr val="000000"/>
          </a:solidFill>
          <a:latin typeface="Arial"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4000">
          <a:solidFill>
            <a:srgbClr val="FFFFFF"/>
          </a:solidFill>
          <a:latin typeface="Arial" charset="0"/>
        </a:defRPr>
      </a:lvl6pPr>
      <a:lvl7pPr marL="914400" algn="l" rtl="0" eaLnBrk="1" fontAlgn="base" hangingPunct="1">
        <a:lnSpc>
          <a:spcPct val="85000"/>
        </a:lnSpc>
        <a:spcBef>
          <a:spcPct val="0"/>
        </a:spcBef>
        <a:spcAft>
          <a:spcPct val="0"/>
        </a:spcAft>
        <a:defRPr sz="4000">
          <a:solidFill>
            <a:srgbClr val="FFFFFF"/>
          </a:solidFill>
          <a:latin typeface="Arial" charset="0"/>
        </a:defRPr>
      </a:lvl7pPr>
      <a:lvl8pPr marL="1371600" algn="l" rtl="0" eaLnBrk="1" fontAlgn="base" hangingPunct="1">
        <a:lnSpc>
          <a:spcPct val="85000"/>
        </a:lnSpc>
        <a:spcBef>
          <a:spcPct val="0"/>
        </a:spcBef>
        <a:spcAft>
          <a:spcPct val="0"/>
        </a:spcAft>
        <a:defRPr sz="4000">
          <a:solidFill>
            <a:srgbClr val="FFFFFF"/>
          </a:solidFill>
          <a:latin typeface="Arial" charset="0"/>
        </a:defRPr>
      </a:lvl8pPr>
      <a:lvl9pPr marL="1828800" algn="l" rtl="0" eaLnBrk="1" fontAlgn="base" hangingPunct="1">
        <a:lnSpc>
          <a:spcPct val="85000"/>
        </a:lnSpc>
        <a:spcBef>
          <a:spcPct val="0"/>
        </a:spcBef>
        <a:spcAft>
          <a:spcPct val="0"/>
        </a:spcAft>
        <a:defRPr sz="4000">
          <a:solidFill>
            <a:srgbClr val="FFFFFF"/>
          </a:solidFill>
          <a:latin typeface="Arial" charset="0"/>
        </a:defRPr>
      </a:lvl9pPr>
    </p:titleStyle>
    <p:bodyStyle>
      <a:lvl1pPr marL="261938" indent="-261938" algn="l" rtl="0" eaLnBrk="0" fontAlgn="base" hangingPunct="0">
        <a:lnSpc>
          <a:spcPct val="90000"/>
        </a:lnSpc>
        <a:spcBef>
          <a:spcPct val="35000"/>
        </a:spcBef>
        <a:spcAft>
          <a:spcPct val="35000"/>
        </a:spcAft>
        <a:buChar char="•"/>
        <a:defRPr sz="2400">
          <a:solidFill>
            <a:srgbClr val="000000"/>
          </a:solidFill>
          <a:latin typeface="+mn-lt"/>
          <a:ea typeface="ＭＳ Ｐゴシック" charset="0"/>
          <a:cs typeface="ＭＳ Ｐゴシック" charset="0"/>
        </a:defRPr>
      </a:lvl1pPr>
      <a:lvl2pPr marL="623888" indent="-182563"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2pPr>
      <a:lvl3pPr marL="987425" indent="-184150"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3pPr>
      <a:lvl4pPr marL="1349375" indent="-182563"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4pPr>
      <a:lvl5pPr marL="1698625" indent="-169863" algn="l" rtl="0" eaLnBrk="0" fontAlgn="base" hangingPunct="0">
        <a:lnSpc>
          <a:spcPct val="90000"/>
        </a:lnSpc>
        <a:spcBef>
          <a:spcPct val="35000"/>
        </a:spcBef>
        <a:spcAft>
          <a:spcPct val="35000"/>
        </a:spcAft>
        <a:buChar char="•"/>
        <a:defRPr sz="2000">
          <a:solidFill>
            <a:srgbClr val="000000"/>
          </a:solidFill>
          <a:latin typeface="+mn-lt"/>
          <a:ea typeface="ＭＳ Ｐゴシック" charset="0"/>
        </a:defRPr>
      </a:lvl5pPr>
      <a:lvl6pPr marL="2155825" indent="-169863" algn="l" rtl="0" eaLnBrk="1" fontAlgn="base" hangingPunct="1">
        <a:lnSpc>
          <a:spcPct val="90000"/>
        </a:lnSpc>
        <a:spcBef>
          <a:spcPct val="35000"/>
        </a:spcBef>
        <a:spcAft>
          <a:spcPct val="35000"/>
        </a:spcAft>
        <a:buChar char="•"/>
        <a:defRPr sz="2000">
          <a:solidFill>
            <a:srgbClr val="FFFFFF"/>
          </a:solidFill>
          <a:latin typeface="+mn-lt"/>
        </a:defRPr>
      </a:lvl6pPr>
      <a:lvl7pPr marL="2613025" indent="-169863" algn="l" rtl="0" eaLnBrk="1" fontAlgn="base" hangingPunct="1">
        <a:lnSpc>
          <a:spcPct val="90000"/>
        </a:lnSpc>
        <a:spcBef>
          <a:spcPct val="35000"/>
        </a:spcBef>
        <a:spcAft>
          <a:spcPct val="35000"/>
        </a:spcAft>
        <a:buChar char="•"/>
        <a:defRPr sz="2000">
          <a:solidFill>
            <a:srgbClr val="FFFFFF"/>
          </a:solidFill>
          <a:latin typeface="+mn-lt"/>
        </a:defRPr>
      </a:lvl7pPr>
      <a:lvl8pPr marL="3070225" indent="-169863" algn="l" rtl="0" eaLnBrk="1" fontAlgn="base" hangingPunct="1">
        <a:lnSpc>
          <a:spcPct val="90000"/>
        </a:lnSpc>
        <a:spcBef>
          <a:spcPct val="35000"/>
        </a:spcBef>
        <a:spcAft>
          <a:spcPct val="35000"/>
        </a:spcAft>
        <a:buChar char="•"/>
        <a:defRPr sz="2000">
          <a:solidFill>
            <a:srgbClr val="FFFFFF"/>
          </a:solidFill>
          <a:latin typeface="+mn-lt"/>
        </a:defRPr>
      </a:lvl8pPr>
      <a:lvl9pPr marL="3527425" indent="-169863" algn="l" rtl="0" eaLnBrk="1" fontAlgn="base" hangingPunct="1">
        <a:lnSpc>
          <a:spcPct val="90000"/>
        </a:lnSpc>
        <a:spcBef>
          <a:spcPct val="35000"/>
        </a:spcBef>
        <a:spcAft>
          <a:spcPct val="35000"/>
        </a:spcAft>
        <a:buChar char="•"/>
        <a:defRPr sz="20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1266" name="Title Placeholder 1"/>
          <p:cNvSpPr>
            <a:spLocks noGrp="1"/>
          </p:cNvSpPr>
          <p:nvPr>
            <p:ph type="title"/>
          </p:nvPr>
        </p:nvSpPr>
        <p:spPr bwMode="auto">
          <a:xfrm>
            <a:off x="1714500" y="349250"/>
            <a:ext cx="69723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endParaRPr lang="en-GB" altLang="en-US" smtClean="0"/>
          </a:p>
        </p:txBody>
      </p:sp>
      <p:sp>
        <p:nvSpPr>
          <p:cNvPr id="11267" name="Text Placeholder 2"/>
          <p:cNvSpPr>
            <a:spLocks noGrp="1"/>
          </p:cNvSpPr>
          <p:nvPr>
            <p:ph type="body" idx="1"/>
          </p:nvPr>
        </p:nvSpPr>
        <p:spPr bwMode="auto">
          <a:xfrm>
            <a:off x="1714500" y="1774825"/>
            <a:ext cx="69723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7" name="Footer Placeholder 4"/>
          <p:cNvSpPr txBox="1">
            <a:spLocks/>
          </p:cNvSpPr>
          <p:nvPr/>
        </p:nvSpPr>
        <p:spPr>
          <a:xfrm>
            <a:off x="323850" y="6551613"/>
            <a:ext cx="2894013" cy="230187"/>
          </a:xfrm>
          <a:prstGeom prst="rect">
            <a:avLst/>
          </a:prstGeom>
        </p:spPr>
        <p:txBody>
          <a:bodyPr/>
          <a:lstStyle>
            <a:lvl1pPr algn="l">
              <a:lnSpc>
                <a:spcPct val="100000"/>
              </a:lnSpc>
              <a:defRPr sz="1000">
                <a:solidFill>
                  <a:schemeClr val="tx2"/>
                </a:solidFill>
              </a:defRPr>
            </a:lvl1pPr>
          </a:lstStyle>
          <a:p>
            <a:pPr defTabSz="914400">
              <a:defRPr/>
            </a:pPr>
            <a:r>
              <a:rPr lang="en-GB" dirty="0" smtClean="0">
                <a:solidFill>
                  <a:srgbClr val="000000"/>
                </a:solidFill>
                <a:ea typeface="ＭＳ Ｐゴシック" charset="0"/>
                <a:cs typeface="Arial" pitchFamily="34" charset="0"/>
              </a:rPr>
              <a:t>© Crown copyright   Met Office</a:t>
            </a:r>
            <a:endParaRPr lang="en-GB" dirty="0">
              <a:solidFill>
                <a:srgbClr val="000000"/>
              </a:solidFill>
              <a:ea typeface="ＭＳ Ｐゴシック" charset="0"/>
              <a:cs typeface="Arial" pitchFamily="34" charset="0"/>
            </a:endParaRPr>
          </a:p>
        </p:txBody>
      </p:sp>
    </p:spTree>
    <p:extLst>
      <p:ext uri="{BB962C8B-B14F-4D97-AF65-F5344CB8AC3E}">
        <p14:creationId xmlns:p14="http://schemas.microsoft.com/office/powerpoint/2010/main" val="399838481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Lst>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Arial" charset="0"/>
        </a:defRPr>
      </a:lvl2pPr>
      <a:lvl3pPr algn="l" rtl="0" eaLnBrk="0" fontAlgn="base" hangingPunct="0">
        <a:spcBef>
          <a:spcPct val="0"/>
        </a:spcBef>
        <a:spcAft>
          <a:spcPct val="0"/>
        </a:spcAft>
        <a:defRPr sz="4000">
          <a:solidFill>
            <a:schemeClr val="tx1"/>
          </a:solidFill>
          <a:latin typeface="Arial" charset="0"/>
        </a:defRPr>
      </a:lvl3pPr>
      <a:lvl4pPr algn="l" rtl="0" eaLnBrk="0" fontAlgn="base" hangingPunct="0">
        <a:spcBef>
          <a:spcPct val="0"/>
        </a:spcBef>
        <a:spcAft>
          <a:spcPct val="0"/>
        </a:spcAft>
        <a:defRPr sz="4000">
          <a:solidFill>
            <a:schemeClr val="tx1"/>
          </a:solidFill>
          <a:latin typeface="Arial" charset="0"/>
        </a:defRPr>
      </a:lvl4pPr>
      <a:lvl5pPr algn="l" rtl="0" eaLnBrk="0" fontAlgn="base" hangingPunct="0">
        <a:spcBef>
          <a:spcPct val="0"/>
        </a:spcBef>
        <a:spcAft>
          <a:spcPct val="0"/>
        </a:spcAft>
        <a:defRPr sz="4000">
          <a:solidFill>
            <a:schemeClr val="tx1"/>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smtClean="0"/>
              <a:t>Click to edit Master title style</a:t>
            </a:r>
            <a:endParaRPr lang="en-US" altLang="en-US" smtClean="0"/>
          </a:p>
        </p:txBody>
      </p:sp>
      <p:sp>
        <p:nvSpPr>
          <p:cNvPr id="1229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endParaRPr lang="en-US"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lnSpc>
                <a:spcPct val="100000"/>
              </a:lnSpc>
              <a:defRPr sz="1200">
                <a:solidFill>
                  <a:prstClr val="black">
                    <a:tint val="75000"/>
                  </a:prstClr>
                </a:solidFill>
                <a:latin typeface="Arial" charset="0"/>
                <a:ea typeface="ＭＳ Ｐゴシック" charset="0"/>
                <a:cs typeface="Arial" pitchFamily="34" charset="0"/>
              </a:defRPr>
            </a:lvl1pPr>
          </a:lstStyle>
          <a:p>
            <a:pPr defTabSz="914400">
              <a:defRPr/>
            </a:pPr>
            <a:fld id="{8083BD9B-D87E-43F3-BF47-222D4D4E5C28}" type="datetimeFigureOut">
              <a:rPr lang="en-US"/>
              <a:pPr defTabSz="914400">
                <a:defRPr/>
              </a:pPr>
              <a:t>2/24/2016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lnSpc>
                <a:spcPct val="100000"/>
              </a:lnSpc>
              <a:defRPr sz="1200">
                <a:solidFill>
                  <a:prstClr val="black">
                    <a:tint val="75000"/>
                  </a:prstClr>
                </a:solidFill>
                <a:latin typeface="Arial" charset="0"/>
                <a:ea typeface="ＭＳ Ｐゴシック" charset="0"/>
                <a:cs typeface="Arial" pitchFamily="34" charset="0"/>
              </a:defRPr>
            </a:lvl1pPr>
          </a:lstStyle>
          <a:p>
            <a:pPr defTabSz="914400">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lnSpc>
                <a:spcPct val="100000"/>
              </a:lnSpc>
              <a:defRPr sz="1200">
                <a:solidFill>
                  <a:prstClr val="black">
                    <a:tint val="75000"/>
                  </a:prstClr>
                </a:solidFill>
                <a:latin typeface="Arial" charset="0"/>
                <a:ea typeface="ＭＳ Ｐゴシック" charset="0"/>
                <a:cs typeface="Arial" pitchFamily="34" charset="0"/>
              </a:defRPr>
            </a:lvl1pPr>
          </a:lstStyle>
          <a:p>
            <a:pPr defTabSz="914400">
              <a:defRPr/>
            </a:pPr>
            <a:fld id="{1F54A868-3B70-4650-954B-E054364C716F}" type="slidenum">
              <a:rPr lang="en-US"/>
              <a:pPr defTabSz="914400">
                <a:defRPr/>
              </a:pPr>
              <a:t>‹#›</a:t>
            </a:fld>
            <a:endParaRPr lang="en-US"/>
          </a:p>
        </p:txBody>
      </p:sp>
    </p:spTree>
    <p:extLst>
      <p:ext uri="{BB962C8B-B14F-4D97-AF65-F5344CB8AC3E}">
        <p14:creationId xmlns:p14="http://schemas.microsoft.com/office/powerpoint/2010/main" val="4143918200"/>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1752600" y="347663"/>
            <a:ext cx="6932613"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Click to edit the title text formatClick to edit Master title style</a:t>
            </a:r>
          </a:p>
        </p:txBody>
      </p:sp>
      <p:sp>
        <p:nvSpPr>
          <p:cNvPr id="6147" name="Rectangle 2"/>
          <p:cNvSpPr>
            <a:spLocks noGrp="1" noChangeArrowheads="1"/>
          </p:cNvSpPr>
          <p:nvPr>
            <p:ph type="body" idx="1"/>
          </p:nvPr>
        </p:nvSpPr>
        <p:spPr bwMode="auto">
          <a:xfrm>
            <a:off x="1752600" y="1773238"/>
            <a:ext cx="6932613"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0"/>
            <a:r>
              <a:rPr lang="en-GB" altLang="en-US" smtClean="0"/>
              <a:t>Seventh Outline LevelClick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2" name="Rectangle 3"/>
          <p:cNvSpPr>
            <a:spLocks noGrp="1" noChangeArrowheads="1"/>
          </p:cNvSpPr>
          <p:nvPr>
            <p:ph type="ftr"/>
          </p:nvPr>
        </p:nvSpPr>
        <p:spPr bwMode="auto">
          <a:xfrm>
            <a:off x="323850" y="6553200"/>
            <a:ext cx="2894013" cy="227013"/>
          </a:xfrm>
          <a:prstGeom prst="rect">
            <a:avLst/>
          </a:prstGeom>
          <a:noFill/>
          <a:ln w="9360" cap="flat">
            <a:noFill/>
            <a:miter lim="800000"/>
            <a:headEnd/>
            <a:tailEnd/>
          </a:ln>
          <a:effectLst/>
        </p:spPr>
        <p:txBody>
          <a:bodyPr vert="horz" wrap="square" lIns="91440" tIns="45720" rIns="91440" bIns="45720" numCol="1" anchor="t" anchorCtr="0" compatLnSpc="1">
            <a:prstTxWarp prst="textNoShape">
              <a:avLst/>
            </a:prstTxWarp>
          </a:bodyPr>
          <a:lstStyle>
            <a:lvl1pPr hangingPunct="0">
              <a:lnSpc>
                <a:spcPct val="100000"/>
              </a:lnSpc>
              <a:buClr>
                <a:srgbClr val="000000"/>
              </a:buClr>
              <a:buSzPct val="100000"/>
              <a:buFont typeface="Times New Roman" pitchFamily="18" charset="0"/>
              <a:buNone/>
              <a:defRPr sz="1000">
                <a:solidFill>
                  <a:srgbClr val="010303"/>
                </a:solidFill>
                <a:ea typeface="DejaVu Sans"/>
                <a:cs typeface="DejaVu Sans"/>
              </a:defRPr>
            </a:lvl1pPr>
          </a:lstStyle>
          <a:p>
            <a:pPr defTabSz="914400">
              <a:defRPr/>
            </a:pPr>
            <a:r>
              <a:rPr lang="en-GB">
                <a:latin typeface="Arial" pitchFamily="34" charset="0"/>
              </a:rPr>
              <a:t>© Crown copyright   Met Office</a:t>
            </a:r>
          </a:p>
        </p:txBody>
      </p:sp>
    </p:spTree>
    <p:extLst>
      <p:ext uri="{BB962C8B-B14F-4D97-AF65-F5344CB8AC3E}">
        <p14:creationId xmlns:p14="http://schemas.microsoft.com/office/powerpoint/2010/main" val="2413739164"/>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Lst>
  <p:hf sldNum="0" hdr="0" dt="0"/>
  <p:txStyles>
    <p:titleStyle>
      <a:lvl1pPr algn="l" defTabSz="457200" rtl="0" eaLnBrk="0" fontAlgn="base" hangingPunct="0">
        <a:lnSpc>
          <a:spcPct val="93000"/>
        </a:lnSpc>
        <a:spcBef>
          <a:spcPct val="0"/>
        </a:spcBef>
        <a:spcAft>
          <a:spcPct val="0"/>
        </a:spcAft>
        <a:buClr>
          <a:srgbClr val="000000"/>
        </a:buClr>
        <a:buSzPct val="100000"/>
        <a:buFont typeface="Times New Roman" pitchFamily="18" charset="0"/>
        <a:defRPr sz="4000">
          <a:solidFill>
            <a:srgbClr val="000000"/>
          </a:solidFill>
          <a:latin typeface="+mj-lt"/>
          <a:ea typeface="+mj-ea"/>
          <a:cs typeface="+mj-cs"/>
        </a:defRPr>
      </a:lvl1pPr>
      <a:lvl2pPr algn="l" defTabSz="457200" rtl="0" eaLnBrk="0" fontAlgn="base" hangingPunct="0">
        <a:lnSpc>
          <a:spcPct val="93000"/>
        </a:lnSpc>
        <a:spcBef>
          <a:spcPct val="0"/>
        </a:spcBef>
        <a:spcAft>
          <a:spcPct val="0"/>
        </a:spcAft>
        <a:buClr>
          <a:srgbClr val="000000"/>
        </a:buClr>
        <a:buSzPct val="100000"/>
        <a:buFont typeface="Times New Roman" pitchFamily="18" charset="0"/>
        <a:defRPr sz="4000">
          <a:solidFill>
            <a:srgbClr val="000000"/>
          </a:solidFill>
          <a:latin typeface="Arial" charset="0"/>
          <a:ea typeface="AR PL UMing HK" charset="0"/>
          <a:cs typeface="AR PL UMing HK" charset="0"/>
        </a:defRPr>
      </a:lvl2pPr>
      <a:lvl3pPr algn="l" defTabSz="457200" rtl="0" eaLnBrk="0" fontAlgn="base" hangingPunct="0">
        <a:lnSpc>
          <a:spcPct val="93000"/>
        </a:lnSpc>
        <a:spcBef>
          <a:spcPct val="0"/>
        </a:spcBef>
        <a:spcAft>
          <a:spcPct val="0"/>
        </a:spcAft>
        <a:buClr>
          <a:srgbClr val="000000"/>
        </a:buClr>
        <a:buSzPct val="100000"/>
        <a:buFont typeface="Times New Roman" pitchFamily="18" charset="0"/>
        <a:defRPr sz="4000">
          <a:solidFill>
            <a:srgbClr val="000000"/>
          </a:solidFill>
          <a:latin typeface="Arial" charset="0"/>
          <a:ea typeface="AR PL UMing HK" charset="0"/>
          <a:cs typeface="AR PL UMing HK" charset="0"/>
        </a:defRPr>
      </a:lvl3pPr>
      <a:lvl4pPr algn="l" defTabSz="457200" rtl="0" eaLnBrk="0" fontAlgn="base" hangingPunct="0">
        <a:lnSpc>
          <a:spcPct val="93000"/>
        </a:lnSpc>
        <a:spcBef>
          <a:spcPct val="0"/>
        </a:spcBef>
        <a:spcAft>
          <a:spcPct val="0"/>
        </a:spcAft>
        <a:buClr>
          <a:srgbClr val="000000"/>
        </a:buClr>
        <a:buSzPct val="100000"/>
        <a:buFont typeface="Times New Roman" pitchFamily="18" charset="0"/>
        <a:defRPr sz="4000">
          <a:solidFill>
            <a:srgbClr val="000000"/>
          </a:solidFill>
          <a:latin typeface="Arial" charset="0"/>
          <a:ea typeface="AR PL UMing HK" charset="0"/>
          <a:cs typeface="AR PL UMing HK" charset="0"/>
        </a:defRPr>
      </a:lvl4pPr>
      <a:lvl5pPr algn="l" defTabSz="457200" rtl="0" eaLnBrk="0" fontAlgn="base" hangingPunct="0">
        <a:lnSpc>
          <a:spcPct val="93000"/>
        </a:lnSpc>
        <a:spcBef>
          <a:spcPct val="0"/>
        </a:spcBef>
        <a:spcAft>
          <a:spcPct val="0"/>
        </a:spcAft>
        <a:buClr>
          <a:srgbClr val="000000"/>
        </a:buClr>
        <a:buSzPct val="100000"/>
        <a:buFont typeface="Times New Roman" pitchFamily="18" charset="0"/>
        <a:defRPr sz="4000">
          <a:solidFill>
            <a:srgbClr val="000000"/>
          </a:solidFill>
          <a:latin typeface="Arial" charset="0"/>
          <a:ea typeface="AR PL UMing HK" charset="0"/>
          <a:cs typeface="AR PL UMing HK" charset="0"/>
        </a:defRPr>
      </a:lvl5pPr>
      <a:lvl6pPr marL="2514600" indent="-228600" algn="l" defTabSz="457200"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AR PL UMing HK" charset="0"/>
          <a:cs typeface="AR PL UMing HK" charset="0"/>
        </a:defRPr>
      </a:lvl6pPr>
      <a:lvl7pPr marL="2971800" indent="-228600" algn="l" defTabSz="457200"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AR PL UMing HK" charset="0"/>
          <a:cs typeface="AR PL UMing HK" charset="0"/>
        </a:defRPr>
      </a:lvl7pPr>
      <a:lvl8pPr marL="3429000" indent="-228600" algn="l" defTabSz="457200"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AR PL UMing HK" charset="0"/>
          <a:cs typeface="AR PL UMing HK" charset="0"/>
        </a:defRPr>
      </a:lvl8pPr>
      <a:lvl9pPr marL="3886200" indent="-228600" algn="l" defTabSz="457200"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AR PL UMing HK" charset="0"/>
          <a:cs typeface="AR PL UMing HK" charset="0"/>
        </a:defRPr>
      </a:lvl9pPr>
    </p:titleStyle>
    <p:bodyStyle>
      <a:lvl1pPr marL="342900" indent="-342900" algn="l" defTabSz="457200" rtl="0" eaLnBrk="0" fontAlgn="base" hangingPunct="0">
        <a:lnSpc>
          <a:spcPct val="84000"/>
        </a:lnSpc>
        <a:spcBef>
          <a:spcPct val="0"/>
        </a:spcBef>
        <a:spcAft>
          <a:spcPts val="1425"/>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57200" rtl="0" eaLnBrk="0" fontAlgn="base" hangingPunct="0">
        <a:lnSpc>
          <a:spcPct val="84000"/>
        </a:lnSpc>
        <a:spcBef>
          <a:spcPct val="0"/>
        </a:spcBef>
        <a:spcAft>
          <a:spcPts val="1138"/>
        </a:spcAft>
        <a:buClr>
          <a:srgbClr val="000000"/>
        </a:buClr>
        <a:buSzPct val="100000"/>
        <a:buFont typeface="Times New Roman" pitchFamily="18" charset="0"/>
        <a:defRPr sz="2000">
          <a:solidFill>
            <a:srgbClr val="000000"/>
          </a:solidFill>
          <a:latin typeface="+mn-lt"/>
          <a:ea typeface="+mn-ea"/>
          <a:cs typeface="+mn-cs"/>
        </a:defRPr>
      </a:lvl2pPr>
      <a:lvl3pPr marL="1143000" indent="-228600" algn="l" defTabSz="457200" rtl="0" eaLnBrk="0" fontAlgn="base" hangingPunct="0">
        <a:lnSpc>
          <a:spcPct val="84000"/>
        </a:lnSpc>
        <a:spcBef>
          <a:spcPct val="0"/>
        </a:spcBef>
        <a:spcAft>
          <a:spcPts val="850"/>
        </a:spcAft>
        <a:buClr>
          <a:srgbClr val="000000"/>
        </a:buClr>
        <a:buSzPct val="100000"/>
        <a:buFont typeface="Times New Roman" pitchFamily="18" charset="0"/>
        <a:defRPr sz="2000">
          <a:solidFill>
            <a:srgbClr val="000000"/>
          </a:solidFill>
          <a:latin typeface="+mn-lt"/>
          <a:ea typeface="+mn-ea"/>
          <a:cs typeface="+mn-cs"/>
        </a:defRPr>
      </a:lvl3pPr>
      <a:lvl4pPr marL="1600200" indent="-228600" algn="l" defTabSz="457200" rtl="0" eaLnBrk="0" fontAlgn="base" hangingPunct="0">
        <a:lnSpc>
          <a:spcPct val="84000"/>
        </a:lnSpc>
        <a:spcBef>
          <a:spcPct val="0"/>
        </a:spcBef>
        <a:spcAft>
          <a:spcPts val="575"/>
        </a:spcAft>
        <a:buClr>
          <a:srgbClr val="000000"/>
        </a:buClr>
        <a:buSzPct val="100000"/>
        <a:buFont typeface="Times New Roman" pitchFamily="18" charset="0"/>
        <a:defRPr sz="2000">
          <a:solidFill>
            <a:srgbClr val="000000"/>
          </a:solidFill>
          <a:latin typeface="+mn-lt"/>
          <a:ea typeface="+mn-ea"/>
          <a:cs typeface="+mn-cs"/>
        </a:defRPr>
      </a:lvl4pPr>
      <a:lvl5pPr marL="2057400" indent="-228600" algn="l" defTabSz="457200" rtl="0" eaLnBrk="0" fontAlgn="base" hangingPunct="0">
        <a:lnSpc>
          <a:spcPct val="84000"/>
        </a:lnSpc>
        <a:spcBef>
          <a:spcPct val="0"/>
        </a:spcBef>
        <a:spcAft>
          <a:spcPts val="288"/>
        </a:spcAft>
        <a:buClr>
          <a:srgbClr val="000000"/>
        </a:buClr>
        <a:buSzPct val="100000"/>
        <a:buFont typeface="Times New Roman" pitchFamily="18" charset="0"/>
        <a:defRPr sz="2000">
          <a:solidFill>
            <a:srgbClr val="000000"/>
          </a:solidFill>
          <a:latin typeface="+mn-lt"/>
          <a:ea typeface="+mn-ea"/>
          <a:cs typeface="+mn-cs"/>
        </a:defRPr>
      </a:lvl5pPr>
      <a:lvl6pPr marL="2514600" indent="-228600" algn="l" defTabSz="457200" rtl="0" fontAlgn="base" hangingPunct="0">
        <a:lnSpc>
          <a:spcPct val="84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57200" rtl="0" fontAlgn="base" hangingPunct="0">
        <a:lnSpc>
          <a:spcPct val="84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57200" rtl="0" fontAlgn="base" hangingPunct="0">
        <a:lnSpc>
          <a:spcPct val="84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57200" rtl="0" fontAlgn="base" hangingPunct="0">
        <a:lnSpc>
          <a:spcPct val="84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1752600" y="347663"/>
            <a:ext cx="6934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p>
            <a:pPr lvl="0"/>
            <a:r>
              <a:rPr lang="en-GB" altLang="en-US" smtClean="0"/>
              <a:t>Click to edit Master title style</a:t>
            </a:r>
          </a:p>
        </p:txBody>
      </p:sp>
      <p:sp>
        <p:nvSpPr>
          <p:cNvPr id="13315" name="Rectangle 3"/>
          <p:cNvSpPr>
            <a:spLocks noGrp="1" noChangeArrowheads="1"/>
          </p:cNvSpPr>
          <p:nvPr>
            <p:ph type="body" idx="1"/>
          </p:nvPr>
        </p:nvSpPr>
        <p:spPr bwMode="auto">
          <a:xfrm>
            <a:off x="1752600" y="1773238"/>
            <a:ext cx="69342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229380" name="Rectangle 4"/>
          <p:cNvSpPr>
            <a:spLocks noGrp="1" noChangeArrowheads="1"/>
          </p:cNvSpPr>
          <p:nvPr>
            <p:ph type="ftr" sz="quarter" idx="3"/>
          </p:nvPr>
        </p:nvSpPr>
        <p:spPr bwMode="auto">
          <a:xfrm>
            <a:off x="371475" y="6364288"/>
            <a:ext cx="2895600" cy="228600"/>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eaLnBrk="0" hangingPunct="0">
              <a:lnSpc>
                <a:spcPct val="100000"/>
              </a:lnSpc>
              <a:defRPr sz="1000" b="0">
                <a:solidFill>
                  <a:srgbClr val="000000"/>
                </a:solidFill>
                <a:ea typeface="ＭＳ Ｐゴシック" charset="0"/>
                <a:cs typeface="Arial"/>
              </a:defRPr>
            </a:lvl1pPr>
          </a:lstStyle>
          <a:p>
            <a:pPr defTabSz="914400">
              <a:defRPr/>
            </a:pPr>
            <a:r>
              <a:rPr lang="en-GB">
                <a:latin typeface="Arial" pitchFamily="34" charset="0"/>
              </a:rPr>
              <a:t>© Crown copyright   Met Office</a:t>
            </a:r>
            <a:endParaRPr lang="en-GB" sz="1400">
              <a:latin typeface="Times" pitchFamily="18" charset="0"/>
            </a:endParaRPr>
          </a:p>
        </p:txBody>
      </p:sp>
    </p:spTree>
    <p:extLst>
      <p:ext uri="{BB962C8B-B14F-4D97-AF65-F5344CB8AC3E}">
        <p14:creationId xmlns:p14="http://schemas.microsoft.com/office/powerpoint/2010/main" val="1674571434"/>
      </p:ext>
    </p:extLst>
  </p:cSld>
  <p:clrMap bg1="dk2" tx1="lt1" bg2="dk1" tx2="lt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timing>
    <p:tnLst>
      <p:par>
        <p:cTn id="1" dur="indefinite" restart="never" nodeType="tmRoot"/>
      </p:par>
    </p:tnLst>
  </p:timing>
  <p:hf sldNum="0" hdr="0" dt="0"/>
  <p:txStyles>
    <p:titleStyle>
      <a:lvl1pPr algn="l" rtl="0" eaLnBrk="0" fontAlgn="base" hangingPunct="0">
        <a:lnSpc>
          <a:spcPct val="85000"/>
        </a:lnSpc>
        <a:spcBef>
          <a:spcPct val="0"/>
        </a:spcBef>
        <a:spcAft>
          <a:spcPct val="0"/>
        </a:spcAft>
        <a:defRPr sz="4000">
          <a:solidFill>
            <a:srgbClr val="000000"/>
          </a:solidFill>
          <a:latin typeface="+mj-lt"/>
          <a:ea typeface="+mj-ea"/>
          <a:cs typeface="+mj-cs"/>
        </a:defRPr>
      </a:lvl1pPr>
      <a:lvl2pPr algn="l" rtl="0" eaLnBrk="0" fontAlgn="base" hangingPunct="0">
        <a:lnSpc>
          <a:spcPct val="85000"/>
        </a:lnSpc>
        <a:spcBef>
          <a:spcPct val="0"/>
        </a:spcBef>
        <a:spcAft>
          <a:spcPct val="0"/>
        </a:spcAft>
        <a:defRPr sz="4000">
          <a:solidFill>
            <a:srgbClr val="000000"/>
          </a:solidFill>
          <a:latin typeface="Arial" pitchFamily="34" charset="0"/>
          <a:cs typeface="Arial" pitchFamily="34" charset="0"/>
        </a:defRPr>
      </a:lvl2pPr>
      <a:lvl3pPr algn="l" rtl="0" eaLnBrk="0" fontAlgn="base" hangingPunct="0">
        <a:lnSpc>
          <a:spcPct val="85000"/>
        </a:lnSpc>
        <a:spcBef>
          <a:spcPct val="0"/>
        </a:spcBef>
        <a:spcAft>
          <a:spcPct val="0"/>
        </a:spcAft>
        <a:defRPr sz="4000">
          <a:solidFill>
            <a:srgbClr val="000000"/>
          </a:solidFill>
          <a:latin typeface="Arial" pitchFamily="34" charset="0"/>
          <a:cs typeface="Arial" pitchFamily="34" charset="0"/>
        </a:defRPr>
      </a:lvl3pPr>
      <a:lvl4pPr algn="l" rtl="0" eaLnBrk="0" fontAlgn="base" hangingPunct="0">
        <a:lnSpc>
          <a:spcPct val="85000"/>
        </a:lnSpc>
        <a:spcBef>
          <a:spcPct val="0"/>
        </a:spcBef>
        <a:spcAft>
          <a:spcPct val="0"/>
        </a:spcAft>
        <a:defRPr sz="4000">
          <a:solidFill>
            <a:srgbClr val="000000"/>
          </a:solidFill>
          <a:latin typeface="Arial" pitchFamily="34" charset="0"/>
          <a:cs typeface="Arial" pitchFamily="34" charset="0"/>
        </a:defRPr>
      </a:lvl4pPr>
      <a:lvl5pPr algn="l" rtl="0" eaLnBrk="0" fontAlgn="base" hangingPunct="0">
        <a:lnSpc>
          <a:spcPct val="85000"/>
        </a:lnSpc>
        <a:spcBef>
          <a:spcPct val="0"/>
        </a:spcBef>
        <a:spcAft>
          <a:spcPct val="0"/>
        </a:spcAft>
        <a:defRPr sz="4000">
          <a:solidFill>
            <a:srgbClr val="000000"/>
          </a:solidFill>
          <a:latin typeface="Arial" pitchFamily="34" charset="0"/>
          <a:cs typeface="Arial" pitchFamily="34" charset="0"/>
        </a:defRPr>
      </a:lvl5pPr>
      <a:lvl6pPr marL="457200" algn="l" rtl="0" fontAlgn="base">
        <a:lnSpc>
          <a:spcPct val="85000"/>
        </a:lnSpc>
        <a:spcBef>
          <a:spcPct val="0"/>
        </a:spcBef>
        <a:spcAft>
          <a:spcPct val="0"/>
        </a:spcAft>
        <a:defRPr sz="4000">
          <a:solidFill>
            <a:srgbClr val="000000"/>
          </a:solidFill>
          <a:latin typeface="Arial" pitchFamily="34" charset="0"/>
          <a:cs typeface="Arial" pitchFamily="34" charset="0"/>
        </a:defRPr>
      </a:lvl6pPr>
      <a:lvl7pPr marL="914400" algn="l" rtl="0" fontAlgn="base">
        <a:lnSpc>
          <a:spcPct val="85000"/>
        </a:lnSpc>
        <a:spcBef>
          <a:spcPct val="0"/>
        </a:spcBef>
        <a:spcAft>
          <a:spcPct val="0"/>
        </a:spcAft>
        <a:defRPr sz="4000">
          <a:solidFill>
            <a:srgbClr val="000000"/>
          </a:solidFill>
          <a:latin typeface="Arial" pitchFamily="34" charset="0"/>
          <a:cs typeface="Arial" pitchFamily="34" charset="0"/>
        </a:defRPr>
      </a:lvl7pPr>
      <a:lvl8pPr marL="1371600" algn="l" rtl="0" fontAlgn="base">
        <a:lnSpc>
          <a:spcPct val="85000"/>
        </a:lnSpc>
        <a:spcBef>
          <a:spcPct val="0"/>
        </a:spcBef>
        <a:spcAft>
          <a:spcPct val="0"/>
        </a:spcAft>
        <a:defRPr sz="4000">
          <a:solidFill>
            <a:srgbClr val="000000"/>
          </a:solidFill>
          <a:latin typeface="Arial" pitchFamily="34" charset="0"/>
          <a:cs typeface="Arial" pitchFamily="34" charset="0"/>
        </a:defRPr>
      </a:lvl8pPr>
      <a:lvl9pPr marL="1828800" algn="l" rtl="0" fontAlgn="base">
        <a:lnSpc>
          <a:spcPct val="85000"/>
        </a:lnSpc>
        <a:spcBef>
          <a:spcPct val="0"/>
        </a:spcBef>
        <a:spcAft>
          <a:spcPct val="0"/>
        </a:spcAft>
        <a:defRPr sz="4000">
          <a:solidFill>
            <a:srgbClr val="000000"/>
          </a:solidFill>
          <a:latin typeface="Arial" pitchFamily="34" charset="0"/>
          <a:cs typeface="Arial" pitchFamily="34" charset="0"/>
        </a:defRPr>
      </a:lvl9pPr>
    </p:titleStyle>
    <p:bodyStyle>
      <a:lvl1pPr marL="261938" indent="-261938" algn="l" rtl="0" eaLnBrk="0" fontAlgn="base" hangingPunct="0">
        <a:lnSpc>
          <a:spcPct val="90000"/>
        </a:lnSpc>
        <a:spcBef>
          <a:spcPct val="35000"/>
        </a:spcBef>
        <a:spcAft>
          <a:spcPct val="35000"/>
        </a:spcAft>
        <a:buChar char="•"/>
        <a:defRPr sz="2400">
          <a:solidFill>
            <a:srgbClr val="000000"/>
          </a:solidFill>
          <a:latin typeface="+mn-lt"/>
          <a:ea typeface="+mn-ea"/>
          <a:cs typeface="+mn-cs"/>
        </a:defRPr>
      </a:lvl1pPr>
      <a:lvl2pPr marL="623888" indent="-182563" algn="l" rtl="0" eaLnBrk="0" fontAlgn="base" hangingPunct="0">
        <a:lnSpc>
          <a:spcPct val="90000"/>
        </a:lnSpc>
        <a:spcBef>
          <a:spcPct val="35000"/>
        </a:spcBef>
        <a:spcAft>
          <a:spcPct val="35000"/>
        </a:spcAft>
        <a:buChar char="•"/>
        <a:defRPr sz="2000">
          <a:solidFill>
            <a:srgbClr val="000000"/>
          </a:solidFill>
          <a:latin typeface="+mn-lt"/>
          <a:cs typeface="+mn-cs"/>
        </a:defRPr>
      </a:lvl2pPr>
      <a:lvl3pPr marL="987425" indent="-184150" algn="l" rtl="0" eaLnBrk="0" fontAlgn="base" hangingPunct="0">
        <a:lnSpc>
          <a:spcPct val="90000"/>
        </a:lnSpc>
        <a:spcBef>
          <a:spcPct val="35000"/>
        </a:spcBef>
        <a:spcAft>
          <a:spcPct val="35000"/>
        </a:spcAft>
        <a:buChar char="•"/>
        <a:defRPr sz="2000">
          <a:solidFill>
            <a:srgbClr val="000000"/>
          </a:solidFill>
          <a:latin typeface="+mn-lt"/>
          <a:cs typeface="+mn-cs"/>
        </a:defRPr>
      </a:lvl3pPr>
      <a:lvl4pPr marL="1349375" indent="-182563" algn="l" rtl="0" eaLnBrk="0" fontAlgn="base" hangingPunct="0">
        <a:lnSpc>
          <a:spcPct val="90000"/>
        </a:lnSpc>
        <a:spcBef>
          <a:spcPct val="35000"/>
        </a:spcBef>
        <a:spcAft>
          <a:spcPct val="35000"/>
        </a:spcAft>
        <a:buChar char="•"/>
        <a:defRPr sz="2000">
          <a:solidFill>
            <a:srgbClr val="000000"/>
          </a:solidFill>
          <a:latin typeface="+mn-lt"/>
          <a:cs typeface="+mn-cs"/>
        </a:defRPr>
      </a:lvl4pPr>
      <a:lvl5pPr marL="1697038" indent="-168275" algn="l" rtl="0" eaLnBrk="0" fontAlgn="base" hangingPunct="0">
        <a:lnSpc>
          <a:spcPct val="90000"/>
        </a:lnSpc>
        <a:spcBef>
          <a:spcPct val="35000"/>
        </a:spcBef>
        <a:spcAft>
          <a:spcPct val="35000"/>
        </a:spcAft>
        <a:buChar char="•"/>
        <a:defRPr sz="2000">
          <a:solidFill>
            <a:srgbClr val="000000"/>
          </a:solidFill>
          <a:latin typeface="+mn-lt"/>
          <a:cs typeface="+mn-cs"/>
        </a:defRPr>
      </a:lvl5pPr>
      <a:lvl6pPr marL="2154238" indent="-168275" algn="l" rtl="0" fontAlgn="base">
        <a:lnSpc>
          <a:spcPct val="90000"/>
        </a:lnSpc>
        <a:spcBef>
          <a:spcPct val="35000"/>
        </a:spcBef>
        <a:spcAft>
          <a:spcPct val="35000"/>
        </a:spcAft>
        <a:buChar char="•"/>
        <a:defRPr sz="2000">
          <a:solidFill>
            <a:srgbClr val="000000"/>
          </a:solidFill>
          <a:latin typeface="+mn-lt"/>
          <a:cs typeface="+mn-cs"/>
        </a:defRPr>
      </a:lvl6pPr>
      <a:lvl7pPr marL="2611438" indent="-168275" algn="l" rtl="0" fontAlgn="base">
        <a:lnSpc>
          <a:spcPct val="90000"/>
        </a:lnSpc>
        <a:spcBef>
          <a:spcPct val="35000"/>
        </a:spcBef>
        <a:spcAft>
          <a:spcPct val="35000"/>
        </a:spcAft>
        <a:buChar char="•"/>
        <a:defRPr sz="2000">
          <a:solidFill>
            <a:srgbClr val="000000"/>
          </a:solidFill>
          <a:latin typeface="+mn-lt"/>
          <a:cs typeface="+mn-cs"/>
        </a:defRPr>
      </a:lvl7pPr>
      <a:lvl8pPr marL="3068638" indent="-168275" algn="l" rtl="0" fontAlgn="base">
        <a:lnSpc>
          <a:spcPct val="90000"/>
        </a:lnSpc>
        <a:spcBef>
          <a:spcPct val="35000"/>
        </a:spcBef>
        <a:spcAft>
          <a:spcPct val="35000"/>
        </a:spcAft>
        <a:buChar char="•"/>
        <a:defRPr sz="2000">
          <a:solidFill>
            <a:srgbClr val="000000"/>
          </a:solidFill>
          <a:latin typeface="+mn-lt"/>
          <a:cs typeface="+mn-cs"/>
        </a:defRPr>
      </a:lvl8pPr>
      <a:lvl9pPr marL="3525838" indent="-168275" algn="l" rtl="0" fontAlgn="base">
        <a:lnSpc>
          <a:spcPct val="90000"/>
        </a:lnSpc>
        <a:spcBef>
          <a:spcPct val="35000"/>
        </a:spcBef>
        <a:spcAft>
          <a:spcPct val="35000"/>
        </a:spcAft>
        <a:buChar char="•"/>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254000" y="274638"/>
            <a:ext cx="863758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AU" altLang="en-US" dirty="0" smtClean="0"/>
              <a:t>Click to edit Master title style</a:t>
            </a:r>
          </a:p>
        </p:txBody>
      </p:sp>
      <p:sp>
        <p:nvSpPr>
          <p:cNvPr id="22531" name="Rectangle 3"/>
          <p:cNvSpPr>
            <a:spLocks noGrp="1" noChangeArrowheads="1"/>
          </p:cNvSpPr>
          <p:nvPr>
            <p:ph type="body" idx="1"/>
          </p:nvPr>
        </p:nvSpPr>
        <p:spPr bwMode="auto">
          <a:xfrm>
            <a:off x="254000" y="1600200"/>
            <a:ext cx="8637588"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altLang="en-US" dirty="0" smtClean="0"/>
              <a:t>Click to edit Master text styles</a:t>
            </a:r>
          </a:p>
          <a:p>
            <a:pPr lvl="1"/>
            <a:r>
              <a:rPr lang="en-AU" altLang="en-US" dirty="0" smtClean="0"/>
              <a:t>Second level</a:t>
            </a:r>
          </a:p>
          <a:p>
            <a:pPr lvl="2"/>
            <a:r>
              <a:rPr lang="en-AU" altLang="en-US" dirty="0" smtClean="0"/>
              <a:t>Third level</a:t>
            </a:r>
          </a:p>
          <a:p>
            <a:pPr lvl="3"/>
            <a:r>
              <a:rPr lang="en-AU" altLang="en-US" dirty="0" smtClean="0"/>
              <a:t>Fourth level</a:t>
            </a:r>
          </a:p>
          <a:p>
            <a:pPr lvl="4"/>
            <a:r>
              <a:rPr lang="en-AU" altLang="en-US" dirty="0" smtClean="0"/>
              <a:t>Fifth level</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60" r:id="rId12"/>
  </p:sldLayoutIdLst>
  <p:txStyles>
    <p:titleStyle>
      <a:lvl1pPr algn="l" rtl="0" fontAlgn="base">
        <a:spcBef>
          <a:spcPct val="0"/>
        </a:spcBef>
        <a:spcAft>
          <a:spcPct val="0"/>
        </a:spcAft>
        <a:defRPr sz="3200">
          <a:solidFill>
            <a:srgbClr val="0E5F7E"/>
          </a:solidFill>
          <a:latin typeface="+mj-lt"/>
          <a:ea typeface="+mj-ea"/>
          <a:cs typeface="+mj-cs"/>
        </a:defRPr>
      </a:lvl1pPr>
      <a:lvl2pPr algn="ctr" rtl="0" fontAlgn="base">
        <a:spcBef>
          <a:spcPct val="0"/>
        </a:spcBef>
        <a:spcAft>
          <a:spcPct val="0"/>
        </a:spcAft>
        <a:defRPr sz="3200">
          <a:solidFill>
            <a:srgbClr val="0E5F7E"/>
          </a:solidFill>
          <a:latin typeface="Arial" charset="0"/>
        </a:defRPr>
      </a:lvl2pPr>
      <a:lvl3pPr algn="ctr" rtl="0" fontAlgn="base">
        <a:spcBef>
          <a:spcPct val="0"/>
        </a:spcBef>
        <a:spcAft>
          <a:spcPct val="0"/>
        </a:spcAft>
        <a:defRPr sz="3200">
          <a:solidFill>
            <a:srgbClr val="0E5F7E"/>
          </a:solidFill>
          <a:latin typeface="Arial" charset="0"/>
        </a:defRPr>
      </a:lvl3pPr>
      <a:lvl4pPr algn="ctr" rtl="0" fontAlgn="base">
        <a:spcBef>
          <a:spcPct val="0"/>
        </a:spcBef>
        <a:spcAft>
          <a:spcPct val="0"/>
        </a:spcAft>
        <a:defRPr sz="3200">
          <a:solidFill>
            <a:srgbClr val="0E5F7E"/>
          </a:solidFill>
          <a:latin typeface="Arial" charset="0"/>
        </a:defRPr>
      </a:lvl4pPr>
      <a:lvl5pPr algn="ctr" rtl="0" fontAlgn="base">
        <a:spcBef>
          <a:spcPct val="0"/>
        </a:spcBef>
        <a:spcAft>
          <a:spcPct val="0"/>
        </a:spcAft>
        <a:defRPr sz="3200">
          <a:solidFill>
            <a:srgbClr val="0E5F7E"/>
          </a:solidFill>
          <a:latin typeface="Arial" charset="0"/>
        </a:defRPr>
      </a:lvl5pPr>
      <a:lvl6pPr marL="457200" algn="ctr" rtl="0" fontAlgn="base">
        <a:spcBef>
          <a:spcPct val="0"/>
        </a:spcBef>
        <a:spcAft>
          <a:spcPct val="0"/>
        </a:spcAft>
        <a:defRPr sz="3200">
          <a:solidFill>
            <a:srgbClr val="0E5F7E"/>
          </a:solidFill>
          <a:latin typeface="Arial" charset="0"/>
        </a:defRPr>
      </a:lvl6pPr>
      <a:lvl7pPr marL="914400" algn="ctr" rtl="0" fontAlgn="base">
        <a:spcBef>
          <a:spcPct val="0"/>
        </a:spcBef>
        <a:spcAft>
          <a:spcPct val="0"/>
        </a:spcAft>
        <a:defRPr sz="3200">
          <a:solidFill>
            <a:srgbClr val="0E5F7E"/>
          </a:solidFill>
          <a:latin typeface="Arial" charset="0"/>
        </a:defRPr>
      </a:lvl7pPr>
      <a:lvl8pPr marL="1371600" algn="ctr" rtl="0" fontAlgn="base">
        <a:spcBef>
          <a:spcPct val="0"/>
        </a:spcBef>
        <a:spcAft>
          <a:spcPct val="0"/>
        </a:spcAft>
        <a:defRPr sz="3200">
          <a:solidFill>
            <a:srgbClr val="0E5F7E"/>
          </a:solidFill>
          <a:latin typeface="Arial" charset="0"/>
        </a:defRPr>
      </a:lvl8pPr>
      <a:lvl9pPr marL="1828800" algn="ctr" rtl="0" fontAlgn="base">
        <a:spcBef>
          <a:spcPct val="0"/>
        </a:spcBef>
        <a:spcAft>
          <a:spcPct val="0"/>
        </a:spcAft>
        <a:defRPr sz="3200">
          <a:solidFill>
            <a:srgbClr val="0E5F7E"/>
          </a:solidFill>
          <a:latin typeface="Arial" charset="0"/>
        </a:defRPr>
      </a:lvl9pPr>
    </p:titleStyle>
    <p:bodyStyle>
      <a:lvl1pPr marL="342900" indent="-342900" algn="l" rtl="0" fontAlgn="base">
        <a:spcBef>
          <a:spcPct val="20000"/>
        </a:spcBef>
        <a:spcAft>
          <a:spcPct val="0"/>
        </a:spcAft>
        <a:defRPr sz="2400">
          <a:solidFill>
            <a:srgbClr val="010000"/>
          </a:solidFill>
          <a:latin typeface="+mn-lt"/>
          <a:ea typeface="+mn-ea"/>
          <a:cs typeface="+mn-cs"/>
        </a:defRPr>
      </a:lvl1pPr>
      <a:lvl2pPr marL="742950" indent="-285750" algn="l" rtl="0" fontAlgn="base">
        <a:spcBef>
          <a:spcPct val="20000"/>
        </a:spcBef>
        <a:spcAft>
          <a:spcPct val="0"/>
        </a:spcAft>
        <a:buFont typeface="Symbol" pitchFamily="18" charset="2"/>
        <a:buChar char="·"/>
        <a:defRPr sz="2400">
          <a:solidFill>
            <a:srgbClr val="010000"/>
          </a:solidFill>
          <a:latin typeface="+mn-lt"/>
        </a:defRPr>
      </a:lvl2pPr>
      <a:lvl3pPr marL="1143000" indent="-228600" algn="l" rtl="0" fontAlgn="base">
        <a:spcBef>
          <a:spcPct val="20000"/>
        </a:spcBef>
        <a:spcAft>
          <a:spcPct val="0"/>
        </a:spcAft>
        <a:buFont typeface="Arial" charset="0"/>
        <a:buChar char="–"/>
        <a:defRPr sz="2400">
          <a:solidFill>
            <a:srgbClr val="010000"/>
          </a:solidFill>
          <a:latin typeface="+mn-lt"/>
        </a:defRPr>
      </a:lvl3pPr>
      <a:lvl4pPr marL="1600200" indent="-228600" algn="l" rtl="0" fontAlgn="base">
        <a:spcBef>
          <a:spcPct val="20000"/>
        </a:spcBef>
        <a:spcAft>
          <a:spcPct val="0"/>
        </a:spcAft>
        <a:buFont typeface="Arial" charset="0"/>
        <a:buChar char="–"/>
        <a:defRPr sz="2400">
          <a:solidFill>
            <a:srgbClr val="010000"/>
          </a:solidFill>
          <a:latin typeface="+mn-lt"/>
        </a:defRPr>
      </a:lvl4pPr>
      <a:lvl5pPr marL="2057400" indent="-228600" algn="l" rtl="0" fontAlgn="base">
        <a:spcBef>
          <a:spcPct val="20000"/>
        </a:spcBef>
        <a:spcAft>
          <a:spcPct val="0"/>
        </a:spcAft>
        <a:buFont typeface="Arial" charset="0"/>
        <a:buChar char="–"/>
        <a:defRPr sz="2400">
          <a:solidFill>
            <a:srgbClr val="010000"/>
          </a:solidFill>
          <a:latin typeface="+mn-lt"/>
        </a:defRPr>
      </a:lvl5pPr>
      <a:lvl6pPr marL="2514600" indent="-228600" algn="l" rtl="0" fontAlgn="base">
        <a:spcBef>
          <a:spcPct val="20000"/>
        </a:spcBef>
        <a:spcAft>
          <a:spcPct val="0"/>
        </a:spcAft>
        <a:buFont typeface="Arial" charset="0"/>
        <a:buChar char="–"/>
        <a:defRPr sz="2400">
          <a:solidFill>
            <a:srgbClr val="666666"/>
          </a:solidFill>
          <a:latin typeface="+mn-lt"/>
        </a:defRPr>
      </a:lvl6pPr>
      <a:lvl7pPr marL="2971800" indent="-228600" algn="l" rtl="0" fontAlgn="base">
        <a:spcBef>
          <a:spcPct val="20000"/>
        </a:spcBef>
        <a:spcAft>
          <a:spcPct val="0"/>
        </a:spcAft>
        <a:buFont typeface="Arial" charset="0"/>
        <a:buChar char="–"/>
        <a:defRPr sz="2400">
          <a:solidFill>
            <a:srgbClr val="666666"/>
          </a:solidFill>
          <a:latin typeface="+mn-lt"/>
        </a:defRPr>
      </a:lvl7pPr>
      <a:lvl8pPr marL="3429000" indent="-228600" algn="l" rtl="0" fontAlgn="base">
        <a:spcBef>
          <a:spcPct val="20000"/>
        </a:spcBef>
        <a:spcAft>
          <a:spcPct val="0"/>
        </a:spcAft>
        <a:buFont typeface="Arial" charset="0"/>
        <a:buChar char="–"/>
        <a:defRPr sz="2400">
          <a:solidFill>
            <a:srgbClr val="666666"/>
          </a:solidFill>
          <a:latin typeface="+mn-lt"/>
        </a:defRPr>
      </a:lvl8pPr>
      <a:lvl9pPr marL="3886200" indent="-228600" algn="l" rtl="0" fontAlgn="base">
        <a:spcBef>
          <a:spcPct val="20000"/>
        </a:spcBef>
        <a:spcAft>
          <a:spcPct val="0"/>
        </a:spcAft>
        <a:buFont typeface="Arial" charset="0"/>
        <a:buChar char="–"/>
        <a:defRPr sz="2400">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752600" y="347663"/>
            <a:ext cx="6934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Slide heading Arial 40</a:t>
            </a:r>
          </a:p>
        </p:txBody>
      </p:sp>
      <p:sp>
        <p:nvSpPr>
          <p:cNvPr id="2051" name="Rectangle 3"/>
          <p:cNvSpPr>
            <a:spLocks noGrp="1" noChangeArrowheads="1"/>
          </p:cNvSpPr>
          <p:nvPr>
            <p:ph type="body" idx="1"/>
          </p:nvPr>
        </p:nvSpPr>
        <p:spPr bwMode="auto">
          <a:xfrm>
            <a:off x="1752600" y="1773238"/>
            <a:ext cx="69342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First level Arial 24</a:t>
            </a:r>
          </a:p>
          <a:p>
            <a:pPr lvl="1"/>
            <a:r>
              <a:rPr lang="en-GB" altLang="en-US" smtClean="0"/>
              <a:t>Second level Arial 20</a:t>
            </a:r>
          </a:p>
          <a:p>
            <a:pPr lvl="2"/>
            <a:r>
              <a:rPr lang="en-GB" altLang="en-US" smtClean="0"/>
              <a:t>Third level Arial 20</a:t>
            </a:r>
          </a:p>
          <a:p>
            <a:pPr lvl="3"/>
            <a:r>
              <a:rPr lang="en-GB" altLang="en-US" smtClean="0"/>
              <a:t>Fourth level Arial 20</a:t>
            </a:r>
          </a:p>
          <a:p>
            <a:pPr lvl="4"/>
            <a:r>
              <a:rPr lang="en-GB" altLang="en-US" smtClean="0"/>
              <a:t>Fifth level Arial 20</a:t>
            </a:r>
          </a:p>
        </p:txBody>
      </p:sp>
      <p:sp>
        <p:nvSpPr>
          <p:cNvPr id="165892" name="Rectangle 4"/>
          <p:cNvSpPr>
            <a:spLocks noGrp="1" noChangeArrowheads="1"/>
          </p:cNvSpPr>
          <p:nvPr>
            <p:ph type="ftr" sz="quarter" idx="3"/>
          </p:nvPr>
        </p:nvSpPr>
        <p:spPr bwMode="auto">
          <a:xfrm>
            <a:off x="323850" y="65532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defRPr sz="1000">
                <a:latin typeface="Arial" charset="0"/>
              </a:defRPr>
            </a:lvl1pPr>
          </a:lstStyle>
          <a:p>
            <a:pPr defTabSz="914400">
              <a:defRPr/>
            </a:pPr>
            <a:r>
              <a:rPr lang="en-GB">
                <a:solidFill>
                  <a:srgbClr val="000000"/>
                </a:solidFill>
                <a:ea typeface="+mn-ea"/>
              </a:rPr>
              <a:t>© Crown copyright   Met Office</a:t>
            </a:r>
            <a:endParaRPr lang="en-GB" sz="1400">
              <a:solidFill>
                <a:srgbClr val="000000"/>
              </a:solidFill>
              <a:latin typeface="Times" pitchFamily="18" charset="0"/>
              <a:ea typeface="+mn-ea"/>
            </a:endParaRPr>
          </a:p>
        </p:txBody>
      </p:sp>
    </p:spTree>
    <p:extLst>
      <p:ext uri="{BB962C8B-B14F-4D97-AF65-F5344CB8AC3E}">
        <p14:creationId xmlns:p14="http://schemas.microsoft.com/office/powerpoint/2010/main" val="3220344032"/>
      </p:ext>
    </p:extLst>
  </p:cSld>
  <p:clrMap bg1="dk2" tx1="lt1" bg2="dk1"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Lst>
  <p:transition>
    <p:wipe/>
  </p:transition>
  <p:timing>
    <p:tnLst>
      <p:par>
        <p:cTn id="1" dur="indefinite" restart="never" nodeType="tmRoot"/>
      </p:par>
    </p:tnLst>
  </p:timing>
  <p:hf sldNum="0" hdr="0" dt="0"/>
  <p:txStyles>
    <p:titleStyle>
      <a:lvl1pPr algn="l" rtl="0" eaLnBrk="0" fontAlgn="base" hangingPunct="0">
        <a:lnSpc>
          <a:spcPct val="85000"/>
        </a:lnSpc>
        <a:spcBef>
          <a:spcPct val="0"/>
        </a:spcBef>
        <a:spcAft>
          <a:spcPct val="0"/>
        </a:spcAft>
        <a:defRPr sz="4000">
          <a:solidFill>
            <a:srgbClr val="000000"/>
          </a:solidFill>
          <a:latin typeface="+mj-lt"/>
          <a:ea typeface="+mj-ea"/>
          <a:cs typeface="+mj-cs"/>
        </a:defRPr>
      </a:lvl1pPr>
      <a:lvl2pPr algn="l" rtl="0" eaLnBrk="0" fontAlgn="base" hangingPunct="0">
        <a:lnSpc>
          <a:spcPct val="85000"/>
        </a:lnSpc>
        <a:spcBef>
          <a:spcPct val="0"/>
        </a:spcBef>
        <a:spcAft>
          <a:spcPct val="0"/>
        </a:spcAft>
        <a:defRPr sz="4000">
          <a:solidFill>
            <a:srgbClr val="000000"/>
          </a:solidFill>
          <a:latin typeface="Arial" charset="0"/>
        </a:defRPr>
      </a:lvl2pPr>
      <a:lvl3pPr algn="l" rtl="0" eaLnBrk="0" fontAlgn="base" hangingPunct="0">
        <a:lnSpc>
          <a:spcPct val="85000"/>
        </a:lnSpc>
        <a:spcBef>
          <a:spcPct val="0"/>
        </a:spcBef>
        <a:spcAft>
          <a:spcPct val="0"/>
        </a:spcAft>
        <a:defRPr sz="4000">
          <a:solidFill>
            <a:srgbClr val="000000"/>
          </a:solidFill>
          <a:latin typeface="Arial" charset="0"/>
        </a:defRPr>
      </a:lvl3pPr>
      <a:lvl4pPr algn="l" rtl="0" eaLnBrk="0" fontAlgn="base" hangingPunct="0">
        <a:lnSpc>
          <a:spcPct val="85000"/>
        </a:lnSpc>
        <a:spcBef>
          <a:spcPct val="0"/>
        </a:spcBef>
        <a:spcAft>
          <a:spcPct val="0"/>
        </a:spcAft>
        <a:defRPr sz="4000">
          <a:solidFill>
            <a:srgbClr val="000000"/>
          </a:solidFill>
          <a:latin typeface="Arial" charset="0"/>
        </a:defRPr>
      </a:lvl4pPr>
      <a:lvl5pPr algn="l" rtl="0" eaLnBrk="0" fontAlgn="base" hangingPunct="0">
        <a:lnSpc>
          <a:spcPct val="85000"/>
        </a:lnSpc>
        <a:spcBef>
          <a:spcPct val="0"/>
        </a:spcBef>
        <a:spcAft>
          <a:spcPct val="0"/>
        </a:spcAft>
        <a:defRPr sz="4000">
          <a:solidFill>
            <a:srgbClr val="000000"/>
          </a:solidFill>
          <a:latin typeface="Arial" charset="0"/>
        </a:defRPr>
      </a:lvl5pPr>
      <a:lvl6pPr marL="457200" algn="l" rtl="0" fontAlgn="base">
        <a:lnSpc>
          <a:spcPct val="85000"/>
        </a:lnSpc>
        <a:spcBef>
          <a:spcPct val="0"/>
        </a:spcBef>
        <a:spcAft>
          <a:spcPct val="0"/>
        </a:spcAft>
        <a:defRPr sz="4000">
          <a:solidFill>
            <a:srgbClr val="000000"/>
          </a:solidFill>
          <a:latin typeface="Arial" charset="0"/>
        </a:defRPr>
      </a:lvl6pPr>
      <a:lvl7pPr marL="914400" algn="l" rtl="0" fontAlgn="base">
        <a:lnSpc>
          <a:spcPct val="85000"/>
        </a:lnSpc>
        <a:spcBef>
          <a:spcPct val="0"/>
        </a:spcBef>
        <a:spcAft>
          <a:spcPct val="0"/>
        </a:spcAft>
        <a:defRPr sz="4000">
          <a:solidFill>
            <a:srgbClr val="000000"/>
          </a:solidFill>
          <a:latin typeface="Arial" charset="0"/>
        </a:defRPr>
      </a:lvl7pPr>
      <a:lvl8pPr marL="1371600" algn="l" rtl="0" fontAlgn="base">
        <a:lnSpc>
          <a:spcPct val="85000"/>
        </a:lnSpc>
        <a:spcBef>
          <a:spcPct val="0"/>
        </a:spcBef>
        <a:spcAft>
          <a:spcPct val="0"/>
        </a:spcAft>
        <a:defRPr sz="4000">
          <a:solidFill>
            <a:srgbClr val="000000"/>
          </a:solidFill>
          <a:latin typeface="Arial" charset="0"/>
        </a:defRPr>
      </a:lvl8pPr>
      <a:lvl9pPr marL="1828800" algn="l" rtl="0" fontAlgn="base">
        <a:lnSpc>
          <a:spcPct val="85000"/>
        </a:lnSpc>
        <a:spcBef>
          <a:spcPct val="0"/>
        </a:spcBef>
        <a:spcAft>
          <a:spcPct val="0"/>
        </a:spcAft>
        <a:defRPr sz="4000">
          <a:solidFill>
            <a:srgbClr val="000000"/>
          </a:solidFill>
          <a:latin typeface="Arial" charset="0"/>
        </a:defRPr>
      </a:lvl9pPr>
    </p:titleStyle>
    <p:bodyStyle>
      <a:lvl1pPr marL="261938" indent="-261938" algn="l" rtl="0" eaLnBrk="0" fontAlgn="base" hangingPunct="0">
        <a:lnSpc>
          <a:spcPct val="90000"/>
        </a:lnSpc>
        <a:spcBef>
          <a:spcPct val="35000"/>
        </a:spcBef>
        <a:spcAft>
          <a:spcPct val="35000"/>
        </a:spcAft>
        <a:buChar char="•"/>
        <a:defRPr sz="2400">
          <a:solidFill>
            <a:srgbClr val="000000"/>
          </a:solidFill>
          <a:latin typeface="+mn-lt"/>
          <a:ea typeface="+mn-ea"/>
          <a:cs typeface="+mn-cs"/>
        </a:defRPr>
      </a:lvl1pPr>
      <a:lvl2pPr marL="623888" indent="-182563" algn="l" rtl="0" eaLnBrk="0" fontAlgn="base" hangingPunct="0">
        <a:lnSpc>
          <a:spcPct val="90000"/>
        </a:lnSpc>
        <a:spcBef>
          <a:spcPct val="35000"/>
        </a:spcBef>
        <a:spcAft>
          <a:spcPct val="35000"/>
        </a:spcAft>
        <a:buChar char="•"/>
        <a:defRPr sz="2000">
          <a:solidFill>
            <a:srgbClr val="000000"/>
          </a:solidFill>
          <a:latin typeface="+mn-lt"/>
        </a:defRPr>
      </a:lvl2pPr>
      <a:lvl3pPr marL="987425" indent="-184150" algn="l" rtl="0" eaLnBrk="0" fontAlgn="base" hangingPunct="0">
        <a:lnSpc>
          <a:spcPct val="90000"/>
        </a:lnSpc>
        <a:spcBef>
          <a:spcPct val="35000"/>
        </a:spcBef>
        <a:spcAft>
          <a:spcPct val="35000"/>
        </a:spcAft>
        <a:buChar char="•"/>
        <a:defRPr sz="2000">
          <a:solidFill>
            <a:srgbClr val="000000"/>
          </a:solidFill>
          <a:latin typeface="+mn-lt"/>
        </a:defRPr>
      </a:lvl3pPr>
      <a:lvl4pPr marL="1349375" indent="-182563" algn="l" rtl="0" eaLnBrk="0" fontAlgn="base" hangingPunct="0">
        <a:lnSpc>
          <a:spcPct val="90000"/>
        </a:lnSpc>
        <a:spcBef>
          <a:spcPct val="35000"/>
        </a:spcBef>
        <a:spcAft>
          <a:spcPct val="35000"/>
        </a:spcAft>
        <a:buChar char="•"/>
        <a:defRPr sz="2000">
          <a:solidFill>
            <a:srgbClr val="000000"/>
          </a:solidFill>
          <a:latin typeface="+mn-lt"/>
        </a:defRPr>
      </a:lvl4pPr>
      <a:lvl5pPr marL="1698625" indent="-169863" algn="l" rtl="0" eaLnBrk="0" fontAlgn="base" hangingPunct="0">
        <a:lnSpc>
          <a:spcPct val="90000"/>
        </a:lnSpc>
        <a:spcBef>
          <a:spcPct val="35000"/>
        </a:spcBef>
        <a:spcAft>
          <a:spcPct val="35000"/>
        </a:spcAft>
        <a:buChar char="•"/>
        <a:defRPr sz="2000">
          <a:solidFill>
            <a:srgbClr val="000000"/>
          </a:solidFill>
          <a:latin typeface="+mn-lt"/>
        </a:defRPr>
      </a:lvl5pPr>
      <a:lvl6pPr marL="2155825" indent="-169863" algn="l" rtl="0" fontAlgn="base">
        <a:lnSpc>
          <a:spcPct val="90000"/>
        </a:lnSpc>
        <a:spcBef>
          <a:spcPct val="35000"/>
        </a:spcBef>
        <a:spcAft>
          <a:spcPct val="35000"/>
        </a:spcAft>
        <a:buChar char="•"/>
        <a:defRPr sz="2000">
          <a:solidFill>
            <a:srgbClr val="000000"/>
          </a:solidFill>
          <a:latin typeface="+mn-lt"/>
        </a:defRPr>
      </a:lvl6pPr>
      <a:lvl7pPr marL="2613025" indent="-169863" algn="l" rtl="0" fontAlgn="base">
        <a:lnSpc>
          <a:spcPct val="90000"/>
        </a:lnSpc>
        <a:spcBef>
          <a:spcPct val="35000"/>
        </a:spcBef>
        <a:spcAft>
          <a:spcPct val="35000"/>
        </a:spcAft>
        <a:buChar char="•"/>
        <a:defRPr sz="2000">
          <a:solidFill>
            <a:srgbClr val="000000"/>
          </a:solidFill>
          <a:latin typeface="+mn-lt"/>
        </a:defRPr>
      </a:lvl7pPr>
      <a:lvl8pPr marL="3070225" indent="-169863" algn="l" rtl="0" fontAlgn="base">
        <a:lnSpc>
          <a:spcPct val="90000"/>
        </a:lnSpc>
        <a:spcBef>
          <a:spcPct val="35000"/>
        </a:spcBef>
        <a:spcAft>
          <a:spcPct val="35000"/>
        </a:spcAft>
        <a:buChar char="•"/>
        <a:defRPr sz="2000">
          <a:solidFill>
            <a:srgbClr val="000000"/>
          </a:solidFill>
          <a:latin typeface="+mn-lt"/>
        </a:defRPr>
      </a:lvl8pPr>
      <a:lvl9pPr marL="3527425" indent="-169863" algn="l" rtl="0" fontAlgn="base">
        <a:lnSpc>
          <a:spcPct val="90000"/>
        </a:lnSpc>
        <a:spcBef>
          <a:spcPct val="35000"/>
        </a:spcBef>
        <a:spcAft>
          <a:spcPct val="3500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752600" y="347663"/>
            <a:ext cx="6934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Slide heading Arial 40</a:t>
            </a:r>
          </a:p>
        </p:txBody>
      </p:sp>
      <p:sp>
        <p:nvSpPr>
          <p:cNvPr id="1027" name="Rectangle 3"/>
          <p:cNvSpPr>
            <a:spLocks noGrp="1" noChangeArrowheads="1"/>
          </p:cNvSpPr>
          <p:nvPr>
            <p:ph type="body" idx="1"/>
          </p:nvPr>
        </p:nvSpPr>
        <p:spPr bwMode="auto">
          <a:xfrm>
            <a:off x="1752600" y="1773238"/>
            <a:ext cx="69342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First level Arial 24</a:t>
            </a:r>
          </a:p>
          <a:p>
            <a:pPr lvl="1"/>
            <a:r>
              <a:rPr lang="en-GB" altLang="en-US" smtClean="0"/>
              <a:t>Second level Arial 20</a:t>
            </a:r>
          </a:p>
          <a:p>
            <a:pPr lvl="2"/>
            <a:r>
              <a:rPr lang="en-GB" altLang="en-US" smtClean="0"/>
              <a:t>Third level Arial 20</a:t>
            </a:r>
          </a:p>
          <a:p>
            <a:pPr lvl="3"/>
            <a:r>
              <a:rPr lang="en-GB" altLang="en-US" smtClean="0"/>
              <a:t>Fourth level Arial 20</a:t>
            </a:r>
          </a:p>
          <a:p>
            <a:pPr lvl="4"/>
            <a:r>
              <a:rPr lang="en-GB" altLang="en-US" smtClean="0"/>
              <a:t>Fifth level Arial 20</a:t>
            </a:r>
          </a:p>
        </p:txBody>
      </p:sp>
      <p:sp>
        <p:nvSpPr>
          <p:cNvPr id="105476" name="Rectangle 4"/>
          <p:cNvSpPr>
            <a:spLocks noGrp="1" noChangeArrowheads="1"/>
          </p:cNvSpPr>
          <p:nvPr>
            <p:ph type="ftr" sz="quarter" idx="3"/>
          </p:nvPr>
        </p:nvSpPr>
        <p:spPr bwMode="auto">
          <a:xfrm>
            <a:off x="323850" y="65532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defRPr sz="1000">
                <a:solidFill>
                  <a:schemeClr val="tx1"/>
                </a:solidFill>
                <a:latin typeface="Arial" charset="0"/>
              </a:defRPr>
            </a:lvl1pPr>
          </a:lstStyle>
          <a:p>
            <a:pPr defTabSz="914400">
              <a:defRPr/>
            </a:pPr>
            <a:r>
              <a:rPr lang="en-GB">
                <a:solidFill>
                  <a:srgbClr val="FFFFFF"/>
                </a:solidFill>
                <a:ea typeface="+mn-ea"/>
              </a:rPr>
              <a:t>© Crown copyright   Met Office</a:t>
            </a:r>
            <a:endParaRPr lang="en-GB" sz="1400">
              <a:solidFill>
                <a:srgbClr val="FFFFFF"/>
              </a:solidFill>
              <a:latin typeface="Times" pitchFamily="18" charset="0"/>
              <a:ea typeface="+mn-ea"/>
            </a:endParaRPr>
          </a:p>
        </p:txBody>
      </p:sp>
    </p:spTree>
    <p:extLst>
      <p:ext uri="{BB962C8B-B14F-4D97-AF65-F5344CB8AC3E}">
        <p14:creationId xmlns:p14="http://schemas.microsoft.com/office/powerpoint/2010/main" val="298218056"/>
      </p:ext>
    </p:extLst>
  </p:cSld>
  <p:clrMap bg1="dk2" tx1="lt1" bg2="dk1" tx2="lt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wipe/>
  </p:transition>
  <p:timing>
    <p:tnLst>
      <p:par>
        <p:cTn id="1" dur="indefinite" restart="never" nodeType="tmRoot"/>
      </p:par>
    </p:tnLst>
  </p:timing>
  <p:hf sldNum="0" hdr="0" dt="0"/>
  <p:txStyles>
    <p:titleStyle>
      <a:lvl1pPr algn="l" rtl="0" eaLnBrk="0" fontAlgn="base" hangingPunct="0">
        <a:lnSpc>
          <a:spcPct val="85000"/>
        </a:lnSpc>
        <a:spcBef>
          <a:spcPct val="0"/>
        </a:spcBef>
        <a:spcAft>
          <a:spcPct val="0"/>
        </a:spcAft>
        <a:defRPr sz="4000">
          <a:solidFill>
            <a:srgbClr val="FFFFFF"/>
          </a:solidFill>
          <a:latin typeface="+mj-lt"/>
          <a:ea typeface="+mj-ea"/>
          <a:cs typeface="+mj-cs"/>
        </a:defRPr>
      </a:lvl1pPr>
      <a:lvl2pPr algn="l" rtl="0" eaLnBrk="0" fontAlgn="base" hangingPunct="0">
        <a:lnSpc>
          <a:spcPct val="85000"/>
        </a:lnSpc>
        <a:spcBef>
          <a:spcPct val="0"/>
        </a:spcBef>
        <a:spcAft>
          <a:spcPct val="0"/>
        </a:spcAft>
        <a:defRPr sz="4000">
          <a:solidFill>
            <a:srgbClr val="FFFFFF"/>
          </a:solidFill>
          <a:latin typeface="Arial" charset="0"/>
        </a:defRPr>
      </a:lvl2pPr>
      <a:lvl3pPr algn="l" rtl="0" eaLnBrk="0" fontAlgn="base" hangingPunct="0">
        <a:lnSpc>
          <a:spcPct val="85000"/>
        </a:lnSpc>
        <a:spcBef>
          <a:spcPct val="0"/>
        </a:spcBef>
        <a:spcAft>
          <a:spcPct val="0"/>
        </a:spcAft>
        <a:defRPr sz="4000">
          <a:solidFill>
            <a:srgbClr val="FFFFFF"/>
          </a:solidFill>
          <a:latin typeface="Arial" charset="0"/>
        </a:defRPr>
      </a:lvl3pPr>
      <a:lvl4pPr algn="l" rtl="0" eaLnBrk="0" fontAlgn="base" hangingPunct="0">
        <a:lnSpc>
          <a:spcPct val="85000"/>
        </a:lnSpc>
        <a:spcBef>
          <a:spcPct val="0"/>
        </a:spcBef>
        <a:spcAft>
          <a:spcPct val="0"/>
        </a:spcAft>
        <a:defRPr sz="4000">
          <a:solidFill>
            <a:srgbClr val="FFFFFF"/>
          </a:solidFill>
          <a:latin typeface="Arial" charset="0"/>
        </a:defRPr>
      </a:lvl4pPr>
      <a:lvl5pPr algn="l" rtl="0" eaLnBrk="0" fontAlgn="base" hangingPunct="0">
        <a:lnSpc>
          <a:spcPct val="85000"/>
        </a:lnSpc>
        <a:spcBef>
          <a:spcPct val="0"/>
        </a:spcBef>
        <a:spcAft>
          <a:spcPct val="0"/>
        </a:spcAft>
        <a:defRPr sz="4000">
          <a:solidFill>
            <a:srgbClr val="FFFFFF"/>
          </a:solidFill>
          <a:latin typeface="Arial" charset="0"/>
        </a:defRPr>
      </a:lvl5pPr>
      <a:lvl6pPr marL="457200" algn="l" rtl="0" fontAlgn="base">
        <a:lnSpc>
          <a:spcPct val="85000"/>
        </a:lnSpc>
        <a:spcBef>
          <a:spcPct val="0"/>
        </a:spcBef>
        <a:spcAft>
          <a:spcPct val="0"/>
        </a:spcAft>
        <a:defRPr sz="4000">
          <a:solidFill>
            <a:srgbClr val="FFFFFF"/>
          </a:solidFill>
          <a:latin typeface="Arial" charset="0"/>
        </a:defRPr>
      </a:lvl6pPr>
      <a:lvl7pPr marL="914400" algn="l" rtl="0" fontAlgn="base">
        <a:lnSpc>
          <a:spcPct val="85000"/>
        </a:lnSpc>
        <a:spcBef>
          <a:spcPct val="0"/>
        </a:spcBef>
        <a:spcAft>
          <a:spcPct val="0"/>
        </a:spcAft>
        <a:defRPr sz="4000">
          <a:solidFill>
            <a:srgbClr val="FFFFFF"/>
          </a:solidFill>
          <a:latin typeface="Arial" charset="0"/>
        </a:defRPr>
      </a:lvl7pPr>
      <a:lvl8pPr marL="1371600" algn="l" rtl="0" fontAlgn="base">
        <a:lnSpc>
          <a:spcPct val="85000"/>
        </a:lnSpc>
        <a:spcBef>
          <a:spcPct val="0"/>
        </a:spcBef>
        <a:spcAft>
          <a:spcPct val="0"/>
        </a:spcAft>
        <a:defRPr sz="4000">
          <a:solidFill>
            <a:srgbClr val="FFFFFF"/>
          </a:solidFill>
          <a:latin typeface="Arial" charset="0"/>
        </a:defRPr>
      </a:lvl8pPr>
      <a:lvl9pPr marL="1828800" algn="l" rtl="0" fontAlgn="base">
        <a:lnSpc>
          <a:spcPct val="85000"/>
        </a:lnSpc>
        <a:spcBef>
          <a:spcPct val="0"/>
        </a:spcBef>
        <a:spcAft>
          <a:spcPct val="0"/>
        </a:spcAft>
        <a:defRPr sz="4000">
          <a:solidFill>
            <a:srgbClr val="FFFFFF"/>
          </a:solidFill>
          <a:latin typeface="Arial" charset="0"/>
        </a:defRPr>
      </a:lvl9pPr>
    </p:titleStyle>
    <p:bodyStyle>
      <a:lvl1pPr marL="261938" indent="-261938" algn="l" rtl="0" eaLnBrk="0" fontAlgn="base" hangingPunct="0">
        <a:lnSpc>
          <a:spcPct val="90000"/>
        </a:lnSpc>
        <a:spcBef>
          <a:spcPct val="35000"/>
        </a:spcBef>
        <a:spcAft>
          <a:spcPct val="35000"/>
        </a:spcAft>
        <a:buChar char="•"/>
        <a:defRPr sz="2400">
          <a:solidFill>
            <a:srgbClr val="FFFFFF"/>
          </a:solidFill>
          <a:latin typeface="+mn-lt"/>
          <a:ea typeface="+mn-ea"/>
          <a:cs typeface="+mn-cs"/>
        </a:defRPr>
      </a:lvl1pPr>
      <a:lvl2pPr marL="623888" indent="-182563" algn="l" rtl="0" eaLnBrk="0" fontAlgn="base" hangingPunct="0">
        <a:lnSpc>
          <a:spcPct val="90000"/>
        </a:lnSpc>
        <a:spcBef>
          <a:spcPct val="35000"/>
        </a:spcBef>
        <a:spcAft>
          <a:spcPct val="35000"/>
        </a:spcAft>
        <a:buChar char="•"/>
        <a:defRPr sz="2000">
          <a:solidFill>
            <a:srgbClr val="FFFFFF"/>
          </a:solidFill>
          <a:latin typeface="+mn-lt"/>
        </a:defRPr>
      </a:lvl2pPr>
      <a:lvl3pPr marL="987425" indent="-184150" algn="l" rtl="0" eaLnBrk="0" fontAlgn="base" hangingPunct="0">
        <a:lnSpc>
          <a:spcPct val="90000"/>
        </a:lnSpc>
        <a:spcBef>
          <a:spcPct val="35000"/>
        </a:spcBef>
        <a:spcAft>
          <a:spcPct val="35000"/>
        </a:spcAft>
        <a:buChar char="•"/>
        <a:defRPr sz="2000">
          <a:solidFill>
            <a:srgbClr val="FFFFFF"/>
          </a:solidFill>
          <a:latin typeface="+mn-lt"/>
        </a:defRPr>
      </a:lvl3pPr>
      <a:lvl4pPr marL="1349375" indent="-182563" algn="l" rtl="0" eaLnBrk="0" fontAlgn="base" hangingPunct="0">
        <a:lnSpc>
          <a:spcPct val="90000"/>
        </a:lnSpc>
        <a:spcBef>
          <a:spcPct val="35000"/>
        </a:spcBef>
        <a:spcAft>
          <a:spcPct val="35000"/>
        </a:spcAft>
        <a:buChar char="•"/>
        <a:defRPr sz="2000">
          <a:solidFill>
            <a:srgbClr val="FFFFFF"/>
          </a:solidFill>
          <a:latin typeface="+mn-lt"/>
        </a:defRPr>
      </a:lvl4pPr>
      <a:lvl5pPr marL="1698625" indent="-169863" algn="l" rtl="0" eaLnBrk="0" fontAlgn="base" hangingPunct="0">
        <a:lnSpc>
          <a:spcPct val="90000"/>
        </a:lnSpc>
        <a:spcBef>
          <a:spcPct val="35000"/>
        </a:spcBef>
        <a:spcAft>
          <a:spcPct val="35000"/>
        </a:spcAft>
        <a:buChar char="•"/>
        <a:defRPr sz="2000">
          <a:solidFill>
            <a:srgbClr val="FFFFFF"/>
          </a:solidFill>
          <a:latin typeface="+mn-lt"/>
        </a:defRPr>
      </a:lvl5pPr>
      <a:lvl6pPr marL="2155825" indent="-169863" algn="l" rtl="0" fontAlgn="base">
        <a:lnSpc>
          <a:spcPct val="90000"/>
        </a:lnSpc>
        <a:spcBef>
          <a:spcPct val="35000"/>
        </a:spcBef>
        <a:spcAft>
          <a:spcPct val="35000"/>
        </a:spcAft>
        <a:buChar char="•"/>
        <a:defRPr sz="2000">
          <a:solidFill>
            <a:srgbClr val="FFFFFF"/>
          </a:solidFill>
          <a:latin typeface="+mn-lt"/>
        </a:defRPr>
      </a:lvl6pPr>
      <a:lvl7pPr marL="2613025" indent="-169863" algn="l" rtl="0" fontAlgn="base">
        <a:lnSpc>
          <a:spcPct val="90000"/>
        </a:lnSpc>
        <a:spcBef>
          <a:spcPct val="35000"/>
        </a:spcBef>
        <a:spcAft>
          <a:spcPct val="35000"/>
        </a:spcAft>
        <a:buChar char="•"/>
        <a:defRPr sz="2000">
          <a:solidFill>
            <a:srgbClr val="FFFFFF"/>
          </a:solidFill>
          <a:latin typeface="+mn-lt"/>
        </a:defRPr>
      </a:lvl7pPr>
      <a:lvl8pPr marL="3070225" indent="-169863" algn="l" rtl="0" fontAlgn="base">
        <a:lnSpc>
          <a:spcPct val="90000"/>
        </a:lnSpc>
        <a:spcBef>
          <a:spcPct val="35000"/>
        </a:spcBef>
        <a:spcAft>
          <a:spcPct val="35000"/>
        </a:spcAft>
        <a:buChar char="•"/>
        <a:defRPr sz="2000">
          <a:solidFill>
            <a:srgbClr val="FFFFFF"/>
          </a:solidFill>
          <a:latin typeface="+mn-lt"/>
        </a:defRPr>
      </a:lvl8pPr>
      <a:lvl9pPr marL="3527425" indent="-169863" algn="l" rtl="0" fontAlgn="base">
        <a:lnSpc>
          <a:spcPct val="90000"/>
        </a:lnSpc>
        <a:spcBef>
          <a:spcPct val="35000"/>
        </a:spcBef>
        <a:spcAft>
          <a:spcPct val="35000"/>
        </a:spcAft>
        <a:buChar char="•"/>
        <a:defRPr sz="20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752600" y="347663"/>
            <a:ext cx="6934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Slide heading Arial 40</a:t>
            </a:r>
          </a:p>
        </p:txBody>
      </p:sp>
      <p:sp>
        <p:nvSpPr>
          <p:cNvPr id="2051" name="Rectangle 3"/>
          <p:cNvSpPr>
            <a:spLocks noGrp="1" noChangeArrowheads="1"/>
          </p:cNvSpPr>
          <p:nvPr>
            <p:ph type="body" idx="1"/>
          </p:nvPr>
        </p:nvSpPr>
        <p:spPr bwMode="auto">
          <a:xfrm>
            <a:off x="1752600" y="1773238"/>
            <a:ext cx="69342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First level Arial 24</a:t>
            </a:r>
          </a:p>
          <a:p>
            <a:pPr lvl="1"/>
            <a:r>
              <a:rPr lang="en-GB" altLang="en-US" smtClean="0"/>
              <a:t>Second level Arial 20</a:t>
            </a:r>
          </a:p>
          <a:p>
            <a:pPr lvl="2"/>
            <a:r>
              <a:rPr lang="en-GB" altLang="en-US" smtClean="0"/>
              <a:t>Third level Arial 20</a:t>
            </a:r>
          </a:p>
          <a:p>
            <a:pPr lvl="3"/>
            <a:r>
              <a:rPr lang="en-GB" altLang="en-US" smtClean="0"/>
              <a:t>Fourth level Arial 20</a:t>
            </a:r>
          </a:p>
          <a:p>
            <a:pPr lvl="4"/>
            <a:r>
              <a:rPr lang="en-GB" altLang="en-US" smtClean="0"/>
              <a:t>Fifth level Arial 20</a:t>
            </a:r>
          </a:p>
        </p:txBody>
      </p:sp>
      <p:sp>
        <p:nvSpPr>
          <p:cNvPr id="165892" name="Rectangle 4"/>
          <p:cNvSpPr>
            <a:spLocks noGrp="1" noChangeArrowheads="1"/>
          </p:cNvSpPr>
          <p:nvPr>
            <p:ph type="ftr" sz="quarter" idx="3"/>
          </p:nvPr>
        </p:nvSpPr>
        <p:spPr bwMode="auto">
          <a:xfrm>
            <a:off x="323850" y="65532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defRPr sz="1000">
                <a:latin typeface="Arial" charset="0"/>
              </a:defRPr>
            </a:lvl1pPr>
          </a:lstStyle>
          <a:p>
            <a:pPr defTabSz="914400">
              <a:defRPr/>
            </a:pPr>
            <a:r>
              <a:rPr lang="en-GB">
                <a:solidFill>
                  <a:srgbClr val="000000"/>
                </a:solidFill>
                <a:ea typeface="+mn-ea"/>
              </a:rPr>
              <a:t>© Crown copyright   Met Office</a:t>
            </a:r>
            <a:endParaRPr lang="en-GB" sz="1400">
              <a:solidFill>
                <a:srgbClr val="000000"/>
              </a:solidFill>
              <a:latin typeface="Times" pitchFamily="18" charset="0"/>
              <a:ea typeface="+mn-ea"/>
            </a:endParaRPr>
          </a:p>
        </p:txBody>
      </p:sp>
    </p:spTree>
    <p:extLst>
      <p:ext uri="{BB962C8B-B14F-4D97-AF65-F5344CB8AC3E}">
        <p14:creationId xmlns:p14="http://schemas.microsoft.com/office/powerpoint/2010/main" val="3220344032"/>
      </p:ext>
    </p:extLst>
  </p:cSld>
  <p:clrMap bg1="dk2" tx1="lt1" bg2="dk1" tx2="lt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 id="2147484116" r:id="rId15"/>
  </p:sldLayoutIdLst>
  <p:transition>
    <p:wipe/>
  </p:transition>
  <p:timing>
    <p:tnLst>
      <p:par>
        <p:cTn id="1" dur="indefinite" restart="never" nodeType="tmRoot"/>
      </p:par>
    </p:tnLst>
  </p:timing>
  <p:hf sldNum="0" hdr="0" dt="0"/>
  <p:txStyles>
    <p:titleStyle>
      <a:lvl1pPr algn="l" rtl="0" eaLnBrk="0" fontAlgn="base" hangingPunct="0">
        <a:lnSpc>
          <a:spcPct val="85000"/>
        </a:lnSpc>
        <a:spcBef>
          <a:spcPct val="0"/>
        </a:spcBef>
        <a:spcAft>
          <a:spcPct val="0"/>
        </a:spcAft>
        <a:defRPr sz="4000">
          <a:solidFill>
            <a:srgbClr val="000000"/>
          </a:solidFill>
          <a:latin typeface="+mj-lt"/>
          <a:ea typeface="+mj-ea"/>
          <a:cs typeface="+mj-cs"/>
        </a:defRPr>
      </a:lvl1pPr>
      <a:lvl2pPr algn="l" rtl="0" eaLnBrk="0" fontAlgn="base" hangingPunct="0">
        <a:lnSpc>
          <a:spcPct val="85000"/>
        </a:lnSpc>
        <a:spcBef>
          <a:spcPct val="0"/>
        </a:spcBef>
        <a:spcAft>
          <a:spcPct val="0"/>
        </a:spcAft>
        <a:defRPr sz="4000">
          <a:solidFill>
            <a:srgbClr val="000000"/>
          </a:solidFill>
          <a:latin typeface="Arial" charset="0"/>
        </a:defRPr>
      </a:lvl2pPr>
      <a:lvl3pPr algn="l" rtl="0" eaLnBrk="0" fontAlgn="base" hangingPunct="0">
        <a:lnSpc>
          <a:spcPct val="85000"/>
        </a:lnSpc>
        <a:spcBef>
          <a:spcPct val="0"/>
        </a:spcBef>
        <a:spcAft>
          <a:spcPct val="0"/>
        </a:spcAft>
        <a:defRPr sz="4000">
          <a:solidFill>
            <a:srgbClr val="000000"/>
          </a:solidFill>
          <a:latin typeface="Arial" charset="0"/>
        </a:defRPr>
      </a:lvl3pPr>
      <a:lvl4pPr algn="l" rtl="0" eaLnBrk="0" fontAlgn="base" hangingPunct="0">
        <a:lnSpc>
          <a:spcPct val="85000"/>
        </a:lnSpc>
        <a:spcBef>
          <a:spcPct val="0"/>
        </a:spcBef>
        <a:spcAft>
          <a:spcPct val="0"/>
        </a:spcAft>
        <a:defRPr sz="4000">
          <a:solidFill>
            <a:srgbClr val="000000"/>
          </a:solidFill>
          <a:latin typeface="Arial" charset="0"/>
        </a:defRPr>
      </a:lvl4pPr>
      <a:lvl5pPr algn="l" rtl="0" eaLnBrk="0" fontAlgn="base" hangingPunct="0">
        <a:lnSpc>
          <a:spcPct val="85000"/>
        </a:lnSpc>
        <a:spcBef>
          <a:spcPct val="0"/>
        </a:spcBef>
        <a:spcAft>
          <a:spcPct val="0"/>
        </a:spcAft>
        <a:defRPr sz="4000">
          <a:solidFill>
            <a:srgbClr val="000000"/>
          </a:solidFill>
          <a:latin typeface="Arial" charset="0"/>
        </a:defRPr>
      </a:lvl5pPr>
      <a:lvl6pPr marL="457200" algn="l" rtl="0" fontAlgn="base">
        <a:lnSpc>
          <a:spcPct val="85000"/>
        </a:lnSpc>
        <a:spcBef>
          <a:spcPct val="0"/>
        </a:spcBef>
        <a:spcAft>
          <a:spcPct val="0"/>
        </a:spcAft>
        <a:defRPr sz="4000">
          <a:solidFill>
            <a:srgbClr val="000000"/>
          </a:solidFill>
          <a:latin typeface="Arial" charset="0"/>
        </a:defRPr>
      </a:lvl6pPr>
      <a:lvl7pPr marL="914400" algn="l" rtl="0" fontAlgn="base">
        <a:lnSpc>
          <a:spcPct val="85000"/>
        </a:lnSpc>
        <a:spcBef>
          <a:spcPct val="0"/>
        </a:spcBef>
        <a:spcAft>
          <a:spcPct val="0"/>
        </a:spcAft>
        <a:defRPr sz="4000">
          <a:solidFill>
            <a:srgbClr val="000000"/>
          </a:solidFill>
          <a:latin typeface="Arial" charset="0"/>
        </a:defRPr>
      </a:lvl7pPr>
      <a:lvl8pPr marL="1371600" algn="l" rtl="0" fontAlgn="base">
        <a:lnSpc>
          <a:spcPct val="85000"/>
        </a:lnSpc>
        <a:spcBef>
          <a:spcPct val="0"/>
        </a:spcBef>
        <a:spcAft>
          <a:spcPct val="0"/>
        </a:spcAft>
        <a:defRPr sz="4000">
          <a:solidFill>
            <a:srgbClr val="000000"/>
          </a:solidFill>
          <a:latin typeface="Arial" charset="0"/>
        </a:defRPr>
      </a:lvl8pPr>
      <a:lvl9pPr marL="1828800" algn="l" rtl="0" fontAlgn="base">
        <a:lnSpc>
          <a:spcPct val="85000"/>
        </a:lnSpc>
        <a:spcBef>
          <a:spcPct val="0"/>
        </a:spcBef>
        <a:spcAft>
          <a:spcPct val="0"/>
        </a:spcAft>
        <a:defRPr sz="4000">
          <a:solidFill>
            <a:srgbClr val="000000"/>
          </a:solidFill>
          <a:latin typeface="Arial" charset="0"/>
        </a:defRPr>
      </a:lvl9pPr>
    </p:titleStyle>
    <p:bodyStyle>
      <a:lvl1pPr marL="261938" indent="-261938" algn="l" rtl="0" eaLnBrk="0" fontAlgn="base" hangingPunct="0">
        <a:lnSpc>
          <a:spcPct val="90000"/>
        </a:lnSpc>
        <a:spcBef>
          <a:spcPct val="35000"/>
        </a:spcBef>
        <a:spcAft>
          <a:spcPct val="35000"/>
        </a:spcAft>
        <a:buChar char="•"/>
        <a:defRPr sz="2400">
          <a:solidFill>
            <a:srgbClr val="000000"/>
          </a:solidFill>
          <a:latin typeface="+mn-lt"/>
          <a:ea typeface="+mn-ea"/>
          <a:cs typeface="+mn-cs"/>
        </a:defRPr>
      </a:lvl1pPr>
      <a:lvl2pPr marL="623888" indent="-182563" algn="l" rtl="0" eaLnBrk="0" fontAlgn="base" hangingPunct="0">
        <a:lnSpc>
          <a:spcPct val="90000"/>
        </a:lnSpc>
        <a:spcBef>
          <a:spcPct val="35000"/>
        </a:spcBef>
        <a:spcAft>
          <a:spcPct val="35000"/>
        </a:spcAft>
        <a:buChar char="•"/>
        <a:defRPr sz="2000">
          <a:solidFill>
            <a:srgbClr val="000000"/>
          </a:solidFill>
          <a:latin typeface="+mn-lt"/>
        </a:defRPr>
      </a:lvl2pPr>
      <a:lvl3pPr marL="987425" indent="-184150" algn="l" rtl="0" eaLnBrk="0" fontAlgn="base" hangingPunct="0">
        <a:lnSpc>
          <a:spcPct val="90000"/>
        </a:lnSpc>
        <a:spcBef>
          <a:spcPct val="35000"/>
        </a:spcBef>
        <a:spcAft>
          <a:spcPct val="35000"/>
        </a:spcAft>
        <a:buChar char="•"/>
        <a:defRPr sz="2000">
          <a:solidFill>
            <a:srgbClr val="000000"/>
          </a:solidFill>
          <a:latin typeface="+mn-lt"/>
        </a:defRPr>
      </a:lvl3pPr>
      <a:lvl4pPr marL="1349375" indent="-182563" algn="l" rtl="0" eaLnBrk="0" fontAlgn="base" hangingPunct="0">
        <a:lnSpc>
          <a:spcPct val="90000"/>
        </a:lnSpc>
        <a:spcBef>
          <a:spcPct val="35000"/>
        </a:spcBef>
        <a:spcAft>
          <a:spcPct val="35000"/>
        </a:spcAft>
        <a:buChar char="•"/>
        <a:defRPr sz="2000">
          <a:solidFill>
            <a:srgbClr val="000000"/>
          </a:solidFill>
          <a:latin typeface="+mn-lt"/>
        </a:defRPr>
      </a:lvl4pPr>
      <a:lvl5pPr marL="1698625" indent="-169863" algn="l" rtl="0" eaLnBrk="0" fontAlgn="base" hangingPunct="0">
        <a:lnSpc>
          <a:spcPct val="90000"/>
        </a:lnSpc>
        <a:spcBef>
          <a:spcPct val="35000"/>
        </a:spcBef>
        <a:spcAft>
          <a:spcPct val="35000"/>
        </a:spcAft>
        <a:buChar char="•"/>
        <a:defRPr sz="2000">
          <a:solidFill>
            <a:srgbClr val="000000"/>
          </a:solidFill>
          <a:latin typeface="+mn-lt"/>
        </a:defRPr>
      </a:lvl5pPr>
      <a:lvl6pPr marL="2155825" indent="-169863" algn="l" rtl="0" fontAlgn="base">
        <a:lnSpc>
          <a:spcPct val="90000"/>
        </a:lnSpc>
        <a:spcBef>
          <a:spcPct val="35000"/>
        </a:spcBef>
        <a:spcAft>
          <a:spcPct val="35000"/>
        </a:spcAft>
        <a:buChar char="•"/>
        <a:defRPr sz="2000">
          <a:solidFill>
            <a:srgbClr val="000000"/>
          </a:solidFill>
          <a:latin typeface="+mn-lt"/>
        </a:defRPr>
      </a:lvl6pPr>
      <a:lvl7pPr marL="2613025" indent="-169863" algn="l" rtl="0" fontAlgn="base">
        <a:lnSpc>
          <a:spcPct val="90000"/>
        </a:lnSpc>
        <a:spcBef>
          <a:spcPct val="35000"/>
        </a:spcBef>
        <a:spcAft>
          <a:spcPct val="35000"/>
        </a:spcAft>
        <a:buChar char="•"/>
        <a:defRPr sz="2000">
          <a:solidFill>
            <a:srgbClr val="000000"/>
          </a:solidFill>
          <a:latin typeface="+mn-lt"/>
        </a:defRPr>
      </a:lvl7pPr>
      <a:lvl8pPr marL="3070225" indent="-169863" algn="l" rtl="0" fontAlgn="base">
        <a:lnSpc>
          <a:spcPct val="90000"/>
        </a:lnSpc>
        <a:spcBef>
          <a:spcPct val="35000"/>
        </a:spcBef>
        <a:spcAft>
          <a:spcPct val="35000"/>
        </a:spcAft>
        <a:buChar char="•"/>
        <a:defRPr sz="2000">
          <a:solidFill>
            <a:srgbClr val="000000"/>
          </a:solidFill>
          <a:latin typeface="+mn-lt"/>
        </a:defRPr>
      </a:lvl8pPr>
      <a:lvl9pPr marL="3527425" indent="-169863" algn="l" rtl="0" fontAlgn="base">
        <a:lnSpc>
          <a:spcPct val="90000"/>
        </a:lnSpc>
        <a:spcBef>
          <a:spcPct val="35000"/>
        </a:spcBef>
        <a:spcAft>
          <a:spcPct val="3500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254000" y="274638"/>
            <a:ext cx="863758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AU" altLang="en-US" dirty="0" smtClean="0"/>
              <a:t>Click to edit Master title style</a:t>
            </a:r>
          </a:p>
        </p:txBody>
      </p:sp>
      <p:sp>
        <p:nvSpPr>
          <p:cNvPr id="22531" name="Rectangle 3"/>
          <p:cNvSpPr>
            <a:spLocks noGrp="1" noChangeArrowheads="1"/>
          </p:cNvSpPr>
          <p:nvPr>
            <p:ph type="body" idx="1"/>
          </p:nvPr>
        </p:nvSpPr>
        <p:spPr bwMode="auto">
          <a:xfrm>
            <a:off x="254000" y="1600200"/>
            <a:ext cx="8637588"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altLang="en-US" dirty="0" smtClean="0"/>
              <a:t>Click to edit Master text styles</a:t>
            </a:r>
          </a:p>
          <a:p>
            <a:pPr lvl="1"/>
            <a:r>
              <a:rPr lang="en-AU" altLang="en-US" dirty="0" smtClean="0"/>
              <a:t>Second level</a:t>
            </a:r>
          </a:p>
          <a:p>
            <a:pPr lvl="2"/>
            <a:r>
              <a:rPr lang="en-AU" altLang="en-US" dirty="0" smtClean="0"/>
              <a:t>Third level</a:t>
            </a:r>
          </a:p>
          <a:p>
            <a:pPr lvl="3"/>
            <a:r>
              <a:rPr lang="en-AU" altLang="en-US" dirty="0" smtClean="0"/>
              <a:t>Fourth level</a:t>
            </a:r>
          </a:p>
          <a:p>
            <a:pPr lvl="4"/>
            <a:r>
              <a:rPr lang="en-AU" altLang="en-US" dirty="0" smtClean="0"/>
              <a:t>Fifth level</a:t>
            </a:r>
          </a:p>
        </p:txBody>
      </p:sp>
    </p:spTree>
    <p:extLst>
      <p:ext uri="{BB962C8B-B14F-4D97-AF65-F5344CB8AC3E}">
        <p14:creationId xmlns:p14="http://schemas.microsoft.com/office/powerpoint/2010/main" val="1189444071"/>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Lst>
  <p:txStyles>
    <p:titleStyle>
      <a:lvl1pPr algn="l" rtl="0" fontAlgn="base">
        <a:spcBef>
          <a:spcPct val="0"/>
        </a:spcBef>
        <a:spcAft>
          <a:spcPct val="0"/>
        </a:spcAft>
        <a:defRPr sz="3200">
          <a:solidFill>
            <a:srgbClr val="0E5F7E"/>
          </a:solidFill>
          <a:latin typeface="+mj-lt"/>
          <a:ea typeface="+mj-ea"/>
          <a:cs typeface="+mj-cs"/>
        </a:defRPr>
      </a:lvl1pPr>
      <a:lvl2pPr algn="ctr" rtl="0" fontAlgn="base">
        <a:spcBef>
          <a:spcPct val="0"/>
        </a:spcBef>
        <a:spcAft>
          <a:spcPct val="0"/>
        </a:spcAft>
        <a:defRPr sz="3200">
          <a:solidFill>
            <a:srgbClr val="0E5F7E"/>
          </a:solidFill>
          <a:latin typeface="Arial" charset="0"/>
        </a:defRPr>
      </a:lvl2pPr>
      <a:lvl3pPr algn="ctr" rtl="0" fontAlgn="base">
        <a:spcBef>
          <a:spcPct val="0"/>
        </a:spcBef>
        <a:spcAft>
          <a:spcPct val="0"/>
        </a:spcAft>
        <a:defRPr sz="3200">
          <a:solidFill>
            <a:srgbClr val="0E5F7E"/>
          </a:solidFill>
          <a:latin typeface="Arial" charset="0"/>
        </a:defRPr>
      </a:lvl3pPr>
      <a:lvl4pPr algn="ctr" rtl="0" fontAlgn="base">
        <a:spcBef>
          <a:spcPct val="0"/>
        </a:spcBef>
        <a:spcAft>
          <a:spcPct val="0"/>
        </a:spcAft>
        <a:defRPr sz="3200">
          <a:solidFill>
            <a:srgbClr val="0E5F7E"/>
          </a:solidFill>
          <a:latin typeface="Arial" charset="0"/>
        </a:defRPr>
      </a:lvl4pPr>
      <a:lvl5pPr algn="ctr" rtl="0" fontAlgn="base">
        <a:spcBef>
          <a:spcPct val="0"/>
        </a:spcBef>
        <a:spcAft>
          <a:spcPct val="0"/>
        </a:spcAft>
        <a:defRPr sz="3200">
          <a:solidFill>
            <a:srgbClr val="0E5F7E"/>
          </a:solidFill>
          <a:latin typeface="Arial" charset="0"/>
        </a:defRPr>
      </a:lvl5pPr>
      <a:lvl6pPr marL="457200" algn="ctr" rtl="0" fontAlgn="base">
        <a:spcBef>
          <a:spcPct val="0"/>
        </a:spcBef>
        <a:spcAft>
          <a:spcPct val="0"/>
        </a:spcAft>
        <a:defRPr sz="3200">
          <a:solidFill>
            <a:srgbClr val="0E5F7E"/>
          </a:solidFill>
          <a:latin typeface="Arial" charset="0"/>
        </a:defRPr>
      </a:lvl6pPr>
      <a:lvl7pPr marL="914400" algn="ctr" rtl="0" fontAlgn="base">
        <a:spcBef>
          <a:spcPct val="0"/>
        </a:spcBef>
        <a:spcAft>
          <a:spcPct val="0"/>
        </a:spcAft>
        <a:defRPr sz="3200">
          <a:solidFill>
            <a:srgbClr val="0E5F7E"/>
          </a:solidFill>
          <a:latin typeface="Arial" charset="0"/>
        </a:defRPr>
      </a:lvl7pPr>
      <a:lvl8pPr marL="1371600" algn="ctr" rtl="0" fontAlgn="base">
        <a:spcBef>
          <a:spcPct val="0"/>
        </a:spcBef>
        <a:spcAft>
          <a:spcPct val="0"/>
        </a:spcAft>
        <a:defRPr sz="3200">
          <a:solidFill>
            <a:srgbClr val="0E5F7E"/>
          </a:solidFill>
          <a:latin typeface="Arial" charset="0"/>
        </a:defRPr>
      </a:lvl8pPr>
      <a:lvl9pPr marL="1828800" algn="ctr" rtl="0" fontAlgn="base">
        <a:spcBef>
          <a:spcPct val="0"/>
        </a:spcBef>
        <a:spcAft>
          <a:spcPct val="0"/>
        </a:spcAft>
        <a:defRPr sz="3200">
          <a:solidFill>
            <a:srgbClr val="0E5F7E"/>
          </a:solidFill>
          <a:latin typeface="Arial" charset="0"/>
        </a:defRPr>
      </a:lvl9pPr>
    </p:titleStyle>
    <p:bodyStyle>
      <a:lvl1pPr marL="342900" indent="-342900" algn="l" rtl="0" fontAlgn="base">
        <a:spcBef>
          <a:spcPct val="20000"/>
        </a:spcBef>
        <a:spcAft>
          <a:spcPct val="0"/>
        </a:spcAft>
        <a:defRPr sz="2400">
          <a:solidFill>
            <a:srgbClr val="010000"/>
          </a:solidFill>
          <a:latin typeface="+mn-lt"/>
          <a:ea typeface="+mn-ea"/>
          <a:cs typeface="+mn-cs"/>
        </a:defRPr>
      </a:lvl1pPr>
      <a:lvl2pPr marL="742950" indent="-285750" algn="l" rtl="0" fontAlgn="base">
        <a:spcBef>
          <a:spcPct val="20000"/>
        </a:spcBef>
        <a:spcAft>
          <a:spcPct val="0"/>
        </a:spcAft>
        <a:buFont typeface="Symbol" pitchFamily="18" charset="2"/>
        <a:buChar char="·"/>
        <a:defRPr sz="2400">
          <a:solidFill>
            <a:srgbClr val="010000"/>
          </a:solidFill>
          <a:latin typeface="+mn-lt"/>
        </a:defRPr>
      </a:lvl2pPr>
      <a:lvl3pPr marL="1143000" indent="-228600" algn="l" rtl="0" fontAlgn="base">
        <a:spcBef>
          <a:spcPct val="20000"/>
        </a:spcBef>
        <a:spcAft>
          <a:spcPct val="0"/>
        </a:spcAft>
        <a:buFont typeface="Arial" charset="0"/>
        <a:buChar char="–"/>
        <a:defRPr sz="2400">
          <a:solidFill>
            <a:srgbClr val="010000"/>
          </a:solidFill>
          <a:latin typeface="+mn-lt"/>
        </a:defRPr>
      </a:lvl3pPr>
      <a:lvl4pPr marL="1600200" indent="-228600" algn="l" rtl="0" fontAlgn="base">
        <a:spcBef>
          <a:spcPct val="20000"/>
        </a:spcBef>
        <a:spcAft>
          <a:spcPct val="0"/>
        </a:spcAft>
        <a:buFont typeface="Arial" charset="0"/>
        <a:buChar char="–"/>
        <a:defRPr sz="2400">
          <a:solidFill>
            <a:srgbClr val="010000"/>
          </a:solidFill>
          <a:latin typeface="+mn-lt"/>
        </a:defRPr>
      </a:lvl4pPr>
      <a:lvl5pPr marL="2057400" indent="-228600" algn="l" rtl="0" fontAlgn="base">
        <a:spcBef>
          <a:spcPct val="20000"/>
        </a:spcBef>
        <a:spcAft>
          <a:spcPct val="0"/>
        </a:spcAft>
        <a:buFont typeface="Arial" charset="0"/>
        <a:buChar char="–"/>
        <a:defRPr sz="2400">
          <a:solidFill>
            <a:srgbClr val="010000"/>
          </a:solidFill>
          <a:latin typeface="+mn-lt"/>
        </a:defRPr>
      </a:lvl5pPr>
      <a:lvl6pPr marL="2514600" indent="-228600" algn="l" rtl="0" fontAlgn="base">
        <a:spcBef>
          <a:spcPct val="20000"/>
        </a:spcBef>
        <a:spcAft>
          <a:spcPct val="0"/>
        </a:spcAft>
        <a:buFont typeface="Arial" charset="0"/>
        <a:buChar char="–"/>
        <a:defRPr sz="2400">
          <a:solidFill>
            <a:srgbClr val="666666"/>
          </a:solidFill>
          <a:latin typeface="+mn-lt"/>
        </a:defRPr>
      </a:lvl6pPr>
      <a:lvl7pPr marL="2971800" indent="-228600" algn="l" rtl="0" fontAlgn="base">
        <a:spcBef>
          <a:spcPct val="20000"/>
        </a:spcBef>
        <a:spcAft>
          <a:spcPct val="0"/>
        </a:spcAft>
        <a:buFont typeface="Arial" charset="0"/>
        <a:buChar char="–"/>
        <a:defRPr sz="2400">
          <a:solidFill>
            <a:srgbClr val="666666"/>
          </a:solidFill>
          <a:latin typeface="+mn-lt"/>
        </a:defRPr>
      </a:lvl7pPr>
      <a:lvl8pPr marL="3429000" indent="-228600" algn="l" rtl="0" fontAlgn="base">
        <a:spcBef>
          <a:spcPct val="20000"/>
        </a:spcBef>
        <a:spcAft>
          <a:spcPct val="0"/>
        </a:spcAft>
        <a:buFont typeface="Arial" charset="0"/>
        <a:buChar char="–"/>
        <a:defRPr sz="2400">
          <a:solidFill>
            <a:srgbClr val="666666"/>
          </a:solidFill>
          <a:latin typeface="+mn-lt"/>
        </a:defRPr>
      </a:lvl8pPr>
      <a:lvl9pPr marL="3886200" indent="-228600" algn="l" rtl="0" fontAlgn="base">
        <a:spcBef>
          <a:spcPct val="20000"/>
        </a:spcBef>
        <a:spcAft>
          <a:spcPct val="0"/>
        </a:spcAft>
        <a:buFont typeface="Arial" charset="0"/>
        <a:buChar char="–"/>
        <a:defRPr sz="2400">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22" name="Group 6"/>
          <p:cNvGrpSpPr>
            <a:grpSpLocks/>
          </p:cNvGrpSpPr>
          <p:nvPr/>
        </p:nvGrpSpPr>
        <p:grpSpPr bwMode="auto">
          <a:xfrm>
            <a:off x="-9525" y="6051550"/>
            <a:ext cx="9169400" cy="849313"/>
            <a:chOff x="-9525" y="6051550"/>
            <a:chExt cx="9169400" cy="849313"/>
          </a:xfrm>
        </p:grpSpPr>
        <p:sp>
          <p:nvSpPr>
            <p:cNvPr id="8"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9" name="Rectangle 6"/>
            <p:cNvSpPr>
              <a:spLocks noChangeArrowheads="1"/>
            </p:cNvSpPr>
            <p:nvPr userDrawn="1"/>
          </p:nvSpPr>
          <p:spPr bwMode="auto">
            <a:xfrm>
              <a:off x="1588" y="6367463"/>
              <a:ext cx="9142412" cy="490537"/>
            </a:xfrm>
            <a:prstGeom prst="rect">
              <a:avLst/>
            </a:prstGeom>
            <a:solidFill>
              <a:schemeClr val="accent2"/>
            </a:solid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10" name="Rectangle 7"/>
            <p:cNvSpPr>
              <a:spLocks noChangeArrowheads="1"/>
            </p:cNvSpPr>
            <p:nvPr userDrawn="1"/>
          </p:nvSpPr>
          <p:spPr bwMode="auto">
            <a:xfrm>
              <a:off x="1588" y="6367463"/>
              <a:ext cx="9142412" cy="490537"/>
            </a:xfrm>
            <a:prstGeom prst="rect">
              <a:avLst/>
            </a:prstGeom>
            <a:no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11" name="Freeform 8"/>
            <p:cNvSpPr>
              <a:spLocks noEditPoints="1"/>
            </p:cNvSpPr>
            <p:nvPr userDrawn="1"/>
          </p:nvSpPr>
          <p:spPr bwMode="auto">
            <a:xfrm>
              <a:off x="1588" y="6065838"/>
              <a:ext cx="9142412" cy="690562"/>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rgbClr val="BFBFBF"/>
            </a:solid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12" name="Freeform 9"/>
            <p:cNvSpPr>
              <a:spLocks noEditPoints="1"/>
            </p:cNvSpPr>
            <p:nvPr userDrawn="1"/>
          </p:nvSpPr>
          <p:spPr bwMode="auto">
            <a:xfrm>
              <a:off x="1588" y="6367463"/>
              <a:ext cx="9142412" cy="388937"/>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13" name="Freeform 10"/>
            <p:cNvSpPr>
              <a:spLocks/>
            </p:cNvSpPr>
            <p:nvPr userDrawn="1"/>
          </p:nvSpPr>
          <p:spPr bwMode="auto">
            <a:xfrm>
              <a:off x="1588" y="6110288"/>
              <a:ext cx="789146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14" name="Freeform 11"/>
            <p:cNvSpPr>
              <a:spLocks/>
            </p:cNvSpPr>
            <p:nvPr userDrawn="1"/>
          </p:nvSpPr>
          <p:spPr bwMode="auto">
            <a:xfrm>
              <a:off x="7893050" y="6110288"/>
              <a:ext cx="1250950" cy="601662"/>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rgbClr val="F7F7F7"/>
            </a:solid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15" name="AutoShape 81"/>
            <p:cNvSpPr>
              <a:spLocks noChangeAspect="1" noChangeArrowheads="1" noTextEdit="1"/>
            </p:cNvSpPr>
            <p:nvPr/>
          </p:nvSpPr>
          <p:spPr bwMode="auto">
            <a:xfrm>
              <a:off x="-9525" y="6051550"/>
              <a:ext cx="9169400" cy="849313"/>
            </a:xfrm>
            <a:prstGeom prst="rect">
              <a:avLst/>
            </a:prstGeom>
            <a:noFill/>
            <a:ln w="9525">
              <a:noFill/>
              <a:miter lim="800000"/>
              <a:headEnd/>
              <a:tailEnd/>
            </a:ln>
          </p:spPr>
          <p:txBody>
            <a:bodyPr/>
            <a:lstStyle/>
            <a:p>
              <a:pPr defTabSz="914400" fontAlgn="auto">
                <a:spcBef>
                  <a:spcPts val="0"/>
                </a:spcBef>
                <a:spcAft>
                  <a:spcPts val="0"/>
                </a:spcAft>
                <a:defRPr/>
              </a:pPr>
              <a:endParaRPr lang="en-US">
                <a:solidFill>
                  <a:srgbClr val="000000"/>
                </a:solidFill>
                <a:latin typeface="Calibri"/>
                <a:ea typeface="+mn-ea"/>
              </a:endParaRPr>
            </a:p>
          </p:txBody>
        </p:sp>
        <p:sp>
          <p:nvSpPr>
            <p:cNvPr id="16" name="Rectangle 84"/>
            <p:cNvSpPr>
              <a:spLocks noChangeArrowheads="1"/>
            </p:cNvSpPr>
            <p:nvPr/>
          </p:nvSpPr>
          <p:spPr bwMode="auto">
            <a:xfrm>
              <a:off x="-9525" y="6356350"/>
              <a:ext cx="9167813" cy="544513"/>
            </a:xfrm>
            <a:prstGeom prst="rect">
              <a:avLst/>
            </a:prstGeom>
            <a:noFill/>
            <a:ln w="9525">
              <a:noFill/>
              <a:miter lim="800000"/>
              <a:headEnd/>
              <a:tailEnd/>
            </a:ln>
          </p:spPr>
          <p:txBody>
            <a:bodyPr/>
            <a:lstStyle/>
            <a:p>
              <a:pPr defTabSz="914400" fontAlgn="auto">
                <a:spcBef>
                  <a:spcPts val="0"/>
                </a:spcBef>
                <a:spcAft>
                  <a:spcPts val="0"/>
                </a:spcAft>
                <a:defRPr/>
              </a:pPr>
              <a:endParaRPr lang="en-US">
                <a:solidFill>
                  <a:srgbClr val="000000"/>
                </a:solidFill>
                <a:latin typeface="Calibri"/>
                <a:ea typeface="+mn-ea"/>
              </a:endParaRPr>
            </a:p>
          </p:txBody>
        </p:sp>
        <p:pic>
          <p:nvPicPr>
            <p:cNvPr id="81932" name="Picture 78"/>
            <p:cNvPicPr>
              <a:picLocks noChangeAspect="1" noChangeArrowheads="1"/>
            </p:cNvPicPr>
            <p:nvPr/>
          </p:nvPicPr>
          <p:blipFill>
            <a:blip r:embed="rId13" cstate="print"/>
            <a:srcRect/>
            <a:stretch>
              <a:fillRect/>
            </a:stretch>
          </p:blipFill>
          <p:spPr bwMode="auto">
            <a:xfrm>
              <a:off x="8459788" y="6191250"/>
              <a:ext cx="454025" cy="454025"/>
            </a:xfrm>
            <a:prstGeom prst="rect">
              <a:avLst/>
            </a:prstGeom>
            <a:noFill/>
            <a:ln w="9525">
              <a:noFill/>
              <a:miter lim="800000"/>
              <a:headEnd/>
              <a:tailEnd/>
            </a:ln>
          </p:spPr>
        </p:pic>
      </p:grpSp>
      <p:sp>
        <p:nvSpPr>
          <p:cNvPr id="81933" name="Title Placeholder 1"/>
          <p:cNvSpPr>
            <a:spLocks noGrp="1"/>
          </p:cNvSpPr>
          <p:nvPr>
            <p:ph type="title"/>
          </p:nvPr>
        </p:nvSpPr>
        <p:spPr bwMode="auto">
          <a:xfrm>
            <a:off x="358775" y="274638"/>
            <a:ext cx="8461375" cy="8524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smtClean="0"/>
              <a:t>Click to edit Master title style</a:t>
            </a:r>
          </a:p>
        </p:txBody>
      </p:sp>
      <p:sp>
        <p:nvSpPr>
          <p:cNvPr id="81934" name="Text Placeholder 2"/>
          <p:cNvSpPr>
            <a:spLocks noGrp="1"/>
          </p:cNvSpPr>
          <p:nvPr>
            <p:ph type="body" idx="1"/>
          </p:nvPr>
        </p:nvSpPr>
        <p:spPr bwMode="auto">
          <a:xfrm>
            <a:off x="358775" y="1268413"/>
            <a:ext cx="8461375" cy="45735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5" name="Footer Placeholder 4"/>
          <p:cNvSpPr>
            <a:spLocks noGrp="1"/>
          </p:cNvSpPr>
          <p:nvPr>
            <p:ph type="ftr" sz="quarter" idx="3"/>
          </p:nvPr>
        </p:nvSpPr>
        <p:spPr>
          <a:xfrm>
            <a:off x="677863" y="6503988"/>
            <a:ext cx="6083300" cy="123825"/>
          </a:xfrm>
          <a:prstGeom prst="rect">
            <a:avLst/>
          </a:prstGeom>
        </p:spPr>
        <p:txBody>
          <a:bodyPr vert="horz" wrap="square" lIns="0" tIns="0" rIns="0" bIns="0" numCol="1" anchor="ctr" anchorCtr="0" compatLnSpc="1">
            <a:prstTxWarp prst="textNoShape">
              <a:avLst/>
            </a:prstTxWarp>
          </a:bodyPr>
          <a:lstStyle>
            <a:lvl1pPr>
              <a:defRPr sz="900">
                <a:solidFill>
                  <a:srgbClr val="FFFFFF"/>
                </a:solidFill>
                <a:latin typeface="+mn-lt"/>
              </a:defRPr>
            </a:lvl1pPr>
          </a:lstStyle>
          <a:p>
            <a:pPr defTabSz="914400"/>
            <a:r>
              <a:rPr lang="en-AU">
                <a:ea typeface="+mn-ea"/>
              </a:rPr>
              <a:t>Presentation title  |  Presenter name</a:t>
            </a:r>
          </a:p>
        </p:txBody>
      </p:sp>
      <p:sp>
        <p:nvSpPr>
          <p:cNvPr id="18" name="Slide Number Placeholder 17"/>
          <p:cNvSpPr>
            <a:spLocks noGrp="1"/>
          </p:cNvSpPr>
          <p:nvPr>
            <p:ph type="sldNum" sz="quarter" idx="4"/>
          </p:nvPr>
        </p:nvSpPr>
        <p:spPr>
          <a:xfrm>
            <a:off x="330200" y="6503988"/>
            <a:ext cx="288925" cy="127000"/>
          </a:xfrm>
          <a:prstGeom prst="rect">
            <a:avLst/>
          </a:prstGeom>
        </p:spPr>
        <p:txBody>
          <a:bodyPr vert="horz" lIns="0" tIns="0" rIns="0" bIns="0" rtlCol="0" anchor="ctr"/>
          <a:lstStyle>
            <a:lvl1pPr algn="r" fontAlgn="auto">
              <a:spcBef>
                <a:spcPts val="0"/>
              </a:spcBef>
              <a:spcAft>
                <a:spcPts val="0"/>
              </a:spcAft>
              <a:defRPr sz="900" smtClean="0">
                <a:solidFill>
                  <a:schemeClr val="bg1"/>
                </a:solidFill>
                <a:latin typeface="+mn-lt"/>
              </a:defRPr>
            </a:lvl1pPr>
          </a:lstStyle>
          <a:p>
            <a:pPr defTabSz="914400">
              <a:defRPr/>
            </a:pPr>
            <a:fld id="{DC646B17-0847-4B84-8AEB-5C3D3FB7E711}" type="slidenum">
              <a:rPr lang="en-AU">
                <a:solidFill>
                  <a:srgbClr val="FFFFFF"/>
                </a:solidFill>
                <a:ea typeface="+mn-ea"/>
              </a:rPr>
              <a:pPr defTabSz="914400">
                <a:defRPr/>
              </a:pPr>
              <a:t>‹#›</a:t>
            </a:fld>
            <a:r>
              <a:rPr lang="en-AU" dirty="0">
                <a:solidFill>
                  <a:srgbClr val="FFFFFF"/>
                </a:solidFill>
                <a:ea typeface="+mn-ea"/>
              </a:rPr>
              <a:t>  |</a:t>
            </a:r>
          </a:p>
        </p:txBody>
      </p:sp>
      <p:sp>
        <p:nvSpPr>
          <p:cNvPr id="36" name="AutoShape 4"/>
          <p:cNvSpPr>
            <a:spLocks noChangeAspect="1" noChangeArrowheads="1" noTextEdit="1"/>
          </p:cNvSpPr>
          <p:nvPr/>
        </p:nvSpPr>
        <p:spPr bwMode="auto">
          <a:xfrm>
            <a:off x="3175" y="3325813"/>
            <a:ext cx="9161463" cy="801687"/>
          </a:xfrm>
          <a:prstGeom prst="rect">
            <a:avLst/>
          </a:prstGeom>
          <a:no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38" name="Rectangle 7"/>
          <p:cNvSpPr>
            <a:spLocks noChangeArrowheads="1"/>
          </p:cNvSpPr>
          <p:nvPr/>
        </p:nvSpPr>
        <p:spPr bwMode="auto">
          <a:xfrm>
            <a:off x="12700" y="3636963"/>
            <a:ext cx="9142413" cy="490537"/>
          </a:xfrm>
          <a:prstGeom prst="rect">
            <a:avLst/>
          </a:prstGeom>
          <a:noFill/>
          <a:ln>
            <a:noFill/>
          </a:ln>
          <a:extLst/>
        </p:spPr>
        <p:txBody>
          <a:bodyPr/>
          <a:lstStyle/>
          <a:p>
            <a:pPr defTabSz="914400" fontAlgn="auto">
              <a:spcBef>
                <a:spcPts val="0"/>
              </a:spcBef>
              <a:spcAft>
                <a:spcPts val="0"/>
              </a:spcAft>
              <a:defRPr/>
            </a:pPr>
            <a:endParaRPr lang="en-AU">
              <a:solidFill>
                <a:srgbClr val="000000"/>
              </a:solidFill>
              <a:latin typeface="Calibri"/>
              <a:ea typeface="+mn-ea"/>
            </a:endParaRPr>
          </a:p>
        </p:txBody>
      </p:sp>
      <p:sp>
        <p:nvSpPr>
          <p:cNvPr id="43" name="AutoShape 81"/>
          <p:cNvSpPr>
            <a:spLocks noChangeAspect="1" noChangeArrowheads="1" noTextEdit="1"/>
          </p:cNvSpPr>
          <p:nvPr/>
        </p:nvSpPr>
        <p:spPr bwMode="auto">
          <a:xfrm>
            <a:off x="1588" y="3321050"/>
            <a:ext cx="9169400" cy="849313"/>
          </a:xfrm>
          <a:prstGeom prst="rect">
            <a:avLst/>
          </a:prstGeom>
          <a:noFill/>
          <a:ln w="9525">
            <a:noFill/>
            <a:miter lim="800000"/>
            <a:headEnd/>
            <a:tailEnd/>
          </a:ln>
        </p:spPr>
        <p:txBody>
          <a:bodyPr/>
          <a:lstStyle/>
          <a:p>
            <a:pPr defTabSz="914400" fontAlgn="auto">
              <a:spcBef>
                <a:spcPts val="0"/>
              </a:spcBef>
              <a:spcAft>
                <a:spcPts val="0"/>
              </a:spcAft>
              <a:defRPr/>
            </a:pPr>
            <a:endParaRPr lang="en-US">
              <a:solidFill>
                <a:srgbClr val="000000"/>
              </a:solidFill>
              <a:latin typeface="Calibri"/>
              <a:ea typeface="+mn-ea"/>
            </a:endParaRPr>
          </a:p>
        </p:txBody>
      </p:sp>
      <p:sp>
        <p:nvSpPr>
          <p:cNvPr id="44" name="Rectangle 84"/>
          <p:cNvSpPr>
            <a:spLocks noChangeArrowheads="1"/>
          </p:cNvSpPr>
          <p:nvPr/>
        </p:nvSpPr>
        <p:spPr bwMode="auto">
          <a:xfrm>
            <a:off x="1588" y="3625850"/>
            <a:ext cx="9167812" cy="544513"/>
          </a:xfrm>
          <a:prstGeom prst="rect">
            <a:avLst/>
          </a:prstGeom>
          <a:noFill/>
          <a:ln w="9525">
            <a:noFill/>
            <a:miter lim="800000"/>
            <a:headEnd/>
            <a:tailEnd/>
          </a:ln>
        </p:spPr>
        <p:txBody>
          <a:bodyPr/>
          <a:lstStyle/>
          <a:p>
            <a:pPr defTabSz="914400" fontAlgn="auto">
              <a:spcBef>
                <a:spcPts val="0"/>
              </a:spcBef>
              <a:spcAft>
                <a:spcPts val="0"/>
              </a:spcAft>
              <a:defRPr/>
            </a:pPr>
            <a:endParaRPr lang="en-US">
              <a:solidFill>
                <a:srgbClr val="000000"/>
              </a:solidFill>
              <a:latin typeface="Calibri"/>
              <a:ea typeface="+mn-ea"/>
            </a:endParaRPr>
          </a:p>
        </p:txBody>
      </p:sp>
    </p:spTree>
    <p:extLst>
      <p:ext uri="{BB962C8B-B14F-4D97-AF65-F5344CB8AC3E}">
        <p14:creationId xmlns:p14="http://schemas.microsoft.com/office/powerpoint/2010/main" val="301127439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iming>
    <p:tnLst>
      <p:par>
        <p:cTn id="1" dur="indefinite" restart="never" nodeType="tmRoot"/>
      </p:par>
    </p:tnLst>
  </p:timing>
  <p:hf hdr="0" dt="0"/>
  <p:txStyles>
    <p:titleStyle>
      <a:lvl1pPr algn="l" rtl="0" fontAlgn="base">
        <a:spcBef>
          <a:spcPct val="0"/>
        </a:spcBef>
        <a:spcAft>
          <a:spcPct val="0"/>
        </a:spcAft>
        <a:defRPr sz="3600" b="1">
          <a:solidFill>
            <a:schemeClr val="accent2"/>
          </a:solidFill>
          <a:latin typeface="+mj-lt"/>
          <a:ea typeface="+mj-ea"/>
          <a:cs typeface="+mj-cs"/>
        </a:defRPr>
      </a:lvl1pPr>
      <a:lvl2pPr algn="l" rtl="0" fontAlgn="base">
        <a:spcBef>
          <a:spcPct val="0"/>
        </a:spcBef>
        <a:spcAft>
          <a:spcPct val="0"/>
        </a:spcAft>
        <a:defRPr sz="3600" b="1">
          <a:solidFill>
            <a:schemeClr val="accent2"/>
          </a:solidFill>
          <a:latin typeface="Calibri" pitchFamily="34" charset="0"/>
        </a:defRPr>
      </a:lvl2pPr>
      <a:lvl3pPr algn="l" rtl="0" fontAlgn="base">
        <a:spcBef>
          <a:spcPct val="0"/>
        </a:spcBef>
        <a:spcAft>
          <a:spcPct val="0"/>
        </a:spcAft>
        <a:defRPr sz="3600" b="1">
          <a:solidFill>
            <a:schemeClr val="accent2"/>
          </a:solidFill>
          <a:latin typeface="Calibri" pitchFamily="34" charset="0"/>
        </a:defRPr>
      </a:lvl3pPr>
      <a:lvl4pPr algn="l" rtl="0" fontAlgn="base">
        <a:spcBef>
          <a:spcPct val="0"/>
        </a:spcBef>
        <a:spcAft>
          <a:spcPct val="0"/>
        </a:spcAft>
        <a:defRPr sz="3600" b="1">
          <a:solidFill>
            <a:schemeClr val="accent2"/>
          </a:solidFill>
          <a:latin typeface="Calibri" pitchFamily="34" charset="0"/>
        </a:defRPr>
      </a:lvl4pPr>
      <a:lvl5pPr algn="l" rtl="0" fontAlgn="base">
        <a:spcBef>
          <a:spcPct val="0"/>
        </a:spcBef>
        <a:spcAft>
          <a:spcPct val="0"/>
        </a:spcAft>
        <a:defRPr sz="3600" b="1">
          <a:solidFill>
            <a:schemeClr val="accent2"/>
          </a:solidFill>
          <a:latin typeface="Calibri" pitchFamily="34" charset="0"/>
        </a:defRPr>
      </a:lvl5pPr>
      <a:lvl6pPr marL="457200" algn="l" rtl="0" fontAlgn="base">
        <a:spcBef>
          <a:spcPct val="0"/>
        </a:spcBef>
        <a:spcAft>
          <a:spcPct val="0"/>
        </a:spcAft>
        <a:defRPr sz="3600" b="1">
          <a:solidFill>
            <a:schemeClr val="accent2"/>
          </a:solidFill>
          <a:latin typeface="Calibri" pitchFamily="34" charset="0"/>
        </a:defRPr>
      </a:lvl6pPr>
      <a:lvl7pPr marL="914400" algn="l" rtl="0" fontAlgn="base">
        <a:spcBef>
          <a:spcPct val="0"/>
        </a:spcBef>
        <a:spcAft>
          <a:spcPct val="0"/>
        </a:spcAft>
        <a:defRPr sz="3600" b="1">
          <a:solidFill>
            <a:schemeClr val="accent2"/>
          </a:solidFill>
          <a:latin typeface="Calibri" pitchFamily="34" charset="0"/>
        </a:defRPr>
      </a:lvl7pPr>
      <a:lvl8pPr marL="1371600" algn="l" rtl="0" fontAlgn="base">
        <a:spcBef>
          <a:spcPct val="0"/>
        </a:spcBef>
        <a:spcAft>
          <a:spcPct val="0"/>
        </a:spcAft>
        <a:defRPr sz="3600" b="1">
          <a:solidFill>
            <a:schemeClr val="accent2"/>
          </a:solidFill>
          <a:latin typeface="Calibri" pitchFamily="34" charset="0"/>
        </a:defRPr>
      </a:lvl8pPr>
      <a:lvl9pPr marL="1828800" algn="l" rtl="0" fontAlgn="base">
        <a:spcBef>
          <a:spcPct val="0"/>
        </a:spcBef>
        <a:spcAft>
          <a:spcPct val="0"/>
        </a:spcAft>
        <a:defRPr sz="3600" b="1">
          <a:solidFill>
            <a:schemeClr val="accent2"/>
          </a:solidFill>
          <a:latin typeface="Calibri" pitchFamily="34" charset="0"/>
        </a:defRPr>
      </a:lvl9pPr>
    </p:titleStyle>
    <p:bodyStyle>
      <a:lvl1pPr marL="215900" indent="-215900" algn="l" rtl="0" fontAlgn="base">
        <a:lnSpc>
          <a:spcPct val="90000"/>
        </a:lnSpc>
        <a:spcBef>
          <a:spcPts val="600"/>
        </a:spcBef>
        <a:spcAft>
          <a:spcPct val="0"/>
        </a:spcAft>
        <a:buFont typeface="Arial" charset="0"/>
        <a:buChar char="•"/>
        <a:defRPr sz="2400">
          <a:solidFill>
            <a:schemeClr val="tx1"/>
          </a:solidFill>
          <a:latin typeface="+mn-lt"/>
          <a:ea typeface="+mn-ea"/>
          <a:cs typeface="+mn-cs"/>
        </a:defRPr>
      </a:lvl1pPr>
      <a:lvl2pPr marL="431800" indent="-215900" algn="l" rtl="0" fontAlgn="base">
        <a:lnSpc>
          <a:spcPct val="90000"/>
        </a:lnSpc>
        <a:spcBef>
          <a:spcPts val="600"/>
        </a:spcBef>
        <a:spcAft>
          <a:spcPct val="0"/>
        </a:spcAft>
        <a:buFont typeface="Calibri" pitchFamily="34" charset="0"/>
        <a:buChar char="•"/>
        <a:defRPr sz="2000">
          <a:solidFill>
            <a:schemeClr val="tx1"/>
          </a:solidFill>
          <a:latin typeface="+mn-lt"/>
        </a:defRPr>
      </a:lvl2pPr>
      <a:lvl3pPr marL="647700" indent="-215900" algn="l" rtl="0" fontAlgn="base">
        <a:lnSpc>
          <a:spcPct val="90000"/>
        </a:lnSpc>
        <a:spcBef>
          <a:spcPts val="600"/>
        </a:spcBef>
        <a:spcAft>
          <a:spcPct val="0"/>
        </a:spcAft>
        <a:buFont typeface="Calibri" pitchFamily="34" charset="0"/>
        <a:buChar char="–"/>
        <a:defRPr sz="2000">
          <a:solidFill>
            <a:schemeClr val="tx1"/>
          </a:solidFill>
          <a:latin typeface="+mn-lt"/>
        </a:defRPr>
      </a:lvl3pPr>
      <a:lvl4pPr marL="863600" indent="-215900" algn="l" rtl="0" fontAlgn="base">
        <a:lnSpc>
          <a:spcPct val="90000"/>
        </a:lnSpc>
        <a:spcBef>
          <a:spcPts val="600"/>
        </a:spcBef>
        <a:spcAft>
          <a:spcPct val="0"/>
        </a:spcAft>
        <a:buFont typeface="Calibri" pitchFamily="34" charset="0"/>
        <a:buChar char="–"/>
        <a:defRPr sz="2000">
          <a:solidFill>
            <a:schemeClr val="tx1"/>
          </a:solidFill>
          <a:latin typeface="+mn-lt"/>
        </a:defRPr>
      </a:lvl4pPr>
      <a:lvl5pPr marL="1079500" indent="-215900" algn="l" rtl="0" fontAlgn="base">
        <a:lnSpc>
          <a:spcPct val="90000"/>
        </a:lnSpc>
        <a:spcBef>
          <a:spcPts val="600"/>
        </a:spcBef>
        <a:spcAft>
          <a:spcPct val="0"/>
        </a:spcAft>
        <a:buFont typeface="Calibri" pitchFamily="34" charset="0"/>
        <a:buChar char="•"/>
        <a:defRPr>
          <a:solidFill>
            <a:schemeClr val="tx1"/>
          </a:solidFill>
          <a:latin typeface="+mn-lt"/>
        </a:defRPr>
      </a:lvl5pPr>
      <a:lvl6pPr marL="1536700" indent="-215900" algn="l" rtl="0" fontAlgn="base">
        <a:lnSpc>
          <a:spcPct val="90000"/>
        </a:lnSpc>
        <a:spcBef>
          <a:spcPts val="600"/>
        </a:spcBef>
        <a:spcAft>
          <a:spcPct val="0"/>
        </a:spcAft>
        <a:buFont typeface="Calibri" pitchFamily="34" charset="0"/>
        <a:buChar char="•"/>
        <a:defRPr>
          <a:solidFill>
            <a:schemeClr val="tx1"/>
          </a:solidFill>
          <a:latin typeface="+mn-lt"/>
        </a:defRPr>
      </a:lvl6pPr>
      <a:lvl7pPr marL="1993900" indent="-215900" algn="l" rtl="0" fontAlgn="base">
        <a:lnSpc>
          <a:spcPct val="90000"/>
        </a:lnSpc>
        <a:spcBef>
          <a:spcPts val="600"/>
        </a:spcBef>
        <a:spcAft>
          <a:spcPct val="0"/>
        </a:spcAft>
        <a:buFont typeface="Calibri" pitchFamily="34" charset="0"/>
        <a:buChar char="•"/>
        <a:defRPr>
          <a:solidFill>
            <a:schemeClr val="tx1"/>
          </a:solidFill>
          <a:latin typeface="+mn-lt"/>
        </a:defRPr>
      </a:lvl7pPr>
      <a:lvl8pPr marL="2451100" indent="-215900" algn="l" rtl="0" fontAlgn="base">
        <a:lnSpc>
          <a:spcPct val="90000"/>
        </a:lnSpc>
        <a:spcBef>
          <a:spcPts val="600"/>
        </a:spcBef>
        <a:spcAft>
          <a:spcPct val="0"/>
        </a:spcAft>
        <a:buFont typeface="Calibri" pitchFamily="34" charset="0"/>
        <a:buChar char="•"/>
        <a:defRPr>
          <a:solidFill>
            <a:schemeClr val="tx1"/>
          </a:solidFill>
          <a:latin typeface="+mn-lt"/>
        </a:defRPr>
      </a:lvl8pPr>
      <a:lvl9pPr marL="2908300" indent="-215900" algn="l" rtl="0" fontAlgn="base">
        <a:lnSpc>
          <a:spcPct val="90000"/>
        </a:lnSpc>
        <a:spcBef>
          <a:spcPts val="600"/>
        </a:spcBef>
        <a:spcAft>
          <a:spcPct val="0"/>
        </a:spcAft>
        <a:buFont typeface="Calibri" pitchFamily="34" charset="0"/>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22" name="Group 6"/>
          <p:cNvGrpSpPr>
            <a:grpSpLocks/>
          </p:cNvGrpSpPr>
          <p:nvPr/>
        </p:nvGrpSpPr>
        <p:grpSpPr bwMode="auto">
          <a:xfrm>
            <a:off x="-9525" y="6051550"/>
            <a:ext cx="9169400" cy="849313"/>
            <a:chOff x="-9525" y="6051550"/>
            <a:chExt cx="9169400" cy="849313"/>
          </a:xfrm>
        </p:grpSpPr>
        <p:sp>
          <p:nvSpPr>
            <p:cNvPr id="8" name="AutoShape 4"/>
            <p:cNvSpPr>
              <a:spLocks noChangeAspect="1" noChangeArrowheads="1" noTextEdit="1"/>
            </p:cNvSpPr>
            <p:nvPr userDrawn="1"/>
          </p:nvSpPr>
          <p:spPr bwMode="auto">
            <a:xfrm>
              <a:off x="-7938" y="6056313"/>
              <a:ext cx="9161463" cy="801687"/>
            </a:xfrm>
            <a:prstGeom prst="rect">
              <a:avLst/>
            </a:prstGeom>
            <a:no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9" name="Rectangle 6"/>
            <p:cNvSpPr>
              <a:spLocks noChangeArrowheads="1"/>
            </p:cNvSpPr>
            <p:nvPr userDrawn="1"/>
          </p:nvSpPr>
          <p:spPr bwMode="auto">
            <a:xfrm>
              <a:off x="1588" y="6367463"/>
              <a:ext cx="9142412" cy="490537"/>
            </a:xfrm>
            <a:prstGeom prst="rect">
              <a:avLst/>
            </a:prstGeom>
            <a:solidFill>
              <a:schemeClr val="accent2"/>
            </a:solid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10" name="Rectangle 7"/>
            <p:cNvSpPr>
              <a:spLocks noChangeArrowheads="1"/>
            </p:cNvSpPr>
            <p:nvPr userDrawn="1"/>
          </p:nvSpPr>
          <p:spPr bwMode="auto">
            <a:xfrm>
              <a:off x="1588" y="6367463"/>
              <a:ext cx="9142412" cy="490537"/>
            </a:xfrm>
            <a:prstGeom prst="rect">
              <a:avLst/>
            </a:prstGeom>
            <a:no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11" name="Freeform 8"/>
            <p:cNvSpPr>
              <a:spLocks noEditPoints="1"/>
            </p:cNvSpPr>
            <p:nvPr userDrawn="1"/>
          </p:nvSpPr>
          <p:spPr bwMode="auto">
            <a:xfrm>
              <a:off x="1588" y="6065838"/>
              <a:ext cx="9142412" cy="690562"/>
            </a:xfrm>
            <a:custGeom>
              <a:avLst/>
              <a:gdLst>
                <a:gd name="T0" fmla="*/ 2880 w 2880"/>
                <a:gd name="T1" fmla="*/ 14 h 217"/>
                <a:gd name="T2" fmla="*/ 2817 w 2880"/>
                <a:gd name="T3" fmla="*/ 14 h 217"/>
                <a:gd name="T4" fmla="*/ 2486 w 2880"/>
                <a:gd name="T5" fmla="*/ 95 h 217"/>
                <a:gd name="T6" fmla="*/ 2486 w 2880"/>
                <a:gd name="T7" fmla="*/ 95 h 217"/>
                <a:gd name="T8" fmla="*/ 2880 w 2880"/>
                <a:gd name="T9" fmla="*/ 95 h 217"/>
                <a:gd name="T10" fmla="*/ 2880 w 2880"/>
                <a:gd name="T11" fmla="*/ 217 h 217"/>
                <a:gd name="T12" fmla="*/ 2880 w 2880"/>
                <a:gd name="T13" fmla="*/ 217 h 217"/>
                <a:gd name="T14" fmla="*/ 2880 w 2880"/>
                <a:gd name="T15" fmla="*/ 14 h 217"/>
                <a:gd name="T16" fmla="*/ 2171 w 2880"/>
                <a:gd name="T17" fmla="*/ 0 h 217"/>
                <a:gd name="T18" fmla="*/ 0 w 2880"/>
                <a:gd name="T19" fmla="*/ 0 h 217"/>
                <a:gd name="T20" fmla="*/ 0 w 2880"/>
                <a:gd name="T21" fmla="*/ 95 h 217"/>
                <a:gd name="T22" fmla="*/ 2486 w 2880"/>
                <a:gd name="T23" fmla="*/ 95 h 217"/>
                <a:gd name="T24" fmla="*/ 2486 w 2880"/>
                <a:gd name="T25" fmla="*/ 95 h 217"/>
                <a:gd name="T26" fmla="*/ 2486 w 2880"/>
                <a:gd name="T27" fmla="*/ 95 h 217"/>
                <a:gd name="T28" fmla="*/ 2486 w 2880"/>
                <a:gd name="T29" fmla="*/ 95 h 217"/>
                <a:gd name="T30" fmla="*/ 2171 w 2880"/>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0" h="217">
                  <a:moveTo>
                    <a:pt x="2880" y="14"/>
                  </a:moveTo>
                  <a:cubicBezTo>
                    <a:pt x="2817" y="14"/>
                    <a:pt x="2817" y="14"/>
                    <a:pt x="2817" y="14"/>
                  </a:cubicBezTo>
                  <a:cubicBezTo>
                    <a:pt x="2616" y="14"/>
                    <a:pt x="2542" y="74"/>
                    <a:pt x="2486" y="95"/>
                  </a:cubicBezTo>
                  <a:cubicBezTo>
                    <a:pt x="2486" y="95"/>
                    <a:pt x="2486" y="95"/>
                    <a:pt x="2486" y="95"/>
                  </a:cubicBezTo>
                  <a:cubicBezTo>
                    <a:pt x="2880" y="95"/>
                    <a:pt x="2880" y="95"/>
                    <a:pt x="2880" y="95"/>
                  </a:cubicBezTo>
                  <a:cubicBezTo>
                    <a:pt x="2880" y="217"/>
                    <a:pt x="2880" y="217"/>
                    <a:pt x="2880" y="217"/>
                  </a:cubicBezTo>
                  <a:cubicBezTo>
                    <a:pt x="2880" y="217"/>
                    <a:pt x="2880" y="217"/>
                    <a:pt x="2880" y="217"/>
                  </a:cubicBezTo>
                  <a:cubicBezTo>
                    <a:pt x="2880" y="14"/>
                    <a:pt x="2880" y="14"/>
                    <a:pt x="2880" y="14"/>
                  </a:cubicBezTo>
                  <a:moveTo>
                    <a:pt x="2171" y="0"/>
                  </a:moveTo>
                  <a:cubicBezTo>
                    <a:pt x="0" y="0"/>
                    <a:pt x="0" y="0"/>
                    <a:pt x="0" y="0"/>
                  </a:cubicBezTo>
                  <a:cubicBezTo>
                    <a:pt x="0" y="95"/>
                    <a:pt x="0" y="95"/>
                    <a:pt x="0" y="95"/>
                  </a:cubicBezTo>
                  <a:cubicBezTo>
                    <a:pt x="2486" y="95"/>
                    <a:pt x="2486" y="95"/>
                    <a:pt x="2486" y="95"/>
                  </a:cubicBezTo>
                  <a:cubicBezTo>
                    <a:pt x="2486" y="95"/>
                    <a:pt x="2486" y="95"/>
                    <a:pt x="2486" y="95"/>
                  </a:cubicBezTo>
                  <a:cubicBezTo>
                    <a:pt x="2486" y="95"/>
                    <a:pt x="2486" y="95"/>
                    <a:pt x="2486" y="95"/>
                  </a:cubicBezTo>
                  <a:cubicBezTo>
                    <a:pt x="2486" y="95"/>
                    <a:pt x="2486" y="95"/>
                    <a:pt x="2486" y="95"/>
                  </a:cubicBezTo>
                  <a:cubicBezTo>
                    <a:pt x="2419" y="39"/>
                    <a:pt x="2306" y="0"/>
                    <a:pt x="2171" y="0"/>
                  </a:cubicBezTo>
                </a:path>
              </a:pathLst>
            </a:custGeom>
            <a:solidFill>
              <a:srgbClr val="BFBFBF"/>
            </a:solid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12" name="Freeform 9"/>
            <p:cNvSpPr>
              <a:spLocks noEditPoints="1"/>
            </p:cNvSpPr>
            <p:nvPr userDrawn="1"/>
          </p:nvSpPr>
          <p:spPr bwMode="auto">
            <a:xfrm>
              <a:off x="1588" y="6367463"/>
              <a:ext cx="9142412" cy="388937"/>
            </a:xfrm>
            <a:custGeom>
              <a:avLst/>
              <a:gdLst>
                <a:gd name="T0" fmla="*/ 2486 w 2880"/>
                <a:gd name="T1" fmla="*/ 0 h 122"/>
                <a:gd name="T2" fmla="*/ 0 w 2880"/>
                <a:gd name="T3" fmla="*/ 0 h 122"/>
                <a:gd name="T4" fmla="*/ 0 w 2880"/>
                <a:gd name="T5" fmla="*/ 13 h 122"/>
                <a:gd name="T6" fmla="*/ 2289 w 2880"/>
                <a:gd name="T7" fmla="*/ 13 h 122"/>
                <a:gd name="T8" fmla="*/ 2486 w 2880"/>
                <a:gd name="T9" fmla="*/ 0 h 122"/>
                <a:gd name="T10" fmla="*/ 2880 w 2880"/>
                <a:gd name="T11" fmla="*/ 0 h 122"/>
                <a:gd name="T12" fmla="*/ 2486 w 2880"/>
                <a:gd name="T13" fmla="*/ 0 h 122"/>
                <a:gd name="T14" fmla="*/ 2813 w 2880"/>
                <a:gd name="T15" fmla="*/ 122 h 122"/>
                <a:gd name="T16" fmla="*/ 2880 w 2880"/>
                <a:gd name="T17" fmla="*/ 122 h 122"/>
                <a:gd name="T18" fmla="*/ 2880 w 2880"/>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122">
                  <a:moveTo>
                    <a:pt x="2486" y="0"/>
                  </a:moveTo>
                  <a:cubicBezTo>
                    <a:pt x="0" y="0"/>
                    <a:pt x="0" y="0"/>
                    <a:pt x="0" y="0"/>
                  </a:cubicBezTo>
                  <a:cubicBezTo>
                    <a:pt x="0" y="13"/>
                    <a:pt x="0" y="13"/>
                    <a:pt x="0" y="13"/>
                  </a:cubicBezTo>
                  <a:cubicBezTo>
                    <a:pt x="2289" y="13"/>
                    <a:pt x="2289" y="13"/>
                    <a:pt x="2289" y="13"/>
                  </a:cubicBezTo>
                  <a:cubicBezTo>
                    <a:pt x="2418" y="13"/>
                    <a:pt x="2459" y="10"/>
                    <a:pt x="2486" y="0"/>
                  </a:cubicBezTo>
                  <a:moveTo>
                    <a:pt x="2880" y="0"/>
                  </a:moveTo>
                  <a:cubicBezTo>
                    <a:pt x="2486" y="0"/>
                    <a:pt x="2486" y="0"/>
                    <a:pt x="2486" y="0"/>
                  </a:cubicBezTo>
                  <a:cubicBezTo>
                    <a:pt x="2554" y="56"/>
                    <a:pt x="2645" y="122"/>
                    <a:pt x="2813" y="122"/>
                  </a:cubicBezTo>
                  <a:cubicBezTo>
                    <a:pt x="2854" y="122"/>
                    <a:pt x="2880" y="122"/>
                    <a:pt x="2880" y="122"/>
                  </a:cubicBezTo>
                  <a:cubicBezTo>
                    <a:pt x="2880" y="0"/>
                    <a:pt x="2880" y="0"/>
                    <a:pt x="2880" y="0"/>
                  </a:cubicBezTo>
                </a:path>
              </a:pathLst>
            </a:custGeom>
            <a:solidFill>
              <a:schemeClr val="accent2">
                <a:lumMod val="75000"/>
              </a:schemeClr>
            </a:solid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13" name="Freeform 10"/>
            <p:cNvSpPr>
              <a:spLocks/>
            </p:cNvSpPr>
            <p:nvPr userDrawn="1"/>
          </p:nvSpPr>
          <p:spPr bwMode="auto">
            <a:xfrm>
              <a:off x="1588" y="6110288"/>
              <a:ext cx="7891462" cy="298450"/>
            </a:xfrm>
            <a:custGeom>
              <a:avLst/>
              <a:gdLst>
                <a:gd name="T0" fmla="*/ 2486 w 2486"/>
                <a:gd name="T1" fmla="*/ 81 h 94"/>
                <a:gd name="T2" fmla="*/ 2171 w 2486"/>
                <a:gd name="T3" fmla="*/ 0 h 94"/>
                <a:gd name="T4" fmla="*/ 0 w 2486"/>
                <a:gd name="T5" fmla="*/ 0 h 94"/>
                <a:gd name="T6" fmla="*/ 0 w 2486"/>
                <a:gd name="T7" fmla="*/ 94 h 94"/>
                <a:gd name="T8" fmla="*/ 2289 w 2486"/>
                <a:gd name="T9" fmla="*/ 94 h 94"/>
                <a:gd name="T10" fmla="*/ 2486 w 2486"/>
                <a:gd name="T11" fmla="*/ 81 h 94"/>
              </a:gdLst>
              <a:ahLst/>
              <a:cxnLst>
                <a:cxn ang="0">
                  <a:pos x="T0" y="T1"/>
                </a:cxn>
                <a:cxn ang="0">
                  <a:pos x="T2" y="T3"/>
                </a:cxn>
                <a:cxn ang="0">
                  <a:pos x="T4" y="T5"/>
                </a:cxn>
                <a:cxn ang="0">
                  <a:pos x="T6" y="T7"/>
                </a:cxn>
                <a:cxn ang="0">
                  <a:pos x="T8" y="T9"/>
                </a:cxn>
                <a:cxn ang="0">
                  <a:pos x="T10" y="T11"/>
                </a:cxn>
              </a:cxnLst>
              <a:rect l="0" t="0" r="r" b="b"/>
              <a:pathLst>
                <a:path w="2486" h="94">
                  <a:moveTo>
                    <a:pt x="2486" y="81"/>
                  </a:moveTo>
                  <a:cubicBezTo>
                    <a:pt x="2410" y="38"/>
                    <a:pt x="2306" y="0"/>
                    <a:pt x="2171" y="0"/>
                  </a:cubicBezTo>
                  <a:cubicBezTo>
                    <a:pt x="0" y="0"/>
                    <a:pt x="0" y="0"/>
                    <a:pt x="0" y="0"/>
                  </a:cubicBezTo>
                  <a:cubicBezTo>
                    <a:pt x="0" y="94"/>
                    <a:pt x="0" y="94"/>
                    <a:pt x="0" y="94"/>
                  </a:cubicBezTo>
                  <a:cubicBezTo>
                    <a:pt x="2289" y="94"/>
                    <a:pt x="2289" y="94"/>
                    <a:pt x="2289" y="94"/>
                  </a:cubicBezTo>
                  <a:cubicBezTo>
                    <a:pt x="2418" y="94"/>
                    <a:pt x="2459" y="91"/>
                    <a:pt x="2486" y="81"/>
                  </a:cubicBezTo>
                </a:path>
              </a:pathLst>
            </a:custGeom>
            <a:solidFill>
              <a:schemeClr val="accent1"/>
            </a:solid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14" name="Freeform 11"/>
            <p:cNvSpPr>
              <a:spLocks/>
            </p:cNvSpPr>
            <p:nvPr userDrawn="1"/>
          </p:nvSpPr>
          <p:spPr bwMode="auto">
            <a:xfrm>
              <a:off x="7893050" y="6110288"/>
              <a:ext cx="1250950" cy="601662"/>
            </a:xfrm>
            <a:custGeom>
              <a:avLst/>
              <a:gdLst>
                <a:gd name="T0" fmla="*/ 331 w 394"/>
                <a:gd name="T1" fmla="*/ 0 h 189"/>
                <a:gd name="T2" fmla="*/ 0 w 394"/>
                <a:gd name="T3" fmla="*/ 81 h 189"/>
                <a:gd name="T4" fmla="*/ 327 w 394"/>
                <a:gd name="T5" fmla="*/ 189 h 189"/>
                <a:gd name="T6" fmla="*/ 394 w 394"/>
                <a:gd name="T7" fmla="*/ 189 h 189"/>
                <a:gd name="T8" fmla="*/ 394 w 394"/>
                <a:gd name="T9" fmla="*/ 0 h 189"/>
                <a:gd name="T10" fmla="*/ 331 w 394"/>
                <a:gd name="T11" fmla="*/ 0 h 189"/>
              </a:gdLst>
              <a:ahLst/>
              <a:cxnLst>
                <a:cxn ang="0">
                  <a:pos x="T0" y="T1"/>
                </a:cxn>
                <a:cxn ang="0">
                  <a:pos x="T2" y="T3"/>
                </a:cxn>
                <a:cxn ang="0">
                  <a:pos x="T4" y="T5"/>
                </a:cxn>
                <a:cxn ang="0">
                  <a:pos x="T6" y="T7"/>
                </a:cxn>
                <a:cxn ang="0">
                  <a:pos x="T8" y="T9"/>
                </a:cxn>
                <a:cxn ang="0">
                  <a:pos x="T10" y="T11"/>
                </a:cxn>
              </a:cxnLst>
              <a:rect l="0" t="0" r="r" b="b"/>
              <a:pathLst>
                <a:path w="394" h="189">
                  <a:moveTo>
                    <a:pt x="331" y="0"/>
                  </a:moveTo>
                  <a:cubicBezTo>
                    <a:pt x="130" y="0"/>
                    <a:pt x="56" y="60"/>
                    <a:pt x="0" y="81"/>
                  </a:cubicBezTo>
                  <a:cubicBezTo>
                    <a:pt x="89" y="131"/>
                    <a:pt x="159" y="189"/>
                    <a:pt x="327" y="189"/>
                  </a:cubicBezTo>
                  <a:cubicBezTo>
                    <a:pt x="368" y="189"/>
                    <a:pt x="394" y="189"/>
                    <a:pt x="394" y="189"/>
                  </a:cubicBezTo>
                  <a:cubicBezTo>
                    <a:pt x="394" y="0"/>
                    <a:pt x="394" y="0"/>
                    <a:pt x="394" y="0"/>
                  </a:cubicBezTo>
                  <a:lnTo>
                    <a:pt x="331" y="0"/>
                  </a:lnTo>
                  <a:close/>
                </a:path>
              </a:pathLst>
            </a:custGeom>
            <a:solidFill>
              <a:srgbClr val="F7F7F7"/>
            </a:solid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15" name="AutoShape 81"/>
            <p:cNvSpPr>
              <a:spLocks noChangeAspect="1" noChangeArrowheads="1" noTextEdit="1"/>
            </p:cNvSpPr>
            <p:nvPr/>
          </p:nvSpPr>
          <p:spPr bwMode="auto">
            <a:xfrm>
              <a:off x="-9525" y="6051550"/>
              <a:ext cx="9169400" cy="849313"/>
            </a:xfrm>
            <a:prstGeom prst="rect">
              <a:avLst/>
            </a:prstGeom>
            <a:noFill/>
            <a:ln w="9525">
              <a:noFill/>
              <a:miter lim="800000"/>
              <a:headEnd/>
              <a:tailEnd/>
            </a:ln>
          </p:spPr>
          <p:txBody>
            <a:bodyPr/>
            <a:lstStyle/>
            <a:p>
              <a:pPr defTabSz="914400" fontAlgn="auto">
                <a:spcBef>
                  <a:spcPts val="0"/>
                </a:spcBef>
                <a:spcAft>
                  <a:spcPts val="0"/>
                </a:spcAft>
                <a:defRPr/>
              </a:pPr>
              <a:endParaRPr lang="en-US">
                <a:solidFill>
                  <a:prstClr val="black"/>
                </a:solidFill>
                <a:latin typeface="Calibri"/>
                <a:ea typeface="+mn-ea"/>
              </a:endParaRPr>
            </a:p>
          </p:txBody>
        </p:sp>
        <p:sp>
          <p:nvSpPr>
            <p:cNvPr id="16" name="Rectangle 84"/>
            <p:cNvSpPr>
              <a:spLocks noChangeArrowheads="1"/>
            </p:cNvSpPr>
            <p:nvPr/>
          </p:nvSpPr>
          <p:spPr bwMode="auto">
            <a:xfrm>
              <a:off x="-9525" y="6356350"/>
              <a:ext cx="9167813" cy="544513"/>
            </a:xfrm>
            <a:prstGeom prst="rect">
              <a:avLst/>
            </a:prstGeom>
            <a:noFill/>
            <a:ln w="9525">
              <a:noFill/>
              <a:miter lim="800000"/>
              <a:headEnd/>
              <a:tailEnd/>
            </a:ln>
          </p:spPr>
          <p:txBody>
            <a:bodyPr/>
            <a:lstStyle/>
            <a:p>
              <a:pPr defTabSz="914400" fontAlgn="auto">
                <a:spcBef>
                  <a:spcPts val="0"/>
                </a:spcBef>
                <a:spcAft>
                  <a:spcPts val="0"/>
                </a:spcAft>
                <a:defRPr/>
              </a:pPr>
              <a:endParaRPr lang="en-US">
                <a:solidFill>
                  <a:prstClr val="black"/>
                </a:solidFill>
                <a:latin typeface="Calibri"/>
                <a:ea typeface="+mn-ea"/>
              </a:endParaRPr>
            </a:p>
          </p:txBody>
        </p:sp>
        <p:pic>
          <p:nvPicPr>
            <p:cNvPr id="30740" name="Picture 78"/>
            <p:cNvPicPr>
              <a:picLocks noChangeAspect="1" noChangeArrowheads="1"/>
            </p:cNvPicPr>
            <p:nvPr/>
          </p:nvPicPr>
          <p:blipFill>
            <a:blip r:embed="rId11" cstate="print"/>
            <a:srcRect/>
            <a:stretch>
              <a:fillRect/>
            </a:stretch>
          </p:blipFill>
          <p:spPr bwMode="auto">
            <a:xfrm>
              <a:off x="8459788" y="6191250"/>
              <a:ext cx="454025" cy="454025"/>
            </a:xfrm>
            <a:prstGeom prst="rect">
              <a:avLst/>
            </a:prstGeom>
            <a:noFill/>
            <a:ln w="9525">
              <a:noFill/>
              <a:miter lim="800000"/>
              <a:headEnd/>
              <a:tailEnd/>
            </a:ln>
          </p:spPr>
        </p:pic>
      </p:grpSp>
      <p:sp>
        <p:nvSpPr>
          <p:cNvPr id="30723" name="Title Placeholder 1"/>
          <p:cNvSpPr>
            <a:spLocks noGrp="1"/>
          </p:cNvSpPr>
          <p:nvPr>
            <p:ph type="title"/>
          </p:nvPr>
        </p:nvSpPr>
        <p:spPr bwMode="auto">
          <a:xfrm>
            <a:off x="358775" y="274638"/>
            <a:ext cx="8461375" cy="8524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AU" smtClean="0"/>
          </a:p>
        </p:txBody>
      </p:sp>
      <p:sp>
        <p:nvSpPr>
          <p:cNvPr id="30724" name="Text Placeholder 2"/>
          <p:cNvSpPr>
            <a:spLocks noGrp="1"/>
          </p:cNvSpPr>
          <p:nvPr>
            <p:ph type="body" idx="1"/>
          </p:nvPr>
        </p:nvSpPr>
        <p:spPr bwMode="auto">
          <a:xfrm>
            <a:off x="358775" y="1268413"/>
            <a:ext cx="8461375" cy="45735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smtClean="0"/>
          </a:p>
        </p:txBody>
      </p:sp>
      <p:sp>
        <p:nvSpPr>
          <p:cNvPr id="5" name="Footer Placeholder 4"/>
          <p:cNvSpPr>
            <a:spLocks noGrp="1"/>
          </p:cNvSpPr>
          <p:nvPr>
            <p:ph type="ftr" sz="quarter" idx="3"/>
          </p:nvPr>
        </p:nvSpPr>
        <p:spPr>
          <a:xfrm>
            <a:off x="677863" y="6503988"/>
            <a:ext cx="6083300" cy="123825"/>
          </a:xfrm>
          <a:prstGeom prst="rect">
            <a:avLst/>
          </a:prstGeom>
        </p:spPr>
        <p:txBody>
          <a:bodyPr vert="horz" wrap="square" lIns="0" tIns="0" rIns="0" bIns="0" numCol="1" anchor="ctr" anchorCtr="0" compatLnSpc="1">
            <a:prstTxWarp prst="textNoShape">
              <a:avLst/>
            </a:prstTxWarp>
          </a:bodyPr>
          <a:lstStyle>
            <a:lvl1pPr>
              <a:defRPr sz="900">
                <a:solidFill>
                  <a:srgbClr val="FFFFFF"/>
                </a:solidFill>
                <a:latin typeface="Calibri" pitchFamily="34" charset="0"/>
              </a:defRPr>
            </a:lvl1pPr>
          </a:lstStyle>
          <a:p>
            <a:pPr defTabSz="914400"/>
            <a:r>
              <a:rPr lang="en-AU">
                <a:ea typeface="+mn-ea"/>
              </a:rPr>
              <a:t>Presentation title  |  Presenter name</a:t>
            </a:r>
          </a:p>
        </p:txBody>
      </p:sp>
      <p:sp>
        <p:nvSpPr>
          <p:cNvPr id="18" name="Slide Number Placeholder 17"/>
          <p:cNvSpPr>
            <a:spLocks noGrp="1"/>
          </p:cNvSpPr>
          <p:nvPr>
            <p:ph type="sldNum" sz="quarter" idx="4"/>
          </p:nvPr>
        </p:nvSpPr>
        <p:spPr>
          <a:xfrm>
            <a:off x="330200" y="6503988"/>
            <a:ext cx="288925" cy="127000"/>
          </a:xfrm>
          <a:prstGeom prst="rect">
            <a:avLst/>
          </a:prstGeom>
        </p:spPr>
        <p:txBody>
          <a:bodyPr vert="horz" lIns="0" tIns="0" rIns="0" bIns="0" rtlCol="0" anchor="ctr"/>
          <a:lstStyle>
            <a:lvl1pPr algn="r" fontAlgn="auto">
              <a:spcBef>
                <a:spcPts val="0"/>
              </a:spcBef>
              <a:spcAft>
                <a:spcPts val="0"/>
              </a:spcAft>
              <a:defRPr sz="900" smtClean="0">
                <a:solidFill>
                  <a:schemeClr val="bg1"/>
                </a:solidFill>
                <a:latin typeface="+mn-lt"/>
              </a:defRPr>
            </a:lvl1pPr>
          </a:lstStyle>
          <a:p>
            <a:pPr defTabSz="914400">
              <a:defRPr/>
            </a:pPr>
            <a:fld id="{C792DAE0-9937-4325-8E39-ABC9EF769EA0}" type="slidenum">
              <a:rPr lang="en-AU">
                <a:solidFill>
                  <a:srgbClr val="FFFFFF"/>
                </a:solidFill>
                <a:ea typeface="+mn-ea"/>
              </a:rPr>
              <a:pPr defTabSz="914400">
                <a:defRPr/>
              </a:pPr>
              <a:t>‹#›</a:t>
            </a:fld>
            <a:r>
              <a:rPr lang="en-AU" dirty="0">
                <a:solidFill>
                  <a:srgbClr val="FFFFFF"/>
                </a:solidFill>
                <a:ea typeface="+mn-ea"/>
              </a:rPr>
              <a:t>  |</a:t>
            </a:r>
          </a:p>
        </p:txBody>
      </p:sp>
      <p:sp>
        <p:nvSpPr>
          <p:cNvPr id="36" name="AutoShape 4"/>
          <p:cNvSpPr>
            <a:spLocks noChangeAspect="1" noChangeArrowheads="1" noTextEdit="1"/>
          </p:cNvSpPr>
          <p:nvPr/>
        </p:nvSpPr>
        <p:spPr bwMode="auto">
          <a:xfrm>
            <a:off x="3175" y="3325813"/>
            <a:ext cx="9161463" cy="801687"/>
          </a:xfrm>
          <a:prstGeom prst="rect">
            <a:avLst/>
          </a:prstGeom>
          <a:no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38" name="Rectangle 7"/>
          <p:cNvSpPr>
            <a:spLocks noChangeArrowheads="1"/>
          </p:cNvSpPr>
          <p:nvPr/>
        </p:nvSpPr>
        <p:spPr bwMode="auto">
          <a:xfrm>
            <a:off x="12700" y="3636963"/>
            <a:ext cx="9142413" cy="490537"/>
          </a:xfrm>
          <a:prstGeom prst="rect">
            <a:avLst/>
          </a:prstGeom>
          <a:noFill/>
          <a:ln>
            <a:noFill/>
          </a:ln>
          <a:extLst/>
        </p:spPr>
        <p:txBody>
          <a:bodyPr/>
          <a:lstStyle/>
          <a:p>
            <a:pPr defTabSz="914400" fontAlgn="auto">
              <a:spcBef>
                <a:spcPts val="0"/>
              </a:spcBef>
              <a:spcAft>
                <a:spcPts val="0"/>
              </a:spcAft>
              <a:defRPr/>
            </a:pPr>
            <a:endParaRPr lang="en-AU">
              <a:solidFill>
                <a:prstClr val="black"/>
              </a:solidFill>
              <a:latin typeface="Calibri"/>
              <a:ea typeface="+mn-ea"/>
            </a:endParaRPr>
          </a:p>
        </p:txBody>
      </p:sp>
      <p:sp>
        <p:nvSpPr>
          <p:cNvPr id="43" name="AutoShape 81"/>
          <p:cNvSpPr>
            <a:spLocks noChangeAspect="1" noChangeArrowheads="1" noTextEdit="1"/>
          </p:cNvSpPr>
          <p:nvPr/>
        </p:nvSpPr>
        <p:spPr bwMode="auto">
          <a:xfrm>
            <a:off x="1588" y="3321050"/>
            <a:ext cx="9169400" cy="849313"/>
          </a:xfrm>
          <a:prstGeom prst="rect">
            <a:avLst/>
          </a:prstGeom>
          <a:noFill/>
          <a:ln w="9525">
            <a:noFill/>
            <a:miter lim="800000"/>
            <a:headEnd/>
            <a:tailEnd/>
          </a:ln>
        </p:spPr>
        <p:txBody>
          <a:bodyPr/>
          <a:lstStyle/>
          <a:p>
            <a:pPr defTabSz="914400" fontAlgn="auto">
              <a:spcBef>
                <a:spcPts val="0"/>
              </a:spcBef>
              <a:spcAft>
                <a:spcPts val="0"/>
              </a:spcAft>
              <a:defRPr/>
            </a:pPr>
            <a:endParaRPr lang="en-US">
              <a:solidFill>
                <a:prstClr val="black"/>
              </a:solidFill>
              <a:latin typeface="Calibri"/>
              <a:ea typeface="+mn-ea"/>
            </a:endParaRPr>
          </a:p>
        </p:txBody>
      </p:sp>
      <p:sp>
        <p:nvSpPr>
          <p:cNvPr id="44" name="Rectangle 84"/>
          <p:cNvSpPr>
            <a:spLocks noChangeArrowheads="1"/>
          </p:cNvSpPr>
          <p:nvPr/>
        </p:nvSpPr>
        <p:spPr bwMode="auto">
          <a:xfrm>
            <a:off x="1588" y="3625850"/>
            <a:ext cx="9167812" cy="544513"/>
          </a:xfrm>
          <a:prstGeom prst="rect">
            <a:avLst/>
          </a:prstGeom>
          <a:noFill/>
          <a:ln w="9525">
            <a:noFill/>
            <a:miter lim="800000"/>
            <a:headEnd/>
            <a:tailEnd/>
          </a:ln>
        </p:spPr>
        <p:txBody>
          <a:bodyPr/>
          <a:lstStyle/>
          <a:p>
            <a:pPr defTabSz="914400" fontAlgn="auto">
              <a:spcBef>
                <a:spcPts val="0"/>
              </a:spcBef>
              <a:spcAft>
                <a:spcPts val="0"/>
              </a:spcAft>
              <a:defRPr/>
            </a:pPr>
            <a:endParaRPr lang="en-US">
              <a:solidFill>
                <a:prstClr val="black"/>
              </a:solidFill>
              <a:latin typeface="Calibri"/>
              <a:ea typeface="+mn-ea"/>
            </a:endParaRPr>
          </a:p>
        </p:txBody>
      </p:sp>
    </p:spTree>
    <p:extLst>
      <p:ext uri="{BB962C8B-B14F-4D97-AF65-F5344CB8AC3E}">
        <p14:creationId xmlns:p14="http://schemas.microsoft.com/office/powerpoint/2010/main" val="243255085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Lst>
  <p:timing>
    <p:tnLst>
      <p:par>
        <p:cTn id="1" dur="indefinite" restart="never" nodeType="tmRoot"/>
      </p:par>
    </p:tnLst>
  </p:timing>
  <p:hf hdr="0" dt="0"/>
  <p:txStyles>
    <p:titleStyle>
      <a:lvl1pPr algn="l" rtl="0" eaLnBrk="1" fontAlgn="base" hangingPunct="1">
        <a:spcBef>
          <a:spcPct val="0"/>
        </a:spcBef>
        <a:spcAft>
          <a:spcPct val="0"/>
        </a:spcAft>
        <a:defRPr sz="3600" b="1" kern="1200">
          <a:solidFill>
            <a:schemeClr val="accent2"/>
          </a:solidFill>
          <a:latin typeface="+mj-lt"/>
          <a:ea typeface="+mj-ea"/>
          <a:cs typeface="+mj-cs"/>
        </a:defRPr>
      </a:lvl1pPr>
      <a:lvl2pPr algn="l" rtl="0" eaLnBrk="1" fontAlgn="base" hangingPunct="1">
        <a:spcBef>
          <a:spcPct val="0"/>
        </a:spcBef>
        <a:spcAft>
          <a:spcPct val="0"/>
        </a:spcAft>
        <a:defRPr sz="3600" b="1">
          <a:solidFill>
            <a:schemeClr val="accent2"/>
          </a:solidFill>
          <a:latin typeface="Calibri" pitchFamily="34" charset="0"/>
        </a:defRPr>
      </a:lvl2pPr>
      <a:lvl3pPr algn="l" rtl="0" eaLnBrk="1" fontAlgn="base" hangingPunct="1">
        <a:spcBef>
          <a:spcPct val="0"/>
        </a:spcBef>
        <a:spcAft>
          <a:spcPct val="0"/>
        </a:spcAft>
        <a:defRPr sz="3600" b="1">
          <a:solidFill>
            <a:schemeClr val="accent2"/>
          </a:solidFill>
          <a:latin typeface="Calibri" pitchFamily="34" charset="0"/>
        </a:defRPr>
      </a:lvl3pPr>
      <a:lvl4pPr algn="l" rtl="0" eaLnBrk="1" fontAlgn="base" hangingPunct="1">
        <a:spcBef>
          <a:spcPct val="0"/>
        </a:spcBef>
        <a:spcAft>
          <a:spcPct val="0"/>
        </a:spcAft>
        <a:defRPr sz="3600" b="1">
          <a:solidFill>
            <a:schemeClr val="accent2"/>
          </a:solidFill>
          <a:latin typeface="Calibri" pitchFamily="34" charset="0"/>
        </a:defRPr>
      </a:lvl4pPr>
      <a:lvl5pPr algn="l" rtl="0" eaLnBrk="1" fontAlgn="base" hangingPunct="1">
        <a:spcBef>
          <a:spcPct val="0"/>
        </a:spcBef>
        <a:spcAft>
          <a:spcPct val="0"/>
        </a:spcAft>
        <a:defRPr sz="3600" b="1">
          <a:solidFill>
            <a:schemeClr val="accent2"/>
          </a:solidFill>
          <a:latin typeface="Calibri" pitchFamily="34" charset="0"/>
        </a:defRPr>
      </a:lvl5pPr>
      <a:lvl6pPr marL="457200" algn="l" rtl="0" eaLnBrk="1" fontAlgn="base" hangingPunct="1">
        <a:spcBef>
          <a:spcPct val="0"/>
        </a:spcBef>
        <a:spcAft>
          <a:spcPct val="0"/>
        </a:spcAft>
        <a:defRPr sz="3600" b="1">
          <a:solidFill>
            <a:schemeClr val="accent2"/>
          </a:solidFill>
          <a:latin typeface="Calibri" pitchFamily="34" charset="0"/>
        </a:defRPr>
      </a:lvl6pPr>
      <a:lvl7pPr marL="914400" algn="l" rtl="0" eaLnBrk="1" fontAlgn="base" hangingPunct="1">
        <a:spcBef>
          <a:spcPct val="0"/>
        </a:spcBef>
        <a:spcAft>
          <a:spcPct val="0"/>
        </a:spcAft>
        <a:defRPr sz="3600" b="1">
          <a:solidFill>
            <a:schemeClr val="accent2"/>
          </a:solidFill>
          <a:latin typeface="Calibri" pitchFamily="34" charset="0"/>
        </a:defRPr>
      </a:lvl7pPr>
      <a:lvl8pPr marL="1371600" algn="l" rtl="0" eaLnBrk="1" fontAlgn="base" hangingPunct="1">
        <a:spcBef>
          <a:spcPct val="0"/>
        </a:spcBef>
        <a:spcAft>
          <a:spcPct val="0"/>
        </a:spcAft>
        <a:defRPr sz="3600" b="1">
          <a:solidFill>
            <a:schemeClr val="accent2"/>
          </a:solidFill>
          <a:latin typeface="Calibri" pitchFamily="34" charset="0"/>
        </a:defRPr>
      </a:lvl8pPr>
      <a:lvl9pPr marL="1828800" algn="l" rtl="0" eaLnBrk="1" fontAlgn="base" hangingPunct="1">
        <a:spcBef>
          <a:spcPct val="0"/>
        </a:spcBef>
        <a:spcAft>
          <a:spcPct val="0"/>
        </a:spcAft>
        <a:defRPr sz="3600" b="1">
          <a:solidFill>
            <a:schemeClr val="accent2"/>
          </a:solidFill>
          <a:latin typeface="Calibri" pitchFamily="34" charset="0"/>
        </a:defRPr>
      </a:lvl9pPr>
    </p:titleStyle>
    <p:bodyStyle>
      <a:lvl1pPr marL="215900" indent="-215900" algn="l" rtl="0" eaLnBrk="1" fontAlgn="base" hangingPunct="1">
        <a:lnSpc>
          <a:spcPct val="90000"/>
        </a:lnSpc>
        <a:spcBef>
          <a:spcPts val="600"/>
        </a:spcBef>
        <a:spcAft>
          <a:spcPct val="0"/>
        </a:spcAft>
        <a:buFont typeface="Arial" charset="0"/>
        <a:buChar char="•"/>
        <a:defRPr sz="2400" kern="1200">
          <a:solidFill>
            <a:schemeClr val="tx1"/>
          </a:solidFill>
          <a:latin typeface="+mn-lt"/>
          <a:ea typeface="+mn-ea"/>
          <a:cs typeface="+mn-cs"/>
        </a:defRPr>
      </a:lvl1pPr>
      <a:lvl2pPr marL="431800" indent="-215900" algn="l" rtl="0" eaLnBrk="1" fontAlgn="base" hangingPunct="1">
        <a:lnSpc>
          <a:spcPct val="90000"/>
        </a:lnSpc>
        <a:spcBef>
          <a:spcPts val="600"/>
        </a:spcBef>
        <a:spcAft>
          <a:spcPct val="0"/>
        </a:spcAft>
        <a:buFont typeface="Calibri" pitchFamily="34" charset="0"/>
        <a:buChar char="•"/>
        <a:defRPr sz="2000" kern="1200">
          <a:solidFill>
            <a:schemeClr val="tx1"/>
          </a:solidFill>
          <a:latin typeface="+mn-lt"/>
          <a:ea typeface="+mn-ea"/>
          <a:cs typeface="+mn-cs"/>
        </a:defRPr>
      </a:lvl2pPr>
      <a:lvl3pPr marL="647700" indent="-215900" algn="l" rtl="0" eaLnBrk="1" fontAlgn="base" hangingPunct="1">
        <a:lnSpc>
          <a:spcPct val="90000"/>
        </a:lnSpc>
        <a:spcBef>
          <a:spcPts val="600"/>
        </a:spcBef>
        <a:spcAft>
          <a:spcPct val="0"/>
        </a:spcAft>
        <a:buFont typeface="Calibri" pitchFamily="34" charset="0"/>
        <a:buChar char="–"/>
        <a:defRPr sz="2000" kern="1200">
          <a:solidFill>
            <a:schemeClr val="tx1"/>
          </a:solidFill>
          <a:latin typeface="+mn-lt"/>
          <a:ea typeface="+mn-ea"/>
          <a:cs typeface="+mn-cs"/>
        </a:defRPr>
      </a:lvl3pPr>
      <a:lvl4pPr marL="863600" indent="-215900" algn="l" rtl="0" eaLnBrk="1" fontAlgn="base" hangingPunct="1">
        <a:lnSpc>
          <a:spcPct val="90000"/>
        </a:lnSpc>
        <a:spcBef>
          <a:spcPts val="600"/>
        </a:spcBef>
        <a:spcAft>
          <a:spcPct val="0"/>
        </a:spcAft>
        <a:buFont typeface="Calibri" pitchFamily="34" charset="0"/>
        <a:buChar char="–"/>
        <a:defRPr sz="2000" kern="1200">
          <a:solidFill>
            <a:schemeClr val="tx1"/>
          </a:solidFill>
          <a:latin typeface="+mn-lt"/>
          <a:ea typeface="+mn-ea"/>
          <a:cs typeface="+mn-cs"/>
        </a:defRPr>
      </a:lvl4pPr>
      <a:lvl5pPr marL="1079500" indent="-215900" algn="l" rtl="0" eaLnBrk="1" fontAlgn="base" hangingPunct="1">
        <a:lnSpc>
          <a:spcPct val="90000"/>
        </a:lnSpc>
        <a:spcBef>
          <a:spcPts val="600"/>
        </a:spcBef>
        <a:spcAft>
          <a:spcPct val="0"/>
        </a:spcAft>
        <a:buFont typeface="Calibri" pitchFamily="34" charset="0"/>
        <a:buChar char="•"/>
        <a:defRPr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p:cNvPicPr>
            <a:picLocks/>
          </p:cNvPicPr>
          <p:nvPr/>
        </p:nvPicPr>
        <p:blipFill>
          <a:blip r:embed="rId13">
            <a:extLst>
              <a:ext uri="{28A0092B-C50C-407E-A947-70E740481C1C}">
                <a14:useLocalDpi xmlns:a14="http://schemas.microsoft.com/office/drawing/2010/main" val="0"/>
              </a:ext>
            </a:extLst>
          </a:blip>
          <a:srcRect/>
          <a:stretch>
            <a:fillRect/>
          </a:stretch>
        </p:blipFill>
        <p:spPr bwMode="auto">
          <a:xfrm>
            <a:off x="0" y="1600200"/>
            <a:ext cx="914400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1917700" y="274638"/>
            <a:ext cx="69961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AU" altLang="en-US" smtClean="0"/>
          </a:p>
        </p:txBody>
      </p:sp>
      <p:sp>
        <p:nvSpPr>
          <p:cNvPr id="1028" name="Text Placeholder 2"/>
          <p:cNvSpPr>
            <a:spLocks noGrp="1"/>
          </p:cNvSpPr>
          <p:nvPr>
            <p:ph type="body" idx="1"/>
          </p:nvPr>
        </p:nvSpPr>
        <p:spPr bwMode="auto">
          <a:xfrm>
            <a:off x="254000" y="1968500"/>
            <a:ext cx="8637588"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smtClean="0"/>
              <a:t>click to edit Master text styles</a:t>
            </a:r>
          </a:p>
          <a:p>
            <a:pPr lvl="1"/>
            <a:r>
              <a:rPr lang="en-AU" altLang="en-US" smtClean="0"/>
              <a:t>second level</a:t>
            </a:r>
          </a:p>
          <a:p>
            <a:pPr lvl="2"/>
            <a:r>
              <a:rPr lang="en-AU" altLang="en-US" smtClean="0"/>
              <a:t>third level</a:t>
            </a:r>
          </a:p>
          <a:p>
            <a:pPr lvl="3"/>
            <a:r>
              <a:rPr lang="en-AU" altLang="en-US" smtClean="0"/>
              <a:t>fourth level</a:t>
            </a:r>
          </a:p>
          <a:p>
            <a:pPr lvl="0"/>
            <a:r>
              <a:rPr lang="en-AU" altLang="en-US" smtClean="0"/>
              <a:t>click to edit Master text styles</a:t>
            </a:r>
          </a:p>
          <a:p>
            <a:pPr lvl="1"/>
            <a:r>
              <a:rPr lang="en-AU" altLang="en-US" smtClean="0"/>
              <a:t>second level</a:t>
            </a:r>
          </a:p>
          <a:p>
            <a:pPr lvl="2"/>
            <a:r>
              <a:rPr lang="en-AU" altLang="en-US" smtClean="0"/>
              <a:t>third level</a:t>
            </a:r>
          </a:p>
          <a:p>
            <a:pPr lvl="3"/>
            <a:r>
              <a:rPr lang="en-AU" altLang="en-US" smtClean="0"/>
              <a:t>fourth level</a:t>
            </a:r>
          </a:p>
        </p:txBody>
      </p:sp>
      <p:pic>
        <p:nvPicPr>
          <p:cNvPr id="1029" name="Picture 7" descr="logo.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39738"/>
            <a:ext cx="1346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241824"/>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iming>
    <p:tnLst>
      <p:par>
        <p:cTn id="1" dur="indefinite" restart="never" nodeType="tmRoot"/>
      </p:par>
    </p:tnLst>
  </p:timing>
  <p:txStyles>
    <p:titleStyle>
      <a:lvl1pPr algn="ctr" defTabSz="457200" rtl="0" eaLnBrk="1" fontAlgn="base" hangingPunct="1">
        <a:spcBef>
          <a:spcPct val="0"/>
        </a:spcBef>
        <a:spcAft>
          <a:spcPct val="0"/>
        </a:spcAft>
        <a:defRPr sz="3200" kern="1200">
          <a:solidFill>
            <a:srgbClr val="0E5F7E"/>
          </a:solidFill>
          <a:latin typeface="Arial"/>
          <a:ea typeface="ＭＳ Ｐゴシック" charset="-128"/>
          <a:cs typeface="Arial"/>
        </a:defRPr>
      </a:lvl1pPr>
      <a:lvl2pPr algn="ctr" defTabSz="457200" rtl="0" eaLnBrk="1" fontAlgn="base" hangingPunct="1">
        <a:spcBef>
          <a:spcPct val="0"/>
        </a:spcBef>
        <a:spcAft>
          <a:spcPct val="0"/>
        </a:spcAft>
        <a:defRPr sz="3200">
          <a:solidFill>
            <a:srgbClr val="0E5F7E"/>
          </a:solidFill>
          <a:latin typeface="Arial" charset="0"/>
          <a:ea typeface="ＭＳ Ｐゴシック" charset="-128"/>
          <a:cs typeface="Arial" charset="0"/>
        </a:defRPr>
      </a:lvl2pPr>
      <a:lvl3pPr algn="ctr" defTabSz="457200" rtl="0" eaLnBrk="1" fontAlgn="base" hangingPunct="1">
        <a:spcBef>
          <a:spcPct val="0"/>
        </a:spcBef>
        <a:spcAft>
          <a:spcPct val="0"/>
        </a:spcAft>
        <a:defRPr sz="3200">
          <a:solidFill>
            <a:srgbClr val="0E5F7E"/>
          </a:solidFill>
          <a:latin typeface="Arial" charset="0"/>
          <a:ea typeface="ＭＳ Ｐゴシック" charset="-128"/>
          <a:cs typeface="Arial" charset="0"/>
        </a:defRPr>
      </a:lvl3pPr>
      <a:lvl4pPr algn="ctr" defTabSz="457200" rtl="0" eaLnBrk="1" fontAlgn="base" hangingPunct="1">
        <a:spcBef>
          <a:spcPct val="0"/>
        </a:spcBef>
        <a:spcAft>
          <a:spcPct val="0"/>
        </a:spcAft>
        <a:defRPr sz="3200">
          <a:solidFill>
            <a:srgbClr val="0E5F7E"/>
          </a:solidFill>
          <a:latin typeface="Arial" charset="0"/>
          <a:ea typeface="ＭＳ Ｐゴシック" charset="-128"/>
          <a:cs typeface="Arial" charset="0"/>
        </a:defRPr>
      </a:lvl4pPr>
      <a:lvl5pPr algn="ctr" defTabSz="457200" rtl="0" eaLnBrk="1" fontAlgn="base" hangingPunct="1">
        <a:spcBef>
          <a:spcPct val="0"/>
        </a:spcBef>
        <a:spcAft>
          <a:spcPct val="0"/>
        </a:spcAft>
        <a:defRPr sz="3200">
          <a:solidFill>
            <a:srgbClr val="0E5F7E"/>
          </a:solidFill>
          <a:latin typeface="Arial" charset="0"/>
          <a:ea typeface="ＭＳ Ｐゴシック" charset="-128"/>
          <a:cs typeface="Arial" charset="0"/>
        </a:defRPr>
      </a:lvl5pPr>
      <a:lvl6pPr marL="457200" algn="ctr" defTabSz="457200" rtl="0" eaLnBrk="1" fontAlgn="base" hangingPunct="1">
        <a:spcBef>
          <a:spcPct val="0"/>
        </a:spcBef>
        <a:spcAft>
          <a:spcPct val="0"/>
        </a:spcAft>
        <a:defRPr sz="3200">
          <a:solidFill>
            <a:srgbClr val="010000"/>
          </a:solidFill>
          <a:latin typeface="Arial" charset="0"/>
          <a:ea typeface="ＭＳ Ｐゴシック" charset="-128"/>
        </a:defRPr>
      </a:lvl6pPr>
      <a:lvl7pPr marL="914400" algn="ctr" defTabSz="457200" rtl="0" eaLnBrk="1" fontAlgn="base" hangingPunct="1">
        <a:spcBef>
          <a:spcPct val="0"/>
        </a:spcBef>
        <a:spcAft>
          <a:spcPct val="0"/>
        </a:spcAft>
        <a:defRPr sz="3200">
          <a:solidFill>
            <a:srgbClr val="010000"/>
          </a:solidFill>
          <a:latin typeface="Arial" charset="0"/>
          <a:ea typeface="ＭＳ Ｐゴシック" charset="-128"/>
        </a:defRPr>
      </a:lvl7pPr>
      <a:lvl8pPr marL="1371600" algn="ctr" defTabSz="457200" rtl="0" eaLnBrk="1" fontAlgn="base" hangingPunct="1">
        <a:spcBef>
          <a:spcPct val="0"/>
        </a:spcBef>
        <a:spcAft>
          <a:spcPct val="0"/>
        </a:spcAft>
        <a:defRPr sz="3200">
          <a:solidFill>
            <a:srgbClr val="010000"/>
          </a:solidFill>
          <a:latin typeface="Arial" charset="0"/>
          <a:ea typeface="ＭＳ Ｐゴシック" charset="-128"/>
        </a:defRPr>
      </a:lvl8pPr>
      <a:lvl9pPr marL="1828800" algn="ctr" defTabSz="457200" rtl="0" eaLnBrk="1" fontAlgn="base" hangingPunct="1">
        <a:spcBef>
          <a:spcPct val="0"/>
        </a:spcBef>
        <a:spcAft>
          <a:spcPct val="0"/>
        </a:spcAft>
        <a:defRPr sz="3200">
          <a:solidFill>
            <a:srgbClr val="010000"/>
          </a:solidFill>
          <a:latin typeface="Arial" charset="0"/>
          <a:ea typeface="ＭＳ Ｐゴシック" charset="-128"/>
        </a:defRPr>
      </a:lvl9pPr>
    </p:titleStyle>
    <p:bodyStyle>
      <a:lvl1pPr marL="342900" indent="-342900" algn="l" rtl="0" eaLnBrk="1" fontAlgn="t" hangingPunct="1">
        <a:spcBef>
          <a:spcPct val="30000"/>
        </a:spcBef>
        <a:spcAft>
          <a:spcPct val="30000"/>
        </a:spcAft>
        <a:buChar char="•"/>
        <a:defRPr sz="2400" kern="1200">
          <a:solidFill>
            <a:srgbClr val="666666"/>
          </a:solidFill>
          <a:latin typeface="Arial"/>
          <a:ea typeface="ＭＳ Ｐゴシック" charset="-128"/>
          <a:cs typeface="Arial"/>
        </a:defRPr>
      </a:lvl1pPr>
      <a:lvl2pPr marL="742950" indent="-285750" algn="l" rtl="0" eaLnBrk="1" fontAlgn="t" hangingPunct="1">
        <a:spcBef>
          <a:spcPct val="15000"/>
        </a:spcBef>
        <a:spcAft>
          <a:spcPct val="15000"/>
        </a:spcAft>
        <a:buFont typeface="Arial" charset="0"/>
        <a:buChar char="–"/>
        <a:defRPr sz="2400" kern="1200">
          <a:solidFill>
            <a:srgbClr val="666666"/>
          </a:solidFill>
          <a:latin typeface="Arial"/>
          <a:ea typeface="ＭＳ Ｐゴシック" charset="-128"/>
          <a:cs typeface="Arial"/>
        </a:defRPr>
      </a:lvl2pPr>
      <a:lvl3pPr marL="1143000" indent="-228600" algn="l" rtl="0" eaLnBrk="1" fontAlgn="t" hangingPunct="1">
        <a:spcBef>
          <a:spcPct val="15000"/>
        </a:spcBef>
        <a:spcAft>
          <a:spcPct val="15000"/>
        </a:spcAft>
        <a:buChar char="•"/>
        <a:defRPr sz="2400" kern="1200">
          <a:solidFill>
            <a:srgbClr val="666666"/>
          </a:solidFill>
          <a:latin typeface="Arial"/>
          <a:ea typeface="ＭＳ Ｐゴシック" charset="-128"/>
          <a:cs typeface="Arial"/>
        </a:defRPr>
      </a:lvl3pPr>
      <a:lvl4pPr marL="1600200" indent="-228600" algn="l" rtl="0" eaLnBrk="1" fontAlgn="t" hangingPunct="1">
        <a:spcBef>
          <a:spcPct val="15000"/>
        </a:spcBef>
        <a:spcAft>
          <a:spcPct val="15000"/>
        </a:spcAft>
        <a:buChar char="–"/>
        <a:defRPr sz="2400" kern="1200">
          <a:solidFill>
            <a:srgbClr val="666666"/>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p:cNvPicPr>
            <a:picLocks/>
          </p:cNvPicPr>
          <p:nvPr/>
        </p:nvPicPr>
        <p:blipFill>
          <a:blip r:embed="rId13">
            <a:extLst>
              <a:ext uri="{28A0092B-C50C-407E-A947-70E740481C1C}">
                <a14:useLocalDpi xmlns:a14="http://schemas.microsoft.com/office/drawing/2010/main" val="0"/>
              </a:ext>
            </a:extLst>
          </a:blip>
          <a:srcRect/>
          <a:stretch>
            <a:fillRect/>
          </a:stretch>
        </p:blipFill>
        <p:spPr bwMode="auto">
          <a:xfrm>
            <a:off x="0" y="1600200"/>
            <a:ext cx="914400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5" descr="image1.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267325" y="0"/>
            <a:ext cx="125253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8" descr="image3.jp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891463" y="0"/>
            <a:ext cx="125253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9" descr="image2.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581775" y="0"/>
            <a:ext cx="1252538"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7" descr="logo.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57200" y="439738"/>
            <a:ext cx="1346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Rectangle 2"/>
          <p:cNvSpPr>
            <a:spLocks noGrp="1" noChangeArrowheads="1"/>
          </p:cNvSpPr>
          <p:nvPr>
            <p:ph type="title"/>
          </p:nvPr>
        </p:nvSpPr>
        <p:spPr bwMode="auto">
          <a:xfrm>
            <a:off x="1803400" y="274638"/>
            <a:ext cx="3317875"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pPr lvl="0"/>
            <a:r>
              <a:rPr lang="en-AU" altLang="en-US" smtClean="0"/>
              <a:t>Click to edit Master title style</a:t>
            </a:r>
          </a:p>
        </p:txBody>
      </p:sp>
      <p:sp>
        <p:nvSpPr>
          <p:cNvPr id="2056" name="Rectangle 3"/>
          <p:cNvSpPr>
            <a:spLocks noGrp="1" noChangeArrowheads="1"/>
          </p:cNvSpPr>
          <p:nvPr>
            <p:ph type="body" idx="1"/>
          </p:nvPr>
        </p:nvSpPr>
        <p:spPr bwMode="auto">
          <a:xfrm>
            <a:off x="254000" y="1744663"/>
            <a:ext cx="8637588" cy="489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altLang="en-US" smtClean="0"/>
              <a:t>Click to edit Master text styles</a:t>
            </a:r>
          </a:p>
          <a:p>
            <a:pPr lvl="1"/>
            <a:r>
              <a:rPr lang="en-AU" altLang="en-US" smtClean="0"/>
              <a:t>Second level</a:t>
            </a:r>
          </a:p>
          <a:p>
            <a:pPr lvl="2"/>
            <a:r>
              <a:rPr lang="en-AU" altLang="en-US" smtClean="0"/>
              <a:t>Third level</a:t>
            </a:r>
          </a:p>
          <a:p>
            <a:pPr lvl="3"/>
            <a:r>
              <a:rPr lang="en-AU" altLang="en-US" smtClean="0"/>
              <a:t>Fourth level</a:t>
            </a:r>
          </a:p>
          <a:p>
            <a:pPr lvl="4"/>
            <a:r>
              <a:rPr lang="en-AU" altLang="en-US" smtClean="0"/>
              <a:t>Fifth level</a:t>
            </a:r>
          </a:p>
        </p:txBody>
      </p:sp>
    </p:spTree>
    <p:extLst>
      <p:ext uri="{BB962C8B-B14F-4D97-AF65-F5344CB8AC3E}">
        <p14:creationId xmlns:p14="http://schemas.microsoft.com/office/powerpoint/2010/main" val="2604399769"/>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ctr" defTabSz="457200" rtl="0" eaLnBrk="0" fontAlgn="base" hangingPunct="0">
        <a:spcBef>
          <a:spcPct val="0"/>
        </a:spcBef>
        <a:spcAft>
          <a:spcPct val="0"/>
        </a:spcAft>
        <a:defRPr sz="2800">
          <a:solidFill>
            <a:srgbClr val="0E5F7E"/>
          </a:solidFill>
          <a:latin typeface="+mj-lt"/>
          <a:ea typeface="+mj-ea"/>
          <a:cs typeface="+mj-cs"/>
        </a:defRPr>
      </a:lvl1pPr>
      <a:lvl2pPr algn="ctr" defTabSz="457200" rtl="0" eaLnBrk="0" fontAlgn="base" hangingPunct="0">
        <a:spcBef>
          <a:spcPct val="0"/>
        </a:spcBef>
        <a:spcAft>
          <a:spcPct val="0"/>
        </a:spcAft>
        <a:defRPr sz="2800">
          <a:solidFill>
            <a:srgbClr val="0E5F7E"/>
          </a:solidFill>
          <a:latin typeface="Arial" charset="0"/>
          <a:ea typeface="ＭＳ Ｐゴシック" charset="-128"/>
        </a:defRPr>
      </a:lvl2pPr>
      <a:lvl3pPr algn="ctr" defTabSz="457200" rtl="0" eaLnBrk="0" fontAlgn="base" hangingPunct="0">
        <a:spcBef>
          <a:spcPct val="0"/>
        </a:spcBef>
        <a:spcAft>
          <a:spcPct val="0"/>
        </a:spcAft>
        <a:defRPr sz="2800">
          <a:solidFill>
            <a:srgbClr val="0E5F7E"/>
          </a:solidFill>
          <a:latin typeface="Arial" charset="0"/>
          <a:ea typeface="ＭＳ Ｐゴシック" charset="-128"/>
        </a:defRPr>
      </a:lvl3pPr>
      <a:lvl4pPr algn="ctr" defTabSz="457200" rtl="0" eaLnBrk="0" fontAlgn="base" hangingPunct="0">
        <a:spcBef>
          <a:spcPct val="0"/>
        </a:spcBef>
        <a:spcAft>
          <a:spcPct val="0"/>
        </a:spcAft>
        <a:defRPr sz="2800">
          <a:solidFill>
            <a:srgbClr val="0E5F7E"/>
          </a:solidFill>
          <a:latin typeface="Arial" charset="0"/>
          <a:ea typeface="ＭＳ Ｐゴシック" charset="-128"/>
        </a:defRPr>
      </a:lvl4pPr>
      <a:lvl5pPr algn="ctr" defTabSz="457200" rtl="0" eaLnBrk="0" fontAlgn="base" hangingPunct="0">
        <a:spcBef>
          <a:spcPct val="0"/>
        </a:spcBef>
        <a:spcAft>
          <a:spcPct val="0"/>
        </a:spcAft>
        <a:defRPr sz="2800">
          <a:solidFill>
            <a:srgbClr val="0E5F7E"/>
          </a:solidFill>
          <a:latin typeface="Arial" charset="0"/>
          <a:ea typeface="ＭＳ Ｐゴシック" charset="-128"/>
        </a:defRPr>
      </a:lvl5pPr>
      <a:lvl6pPr marL="457200" algn="ctr" defTabSz="457200" rtl="0" eaLnBrk="0" fontAlgn="base" hangingPunct="0">
        <a:spcBef>
          <a:spcPct val="0"/>
        </a:spcBef>
        <a:spcAft>
          <a:spcPct val="0"/>
        </a:spcAft>
        <a:defRPr sz="2800">
          <a:solidFill>
            <a:srgbClr val="0E5F7E"/>
          </a:solidFill>
          <a:latin typeface="Arial" charset="0"/>
          <a:ea typeface="ＭＳ Ｐゴシック" charset="-128"/>
        </a:defRPr>
      </a:lvl6pPr>
      <a:lvl7pPr marL="914400" algn="ctr" defTabSz="457200" rtl="0" eaLnBrk="0" fontAlgn="base" hangingPunct="0">
        <a:spcBef>
          <a:spcPct val="0"/>
        </a:spcBef>
        <a:spcAft>
          <a:spcPct val="0"/>
        </a:spcAft>
        <a:defRPr sz="2800">
          <a:solidFill>
            <a:srgbClr val="0E5F7E"/>
          </a:solidFill>
          <a:latin typeface="Arial" charset="0"/>
          <a:ea typeface="ＭＳ Ｐゴシック" charset="-128"/>
        </a:defRPr>
      </a:lvl7pPr>
      <a:lvl8pPr marL="1371600" algn="ctr" defTabSz="457200" rtl="0" eaLnBrk="0" fontAlgn="base" hangingPunct="0">
        <a:spcBef>
          <a:spcPct val="0"/>
        </a:spcBef>
        <a:spcAft>
          <a:spcPct val="0"/>
        </a:spcAft>
        <a:defRPr sz="2800">
          <a:solidFill>
            <a:srgbClr val="0E5F7E"/>
          </a:solidFill>
          <a:latin typeface="Arial" charset="0"/>
          <a:ea typeface="ＭＳ Ｐゴシック" charset="-128"/>
        </a:defRPr>
      </a:lvl8pPr>
      <a:lvl9pPr marL="1828800" algn="ctr" defTabSz="457200" rtl="0" eaLnBrk="0" fontAlgn="base" hangingPunct="0">
        <a:spcBef>
          <a:spcPct val="0"/>
        </a:spcBef>
        <a:spcAft>
          <a:spcPct val="0"/>
        </a:spcAft>
        <a:defRPr sz="2800">
          <a:solidFill>
            <a:srgbClr val="0E5F7E"/>
          </a:solidFill>
          <a:latin typeface="Arial" charset="0"/>
          <a:ea typeface="ＭＳ Ｐゴシック" charset="-128"/>
        </a:defRPr>
      </a:lvl9pPr>
    </p:titleStyle>
    <p:bodyStyle>
      <a:lvl1pPr marL="342900" indent="-342900" algn="l" rtl="0" eaLnBrk="0" fontAlgn="t" hangingPunct="0">
        <a:spcBef>
          <a:spcPct val="30000"/>
        </a:spcBef>
        <a:spcAft>
          <a:spcPct val="30000"/>
        </a:spcAft>
        <a:buChar char="•"/>
        <a:defRPr sz="2400">
          <a:solidFill>
            <a:srgbClr val="666666"/>
          </a:solidFill>
          <a:latin typeface="+mn-lt"/>
          <a:ea typeface="+mn-ea"/>
          <a:cs typeface="+mn-cs"/>
        </a:defRPr>
      </a:lvl1pPr>
      <a:lvl2pPr marL="742950" indent="-285750" algn="l" rtl="0" eaLnBrk="0" fontAlgn="base" hangingPunct="0">
        <a:spcBef>
          <a:spcPct val="20000"/>
        </a:spcBef>
        <a:spcAft>
          <a:spcPct val="0"/>
        </a:spcAft>
        <a:buChar char="–"/>
        <a:defRPr sz="2400">
          <a:solidFill>
            <a:srgbClr val="666666"/>
          </a:solidFill>
          <a:latin typeface="+mn-lt"/>
        </a:defRPr>
      </a:lvl2pPr>
      <a:lvl3pPr marL="1143000" indent="-228600" algn="l" rtl="0" eaLnBrk="0" fontAlgn="base" hangingPunct="0">
        <a:spcBef>
          <a:spcPct val="20000"/>
        </a:spcBef>
        <a:spcAft>
          <a:spcPct val="0"/>
        </a:spcAft>
        <a:buChar char="•"/>
        <a:defRPr sz="2400">
          <a:solidFill>
            <a:srgbClr val="666666"/>
          </a:solidFill>
          <a:latin typeface="+mn-lt"/>
        </a:defRPr>
      </a:lvl3pPr>
      <a:lvl4pPr marL="1600200" indent="-228600" algn="l" rtl="0" eaLnBrk="0" fontAlgn="base" hangingPunct="0">
        <a:spcBef>
          <a:spcPct val="20000"/>
        </a:spcBef>
        <a:spcAft>
          <a:spcPct val="0"/>
        </a:spcAft>
        <a:buChar char="–"/>
        <a:defRPr sz="2400">
          <a:solidFill>
            <a:srgbClr val="666666"/>
          </a:solidFill>
          <a:latin typeface="+mn-lt"/>
        </a:defRPr>
      </a:lvl4pPr>
      <a:lvl5pPr marL="2057400" indent="-228600" algn="l" rtl="0" eaLnBrk="0" fontAlgn="base" hangingPunct="0">
        <a:spcBef>
          <a:spcPct val="20000"/>
        </a:spcBef>
        <a:spcAft>
          <a:spcPct val="0"/>
        </a:spcAft>
        <a:buChar char="»"/>
        <a:defRPr sz="2400">
          <a:solidFill>
            <a:srgbClr val="666666"/>
          </a:solidFill>
          <a:latin typeface="+mn-lt"/>
        </a:defRPr>
      </a:lvl5pPr>
      <a:lvl6pPr marL="2514600" indent="-228600" algn="l" rtl="0" fontAlgn="base">
        <a:spcBef>
          <a:spcPct val="20000"/>
        </a:spcBef>
        <a:spcAft>
          <a:spcPct val="0"/>
        </a:spcAft>
        <a:buChar char="»"/>
        <a:defRPr sz="2400">
          <a:solidFill>
            <a:srgbClr val="666666"/>
          </a:solidFill>
          <a:latin typeface="+mn-lt"/>
        </a:defRPr>
      </a:lvl6pPr>
      <a:lvl7pPr marL="2971800" indent="-228600" algn="l" rtl="0" fontAlgn="base">
        <a:spcBef>
          <a:spcPct val="20000"/>
        </a:spcBef>
        <a:spcAft>
          <a:spcPct val="0"/>
        </a:spcAft>
        <a:buChar char="»"/>
        <a:defRPr sz="2400">
          <a:solidFill>
            <a:srgbClr val="666666"/>
          </a:solidFill>
          <a:latin typeface="+mn-lt"/>
        </a:defRPr>
      </a:lvl7pPr>
      <a:lvl8pPr marL="3429000" indent="-228600" algn="l" rtl="0" fontAlgn="base">
        <a:spcBef>
          <a:spcPct val="20000"/>
        </a:spcBef>
        <a:spcAft>
          <a:spcPct val="0"/>
        </a:spcAft>
        <a:buChar char="»"/>
        <a:defRPr sz="2400">
          <a:solidFill>
            <a:srgbClr val="666666"/>
          </a:solidFill>
          <a:latin typeface="+mn-lt"/>
        </a:defRPr>
      </a:lvl8pPr>
      <a:lvl9pPr marL="3886200" indent="-228600" algn="l" rtl="0" fontAlgn="base">
        <a:spcBef>
          <a:spcPct val="20000"/>
        </a:spcBef>
        <a:spcAft>
          <a:spcPct val="0"/>
        </a:spcAft>
        <a:buChar char="»"/>
        <a:defRPr sz="2400">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a:spcBef>
                <a:spcPts val="0"/>
              </a:spcBef>
              <a:spcAft>
                <a:spcPts val="0"/>
              </a:spcAft>
            </a:pPr>
            <a:fld id="{075EF770-6FCB-4A47-9983-D143820DC52F}" type="datetimeFigureOut">
              <a:rPr lang="en-AU" smtClean="0">
                <a:solidFill>
                  <a:prstClr val="black">
                    <a:tint val="75000"/>
                  </a:prstClr>
                </a:solidFill>
                <a:latin typeface="Calibri"/>
                <a:ea typeface="+mn-ea"/>
              </a:rPr>
              <a:pPr defTabSz="914400" fontAlgn="auto">
                <a:spcBef>
                  <a:spcPts val="0"/>
                </a:spcBef>
                <a:spcAft>
                  <a:spcPts val="0"/>
                </a:spcAft>
              </a:pPr>
              <a:t>26/02/2016</a:t>
            </a:fld>
            <a:endParaRPr lang="en-AU">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a:spcBef>
                <a:spcPts val="0"/>
              </a:spcBef>
              <a:spcAft>
                <a:spcPts val="0"/>
              </a:spcAft>
            </a:pPr>
            <a:endParaRPr lang="en-AU">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a:spcBef>
                <a:spcPts val="0"/>
              </a:spcBef>
              <a:spcAft>
                <a:spcPts val="0"/>
              </a:spcAft>
            </a:pPr>
            <a:fld id="{265B207F-FB88-40C6-85CE-6E3CA6C044C8}" type="slidenum">
              <a:rPr lang="en-AU" smtClean="0">
                <a:solidFill>
                  <a:prstClr val="black">
                    <a:tint val="75000"/>
                  </a:prstClr>
                </a:solidFill>
                <a:latin typeface="Calibri"/>
                <a:ea typeface="+mn-ea"/>
              </a:rPr>
              <a:pPr defTabSz="914400" fontAlgn="auto">
                <a:spcBef>
                  <a:spcPts val="0"/>
                </a:spcBef>
                <a:spcAft>
                  <a:spcPts val="0"/>
                </a:spcAft>
              </a:pPr>
              <a:t>‹#›</a:t>
            </a:fld>
            <a:endParaRPr lang="en-AU">
              <a:solidFill>
                <a:prstClr val="black">
                  <a:tint val="75000"/>
                </a:prstClr>
              </a:solidFill>
              <a:latin typeface="Calibri"/>
              <a:ea typeface="+mn-ea"/>
            </a:endParaRPr>
          </a:p>
        </p:txBody>
      </p:sp>
    </p:spTree>
    <p:extLst>
      <p:ext uri="{BB962C8B-B14F-4D97-AF65-F5344CB8AC3E}">
        <p14:creationId xmlns:p14="http://schemas.microsoft.com/office/powerpoint/2010/main" val="57623294"/>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7" name="Picture 11"/>
          <p:cNvPicPr>
            <a:picLocks noChangeAspect="1" noChangeArrowheads="1"/>
          </p:cNvPicPr>
          <p:nvPr/>
        </p:nvPicPr>
        <p:blipFill>
          <a:blip r:embed="rId14"/>
          <a:srcRect/>
          <a:stretch>
            <a:fillRect/>
          </a:stretch>
        </p:blipFill>
        <p:spPr bwMode="auto">
          <a:xfrm>
            <a:off x="1" y="0"/>
            <a:ext cx="9134477"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099" name="Rectangle 3"/>
          <p:cNvSpPr>
            <a:spLocks noGrp="1" noChangeArrowheads="1"/>
          </p:cNvSpPr>
          <p:nvPr>
            <p:ph type="body" idx="1"/>
          </p:nvPr>
        </p:nvSpPr>
        <p:spPr bwMode="auto">
          <a:xfrm>
            <a:off x="470175" y="1252539"/>
            <a:ext cx="8203651"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100" name="Rectangle 4"/>
          <p:cNvSpPr>
            <a:spLocks noGrp="1" noChangeArrowheads="1"/>
          </p:cNvSpPr>
          <p:nvPr>
            <p:ph type="ftr" sz="quarter" idx="3"/>
          </p:nvPr>
        </p:nvSpPr>
        <p:spPr bwMode="auto">
          <a:xfrm>
            <a:off x="5073122" y="6470650"/>
            <a:ext cx="3238848"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45720" rIns="0" bIns="45720" numCol="1" anchor="t" anchorCtr="0" compatLnSpc="1">
            <a:prstTxWarp prst="textNoShape">
              <a:avLst/>
            </a:prstTxWarp>
          </a:bodyPr>
          <a:lstStyle>
            <a:lvl1pPr algn="ctr">
              <a:defRPr sz="900">
                <a:solidFill>
                  <a:srgbClr val="006F93"/>
                </a:solidFill>
                <a:ea typeface="ＭＳ Ｐゴシック" charset="0"/>
                <a:cs typeface="+mn-cs"/>
              </a:defRPr>
            </a:lvl1pPr>
          </a:lstStyle>
          <a:p>
            <a:pPr defTabSz="914400">
              <a:defRPr/>
            </a:pPr>
            <a:r>
              <a:rPr lang="en-US"/>
              <a:t>The Centre for Australian Weather and Climate Research</a:t>
            </a:r>
            <a:r>
              <a:rPr lang="en-US" sz="800">
                <a:solidFill>
                  <a:srgbClr val="0099CC"/>
                </a:solidFill>
              </a:rPr>
              <a:t> </a:t>
            </a:r>
            <a:br>
              <a:rPr lang="en-US" sz="800">
                <a:solidFill>
                  <a:srgbClr val="0099CC"/>
                </a:solidFill>
              </a:rPr>
            </a:br>
            <a:r>
              <a:rPr lang="en-US" sz="800">
                <a:solidFill>
                  <a:srgbClr val="000000"/>
                </a:solidFill>
              </a:rPr>
              <a:t>A partnership between CSIRO and the Bureau of Meteorology</a:t>
            </a:r>
          </a:p>
        </p:txBody>
      </p:sp>
      <p:pic>
        <p:nvPicPr>
          <p:cNvPr id="4102" name="Picture 6"/>
          <p:cNvPicPr>
            <a:picLocks noChangeArrowheads="1"/>
          </p:cNvPicPr>
          <p:nvPr/>
        </p:nvPicPr>
        <p:blipFill>
          <a:blip r:embed="rId15"/>
          <a:srcRect/>
          <a:stretch>
            <a:fillRect/>
          </a:stretch>
        </p:blipFill>
        <p:spPr bwMode="auto">
          <a:xfrm>
            <a:off x="4178006" y="6129338"/>
            <a:ext cx="792750"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103" name="Rectangle 7"/>
          <p:cNvSpPr>
            <a:spLocks noGrp="1" noChangeArrowheads="1"/>
          </p:cNvSpPr>
          <p:nvPr>
            <p:ph type="dt" sz="half" idx="2"/>
          </p:nvPr>
        </p:nvSpPr>
        <p:spPr bwMode="auto">
          <a:xfrm>
            <a:off x="1687867" y="6423025"/>
            <a:ext cx="7189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800">
                <a:ea typeface="ＭＳ Ｐゴシック" charset="0"/>
                <a:cs typeface="+mn-cs"/>
              </a:defRPr>
            </a:lvl1pPr>
          </a:lstStyle>
          <a:p>
            <a:pPr defTabSz="914400">
              <a:defRPr/>
            </a:pPr>
            <a:endParaRPr lang="en-US">
              <a:solidFill>
                <a:srgbClr val="000000"/>
              </a:solidFill>
            </a:endParaRPr>
          </a:p>
        </p:txBody>
      </p:sp>
      <p:sp>
        <p:nvSpPr>
          <p:cNvPr id="4104" name="Rectangle 8"/>
          <p:cNvSpPr>
            <a:spLocks noGrp="1" noChangeArrowheads="1"/>
          </p:cNvSpPr>
          <p:nvPr>
            <p:ph type="sldNum" sz="quarter" idx="4"/>
          </p:nvPr>
        </p:nvSpPr>
        <p:spPr bwMode="auto">
          <a:xfrm>
            <a:off x="465414" y="6423025"/>
            <a:ext cx="7189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800">
                <a:solidFill>
                  <a:srgbClr val="006F93"/>
                </a:solidFill>
                <a:ea typeface="ＭＳ Ｐゴシック" charset="0"/>
                <a:cs typeface="+mn-cs"/>
              </a:defRPr>
            </a:lvl1pPr>
          </a:lstStyle>
          <a:p>
            <a:pPr defTabSz="914400">
              <a:defRPr/>
            </a:pPr>
            <a:fld id="{23012458-BA81-4BBC-A501-9E7857E83EE7}" type="slidenum">
              <a:rPr lang="en-US"/>
              <a:pPr defTabSz="914400">
                <a:defRPr/>
              </a:pPr>
              <a:t>‹#›</a:t>
            </a:fld>
            <a:endParaRPr lang="en-US"/>
          </a:p>
        </p:txBody>
      </p:sp>
      <p:sp>
        <p:nvSpPr>
          <p:cNvPr id="4105" name="Rectangle 9"/>
          <p:cNvSpPr>
            <a:spLocks noGrp="1" noChangeArrowheads="1"/>
          </p:cNvSpPr>
          <p:nvPr>
            <p:ph type="title"/>
          </p:nvPr>
        </p:nvSpPr>
        <p:spPr bwMode="auto">
          <a:xfrm>
            <a:off x="470175" y="111125"/>
            <a:ext cx="7233544"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45720" rIns="0" bIns="45720" numCol="1" anchor="b" anchorCtr="0" compatLnSpc="1">
            <a:prstTxWarp prst="textNoShape">
              <a:avLst/>
            </a:prstTxWarp>
          </a:bodyPr>
          <a:lstStyle/>
          <a:p>
            <a:pPr lvl="0"/>
            <a:r>
              <a:rPr lang="en-US" smtClean="0"/>
              <a:t>Click to edit Master title style</a:t>
            </a:r>
            <a:endParaRPr lang="en-US"/>
          </a:p>
        </p:txBody>
      </p:sp>
      <p:pic>
        <p:nvPicPr>
          <p:cNvPr id="1033" name="Picture 9"/>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94075" y="6237288"/>
            <a:ext cx="40470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6596872"/>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Lst>
  <p:timing>
    <p:tnLst>
      <p:par>
        <p:cTn id="1" dur="indefinite" restart="never" nodeType="tmRoot"/>
      </p:par>
    </p:tnLst>
  </p:timing>
  <p:hf sldNum="0" hdr="0" dt="0"/>
  <p:txStyles>
    <p:title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Gill Sans MT" pitchFamily="34" charset="0"/>
          <a:ea typeface="ＭＳ Ｐゴシック" charset="0"/>
        </a:defRPr>
      </a:lvl2pPr>
      <a:lvl3pPr algn="l" rtl="0" eaLnBrk="0" fontAlgn="base" hangingPunct="0">
        <a:spcBef>
          <a:spcPct val="0"/>
        </a:spcBef>
        <a:spcAft>
          <a:spcPct val="0"/>
        </a:spcAft>
        <a:defRPr sz="2800">
          <a:solidFill>
            <a:schemeClr val="tx2"/>
          </a:solidFill>
          <a:latin typeface="Gill Sans MT" pitchFamily="34" charset="0"/>
          <a:ea typeface="ＭＳ Ｐゴシック" charset="0"/>
        </a:defRPr>
      </a:lvl3pPr>
      <a:lvl4pPr algn="l" rtl="0" eaLnBrk="0" fontAlgn="base" hangingPunct="0">
        <a:spcBef>
          <a:spcPct val="0"/>
        </a:spcBef>
        <a:spcAft>
          <a:spcPct val="0"/>
        </a:spcAft>
        <a:defRPr sz="2800">
          <a:solidFill>
            <a:schemeClr val="tx2"/>
          </a:solidFill>
          <a:latin typeface="Gill Sans MT" pitchFamily="34" charset="0"/>
          <a:ea typeface="ＭＳ Ｐゴシック" charset="0"/>
        </a:defRPr>
      </a:lvl4pPr>
      <a:lvl5pPr algn="l" rtl="0" eaLnBrk="0" fontAlgn="base" hangingPunct="0">
        <a:spcBef>
          <a:spcPct val="0"/>
        </a:spcBef>
        <a:spcAft>
          <a:spcPct val="0"/>
        </a:spcAft>
        <a:defRPr sz="2800">
          <a:solidFill>
            <a:schemeClr val="tx2"/>
          </a:solidFill>
          <a:latin typeface="Gill Sans MT" pitchFamily="34" charset="0"/>
          <a:ea typeface="ＭＳ Ｐゴシック" charset="0"/>
        </a:defRPr>
      </a:lvl5pPr>
      <a:lvl6pPr marL="457200" algn="l" rtl="0" eaLnBrk="1" fontAlgn="base" hangingPunct="1">
        <a:spcBef>
          <a:spcPct val="0"/>
        </a:spcBef>
        <a:spcAft>
          <a:spcPct val="0"/>
        </a:spcAft>
        <a:defRPr sz="2800">
          <a:solidFill>
            <a:schemeClr val="tx2"/>
          </a:solidFill>
          <a:latin typeface="Arial" charset="0"/>
          <a:ea typeface="ＭＳ Ｐゴシック" charset="0"/>
        </a:defRPr>
      </a:lvl6pPr>
      <a:lvl7pPr marL="914400" algn="l" rtl="0" eaLnBrk="1" fontAlgn="base" hangingPunct="1">
        <a:spcBef>
          <a:spcPct val="0"/>
        </a:spcBef>
        <a:spcAft>
          <a:spcPct val="0"/>
        </a:spcAft>
        <a:defRPr sz="2800">
          <a:solidFill>
            <a:schemeClr val="tx2"/>
          </a:solidFill>
          <a:latin typeface="Arial" charset="0"/>
          <a:ea typeface="ＭＳ Ｐゴシック" charset="0"/>
        </a:defRPr>
      </a:lvl7pPr>
      <a:lvl8pPr marL="1371600" algn="l" rtl="0" eaLnBrk="1" fontAlgn="base" hangingPunct="1">
        <a:spcBef>
          <a:spcPct val="0"/>
        </a:spcBef>
        <a:spcAft>
          <a:spcPct val="0"/>
        </a:spcAft>
        <a:defRPr sz="2800">
          <a:solidFill>
            <a:schemeClr val="tx2"/>
          </a:solidFill>
          <a:latin typeface="Arial" charset="0"/>
          <a:ea typeface="ＭＳ Ｐゴシック" charset="0"/>
        </a:defRPr>
      </a:lvl8pPr>
      <a:lvl9pPr marL="1828800" algn="l" rtl="0" eaLnBrk="1" fontAlgn="base" hangingPunct="1">
        <a:spcBef>
          <a:spcPct val="0"/>
        </a:spcBef>
        <a:spcAft>
          <a:spcPct val="0"/>
        </a:spcAft>
        <a:defRPr sz="2800">
          <a:solidFill>
            <a:schemeClr val="tx2"/>
          </a:solidFill>
          <a:latin typeface="Arial" charset="0"/>
          <a:ea typeface="ＭＳ Ｐゴシック" charset="0"/>
        </a:defRPr>
      </a:lvl9pPr>
    </p:titleStyle>
    <p:bodyStyle>
      <a:lvl1pPr marL="180975" indent="-180975" algn="l" rtl="0" eaLnBrk="0" fontAlgn="base" hangingPunct="0">
        <a:spcBef>
          <a:spcPct val="20000"/>
        </a:spcBef>
        <a:spcAft>
          <a:spcPct val="0"/>
        </a:spcAft>
        <a:buChar char="•"/>
        <a:defRPr sz="2000">
          <a:solidFill>
            <a:srgbClr val="006F93"/>
          </a:solidFill>
          <a:latin typeface="+mn-lt"/>
          <a:ea typeface="+mn-ea"/>
          <a:cs typeface="+mn-cs"/>
        </a:defRPr>
      </a:lvl1pPr>
      <a:lvl2pPr marL="538163" indent="-177800" algn="l" rtl="0" eaLnBrk="0" fontAlgn="base" hangingPunct="0">
        <a:spcBef>
          <a:spcPct val="20000"/>
        </a:spcBef>
        <a:spcAft>
          <a:spcPct val="0"/>
        </a:spcAft>
        <a:buChar char="•"/>
        <a:defRPr>
          <a:solidFill>
            <a:schemeClr val="tx1"/>
          </a:solidFill>
          <a:latin typeface="+mn-lt"/>
          <a:ea typeface="+mn-ea"/>
        </a:defRPr>
      </a:lvl2pPr>
      <a:lvl3pPr marL="893763" indent="-176213" algn="l" rtl="0" eaLnBrk="0" fontAlgn="base" hangingPunct="0">
        <a:spcBef>
          <a:spcPct val="20000"/>
        </a:spcBef>
        <a:spcAft>
          <a:spcPct val="0"/>
        </a:spcAft>
        <a:buChar char="•"/>
        <a:defRPr sz="1600">
          <a:solidFill>
            <a:schemeClr val="tx1"/>
          </a:solidFill>
          <a:latin typeface="+mn-lt"/>
          <a:ea typeface="+mn-ea"/>
        </a:defRPr>
      </a:lvl3pPr>
      <a:lvl4pPr marL="1257300" indent="-180975" algn="l" rtl="0" eaLnBrk="0" fontAlgn="base" hangingPunct="0">
        <a:spcBef>
          <a:spcPct val="20000"/>
        </a:spcBef>
        <a:spcAft>
          <a:spcPct val="0"/>
        </a:spcAft>
        <a:buChar char="•"/>
        <a:defRPr sz="1400">
          <a:solidFill>
            <a:schemeClr val="tx1"/>
          </a:solidFill>
          <a:latin typeface="+mn-lt"/>
          <a:ea typeface="+mn-ea"/>
        </a:defRPr>
      </a:lvl4pPr>
      <a:lvl5pPr marL="1617663" indent="-180975" algn="l" rtl="0" eaLnBrk="0" fontAlgn="base" hangingPunct="0">
        <a:spcBef>
          <a:spcPct val="20000"/>
        </a:spcBef>
        <a:spcAft>
          <a:spcPct val="0"/>
        </a:spcAft>
        <a:buChar char="•"/>
        <a:defRPr sz="1400">
          <a:solidFill>
            <a:schemeClr val="tx1"/>
          </a:solidFill>
          <a:latin typeface="+mn-lt"/>
          <a:ea typeface="+mn-ea"/>
        </a:defRPr>
      </a:lvl5pPr>
      <a:lvl6pPr marL="2074863" indent="-180975" algn="l" rtl="0" eaLnBrk="1" fontAlgn="base" hangingPunct="1">
        <a:spcBef>
          <a:spcPct val="20000"/>
        </a:spcBef>
        <a:spcAft>
          <a:spcPct val="0"/>
        </a:spcAft>
        <a:buChar char="•"/>
        <a:defRPr sz="1400">
          <a:solidFill>
            <a:schemeClr val="tx1"/>
          </a:solidFill>
          <a:latin typeface="+mn-lt"/>
          <a:ea typeface="+mn-ea"/>
        </a:defRPr>
      </a:lvl6pPr>
      <a:lvl7pPr marL="2532063" indent="-180975" algn="l" rtl="0" eaLnBrk="1" fontAlgn="base" hangingPunct="1">
        <a:spcBef>
          <a:spcPct val="20000"/>
        </a:spcBef>
        <a:spcAft>
          <a:spcPct val="0"/>
        </a:spcAft>
        <a:buChar char="•"/>
        <a:defRPr sz="1400">
          <a:solidFill>
            <a:schemeClr val="tx1"/>
          </a:solidFill>
          <a:latin typeface="+mn-lt"/>
          <a:ea typeface="+mn-ea"/>
        </a:defRPr>
      </a:lvl7pPr>
      <a:lvl8pPr marL="2989263" indent="-180975" algn="l" rtl="0" eaLnBrk="1" fontAlgn="base" hangingPunct="1">
        <a:spcBef>
          <a:spcPct val="20000"/>
        </a:spcBef>
        <a:spcAft>
          <a:spcPct val="0"/>
        </a:spcAft>
        <a:buChar char="•"/>
        <a:defRPr sz="1400">
          <a:solidFill>
            <a:schemeClr val="tx1"/>
          </a:solidFill>
          <a:latin typeface="+mn-lt"/>
          <a:ea typeface="+mn-ea"/>
        </a:defRPr>
      </a:lvl8pPr>
      <a:lvl9pPr marL="3446463" indent="-180975" algn="l" rtl="0" eaLnBrk="1" fontAlgn="base" hangingPunct="1">
        <a:spcBef>
          <a:spcPct val="20000"/>
        </a:spcBef>
        <a:spcAft>
          <a:spcPct val="0"/>
        </a:spcAft>
        <a:buChar char="•"/>
        <a:defRPr sz="1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AU" altLang="zh-CN"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altLang="zh-CN" smtClean="0"/>
              <a:t>Click to edit Master text styles</a:t>
            </a:r>
          </a:p>
          <a:p>
            <a:pPr lvl="1"/>
            <a:r>
              <a:rPr lang="en-AU" altLang="zh-CN" smtClean="0"/>
              <a:t>Second level</a:t>
            </a:r>
          </a:p>
          <a:p>
            <a:pPr lvl="2"/>
            <a:r>
              <a:rPr lang="en-AU" altLang="zh-CN" smtClean="0"/>
              <a:t>Third level</a:t>
            </a:r>
          </a:p>
          <a:p>
            <a:pPr lvl="3"/>
            <a:r>
              <a:rPr lang="en-AU" altLang="zh-CN" smtClean="0"/>
              <a:t>Fourth level</a:t>
            </a:r>
          </a:p>
          <a:p>
            <a:pPr lvl="4"/>
            <a:r>
              <a:rPr lang="en-AU" altLang="zh-CN"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0000"/>
                </a:solidFill>
                <a:ea typeface="宋体" pitchFamily="2" charset="-122"/>
              </a:defRPr>
            </a:lvl1pPr>
          </a:lstStyle>
          <a:p>
            <a:pPr defTabSz="914400">
              <a:defRPr/>
            </a:pPr>
            <a:endParaRPr lang="en-AU" altLang="zh-CN">
              <a:latin typeface="Aria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ea typeface="宋体" pitchFamily="2" charset="-122"/>
              </a:defRPr>
            </a:lvl1pPr>
          </a:lstStyle>
          <a:p>
            <a:pPr defTabSz="914400">
              <a:defRPr/>
            </a:pPr>
            <a:endParaRPr lang="en-AU" altLang="zh-CN">
              <a:latin typeface="Aria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ea typeface="宋体" pitchFamily="2" charset="-122"/>
              </a:defRPr>
            </a:lvl1pPr>
          </a:lstStyle>
          <a:p>
            <a:pPr defTabSz="914400">
              <a:defRPr/>
            </a:pPr>
            <a:fld id="{3CFF994F-B13A-4070-B2DF-F516033FCA50}" type="slidenum">
              <a:rPr lang="zh-CN" altLang="en-AU">
                <a:latin typeface="Arial"/>
              </a:rPr>
              <a:pPr defTabSz="914400">
                <a:defRPr/>
              </a:pPr>
              <a:t>‹#›</a:t>
            </a:fld>
            <a:endParaRPr lang="en-AU" altLang="zh-CN">
              <a:latin typeface="Arial"/>
            </a:endParaRPr>
          </a:p>
        </p:txBody>
      </p:sp>
    </p:spTree>
    <p:extLst>
      <p:ext uri="{BB962C8B-B14F-4D97-AF65-F5344CB8AC3E}">
        <p14:creationId xmlns:p14="http://schemas.microsoft.com/office/powerpoint/2010/main" val="3843660897"/>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1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3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3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61.gif"/><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7.xml"/><Relationship Id="rId4" Type="http://schemas.openxmlformats.org/officeDocument/2006/relationships/image" Target="../media/image7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xml"/><Relationship Id="rId1" Type="http://schemas.openxmlformats.org/officeDocument/2006/relationships/slideLayout" Target="../slideLayouts/slideLayout263.xml"/><Relationship Id="rId4" Type="http://schemas.openxmlformats.org/officeDocument/2006/relationships/image" Target="../media/image3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6.xml"/><Relationship Id="rId6" Type="http://schemas.openxmlformats.org/officeDocument/2006/relationships/image" Target="../media/image82.png"/><Relationship Id="rId5" Type="http://schemas.openxmlformats.org/officeDocument/2006/relationships/image" Target="../media/image78.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16.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18.xml"/><Relationship Id="rId5" Type="http://schemas.openxmlformats.org/officeDocument/2006/relationships/image" Target="../media/image78.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9.emf"/><Relationship Id="rId1" Type="http://schemas.openxmlformats.org/officeDocument/2006/relationships/slideLayout" Target="../slideLayouts/slideLayout257.xml"/></Relationships>
</file>

<file path=ppt/slides/_rels/slide40.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1.xml"/><Relationship Id="rId5" Type="http://schemas.openxmlformats.org/officeDocument/2006/relationships/image" Target="../media/image97.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26.xml"/><Relationship Id="rId4" Type="http://schemas.openxmlformats.org/officeDocument/2006/relationships/image" Target="../media/image103.gif"/></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6.xml"/><Relationship Id="rId5" Type="http://schemas.openxmlformats.org/officeDocument/2006/relationships/image" Target="../media/image108.png"/><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6.xml"/></Relationships>
</file>

<file path=ppt/slides/_rels/slide55.xml.rels><?xml version="1.0" encoding="UTF-8" standalone="yes"?>
<Relationships xmlns="http://schemas.openxmlformats.org/package/2006/relationships"><Relationship Id="rId2" Type="http://schemas.openxmlformats.org/officeDocument/2006/relationships/hyperlink" Target="mailto:h.zhang@bom.gov.au" TargetMode="Externa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98.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61.xml.rels><?xml version="1.0" encoding="UTF-8" standalone="yes"?>
<Relationships xmlns="http://schemas.openxmlformats.org/package/2006/relationships"><Relationship Id="rId8" Type="http://schemas.openxmlformats.org/officeDocument/2006/relationships/image" Target="../media/image123.gif"/><Relationship Id="rId3" Type="http://schemas.openxmlformats.org/officeDocument/2006/relationships/image" Target="../media/image118.gif"/><Relationship Id="rId7" Type="http://schemas.openxmlformats.org/officeDocument/2006/relationships/image" Target="../media/image122.gif"/><Relationship Id="rId2" Type="http://schemas.openxmlformats.org/officeDocument/2006/relationships/image" Target="../media/image117.gif"/><Relationship Id="rId1" Type="http://schemas.openxmlformats.org/officeDocument/2006/relationships/slideLayout" Target="../slideLayouts/slideLayout75.xml"/><Relationship Id="rId6" Type="http://schemas.openxmlformats.org/officeDocument/2006/relationships/image" Target="../media/image121.gif"/><Relationship Id="rId5" Type="http://schemas.openxmlformats.org/officeDocument/2006/relationships/image" Target="../media/image120.gif"/><Relationship Id="rId10" Type="http://schemas.openxmlformats.org/officeDocument/2006/relationships/image" Target="../media/image125.gif"/><Relationship Id="rId4" Type="http://schemas.openxmlformats.org/officeDocument/2006/relationships/image" Target="../media/image119.gif"/><Relationship Id="rId9" Type="http://schemas.openxmlformats.org/officeDocument/2006/relationships/image" Target="../media/image124.gi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4.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40.xml"/><Relationship Id="rId4" Type="http://schemas.openxmlformats.org/officeDocument/2006/relationships/image" Target="../media/image35.jpeg"/></Relationships>
</file>

<file path=ppt/slides/_rels/slide6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50.xml"/><Relationship Id="rId6" Type="http://schemas.openxmlformats.org/officeDocument/2006/relationships/image" Target="../media/image39.png"/><Relationship Id="rId11" Type="http://schemas.openxmlformats.org/officeDocument/2006/relationships/image" Target="../media/image43.jpeg"/><Relationship Id="rId5" Type="http://schemas.openxmlformats.org/officeDocument/2006/relationships/image" Target="../media/image38.jpeg"/><Relationship Id="rId10" Type="http://schemas.openxmlformats.org/officeDocument/2006/relationships/hyperlink" Target="http://www.google.com/url?sa=i&amp;rct=j&amp;q=&amp;esrc=s&amp;frm=1&amp;source=images&amp;cd=&amp;cad=rja&amp;uact=8&amp;docid=6Ve1DdtaGK-erM&amp;tbnid=-dYe4K8xDbJEtM:&amp;ved=0CAUQjRw&amp;url=http://www.tropmet.res.in/monsoon/files/moes_guidelines.php&amp;ei=xWiEU5PyAeaU0AW0koHoCg&amp;bvm=bv.67720277,d.d2k&amp;psig=AFQjCNH4kK_wRWznqzA-tvYGRlG3BJKzSQ&amp;ust=1401272856727170" TargetMode="External"/><Relationship Id="rId4" Type="http://schemas.openxmlformats.org/officeDocument/2006/relationships/image" Target="../media/image37.jpeg"/><Relationship Id="rId9"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159.xml"/><Relationship Id="rId5" Type="http://schemas.openxmlformats.org/officeDocument/2006/relationships/image" Target="../media/image129.jpeg"/><Relationship Id="rId4" Type="http://schemas.openxmlformats.org/officeDocument/2006/relationships/image" Target="../media/image128.jpeg"/></Relationships>
</file>

<file path=ppt/slides/_rels/slide6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jpeg"/><Relationship Id="rId3" Type="http://schemas.openxmlformats.org/officeDocument/2006/relationships/image" Target="../media/image131.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130.jpeg"/><Relationship Id="rId1" Type="http://schemas.openxmlformats.org/officeDocument/2006/relationships/slideLayout" Target="../slideLayouts/slideLayout169.xml"/><Relationship Id="rId6" Type="http://schemas.openxmlformats.org/officeDocument/2006/relationships/image" Target="../media/image46.png"/><Relationship Id="rId11" Type="http://schemas.openxmlformats.org/officeDocument/2006/relationships/image" Target="../media/image51.jpeg"/><Relationship Id="rId5" Type="http://schemas.openxmlformats.org/officeDocument/2006/relationships/image" Target="../media/image133.png"/><Relationship Id="rId15" Type="http://schemas.openxmlformats.org/officeDocument/2006/relationships/image" Target="../media/image135.jpeg"/><Relationship Id="rId10" Type="http://schemas.openxmlformats.org/officeDocument/2006/relationships/image" Target="../media/image50.png"/><Relationship Id="rId4" Type="http://schemas.openxmlformats.org/officeDocument/2006/relationships/image" Target="../media/image132.png"/><Relationship Id="rId9" Type="http://schemas.openxmlformats.org/officeDocument/2006/relationships/image" Target="../media/image49.png"/><Relationship Id="rId14" Type="http://schemas.openxmlformats.org/officeDocument/2006/relationships/image" Target="../media/image134.jpe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40.xml"/><Relationship Id="rId4" Type="http://schemas.openxmlformats.org/officeDocument/2006/relationships/image" Target="../media/image35.jpeg"/></Relationships>
</file>

<file path=ppt/slides/_rels/slide70.xml.rels><?xml version="1.0" encoding="UTF-8" standalone="yes"?>
<Relationships xmlns="http://schemas.openxmlformats.org/package/2006/relationships"><Relationship Id="rId8" Type="http://schemas.openxmlformats.org/officeDocument/2006/relationships/image" Target="../media/image140.jpeg"/><Relationship Id="rId13" Type="http://schemas.openxmlformats.org/officeDocument/2006/relationships/image" Target="../media/image144.png"/><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notesSlide" Target="../notesSlides/notesSlide32.xml"/><Relationship Id="rId21"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43.jpeg"/><Relationship Id="rId17" Type="http://schemas.openxmlformats.org/officeDocument/2006/relationships/image" Target="../media/image148.png"/><Relationship Id="rId25" Type="http://schemas.openxmlformats.org/officeDocument/2006/relationships/image" Target="../media/image156.png"/><Relationship Id="rId2" Type="http://schemas.openxmlformats.org/officeDocument/2006/relationships/slideLayout" Target="../slideLayouts/slideLayout182.xml"/><Relationship Id="rId16" Type="http://schemas.openxmlformats.org/officeDocument/2006/relationships/image" Target="../media/image147.jpeg"/><Relationship Id="rId20" Type="http://schemas.openxmlformats.org/officeDocument/2006/relationships/image" Target="../media/image151.png"/><Relationship Id="rId29" Type="http://schemas.openxmlformats.org/officeDocument/2006/relationships/image" Target="../media/image160.png"/><Relationship Id="rId1" Type="http://schemas.openxmlformats.org/officeDocument/2006/relationships/video" Target="file:///\\desktop.frd.metoffice.com\Met_Office\Depot\Julia%20Slingo\ampna_param_olr_aug2008.avi" TargetMode="External"/><Relationship Id="rId6" Type="http://schemas.openxmlformats.org/officeDocument/2006/relationships/image" Target="../media/image138.png"/><Relationship Id="rId11" Type="http://schemas.openxmlformats.org/officeDocument/2006/relationships/image" Target="../media/image142.jpeg"/><Relationship Id="rId24" Type="http://schemas.openxmlformats.org/officeDocument/2006/relationships/image" Target="../media/image155.png"/><Relationship Id="rId5" Type="http://schemas.openxmlformats.org/officeDocument/2006/relationships/image" Target="../media/image137.png"/><Relationship Id="rId15" Type="http://schemas.openxmlformats.org/officeDocument/2006/relationships/image" Target="../media/image146.png"/><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image" Target="../media/image141.png"/><Relationship Id="rId19" Type="http://schemas.openxmlformats.org/officeDocument/2006/relationships/image" Target="../media/image150.png"/><Relationship Id="rId31" Type="http://schemas.openxmlformats.org/officeDocument/2006/relationships/image" Target="../media/image162.png"/><Relationship Id="rId4" Type="http://schemas.openxmlformats.org/officeDocument/2006/relationships/image" Target="../media/image136.png"/><Relationship Id="rId9" Type="http://schemas.openxmlformats.org/officeDocument/2006/relationships/hyperlink" Target="http://www.google.com/url?sa=i&amp;rct=j&amp;q=&amp;esrc=s&amp;frm=1&amp;source=images&amp;cd=&amp;cad=rja&amp;uact=8&amp;ved=0CAcQjRw&amp;url=http://www.snipview.com/q/United%20Kingdom%20Chemistry%20and%20Aerosols%20model&amp;ei=DvH-VOyQOMTEPdH0gIgE&amp;bvm=bv.87611401,d.d24&amp;psig=AFQjCNH53kriuGBIAF_1onDIWNxE9CVQzg&amp;ust=1426080395523518" TargetMode="External"/><Relationship Id="rId14" Type="http://schemas.openxmlformats.org/officeDocument/2006/relationships/image" Target="../media/image145.png"/><Relationship Id="rId22" Type="http://schemas.openxmlformats.org/officeDocument/2006/relationships/image" Target="../media/image153.png"/><Relationship Id="rId27" Type="http://schemas.openxmlformats.org/officeDocument/2006/relationships/image" Target="../media/image158.png"/><Relationship Id="rId30" Type="http://schemas.openxmlformats.org/officeDocument/2006/relationships/image" Target="../media/image161.png"/></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1.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7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1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png"/></Relationships>
</file>

<file path=ppt/slides/_rels/slide76.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1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png"/></Relationships>
</file>

<file path=ppt/slides/_rels/slide77.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50.png"/><Relationship Id="rId3" Type="http://schemas.openxmlformats.org/officeDocument/2006/relationships/image" Target="../media/image163.png"/><Relationship Id="rId21" Type="http://schemas.openxmlformats.org/officeDocument/2006/relationships/image" Target="../media/image176.png"/><Relationship Id="rId7" Type="http://schemas.openxmlformats.org/officeDocument/2006/relationships/image" Target="../media/image167.png"/><Relationship Id="rId12" Type="http://schemas.openxmlformats.org/officeDocument/2006/relationships/image" Target="../media/image172.png"/><Relationship Id="rId17" Type="http://schemas.openxmlformats.org/officeDocument/2006/relationships/image" Target="../media/image49.png"/><Relationship Id="rId2" Type="http://schemas.openxmlformats.org/officeDocument/2006/relationships/notesSlide" Target="../notesSlides/notesSlide36.xml"/><Relationship Id="rId16" Type="http://schemas.openxmlformats.org/officeDocument/2006/relationships/image" Target="../media/image48.png"/><Relationship Id="rId20" Type="http://schemas.openxmlformats.org/officeDocument/2006/relationships/image" Target="../media/image175.png"/><Relationship Id="rId1" Type="http://schemas.openxmlformats.org/officeDocument/2006/relationships/slideLayout" Target="../slideLayouts/slideLayout216.xml"/><Relationship Id="rId6" Type="http://schemas.openxmlformats.org/officeDocument/2006/relationships/image" Target="../media/image166.png"/><Relationship Id="rId11" Type="http://schemas.openxmlformats.org/officeDocument/2006/relationships/image" Target="../media/image171.jpeg"/><Relationship Id="rId5" Type="http://schemas.openxmlformats.org/officeDocument/2006/relationships/image" Target="../media/image165.png"/><Relationship Id="rId15" Type="http://schemas.openxmlformats.org/officeDocument/2006/relationships/image" Target="../media/image47.png"/><Relationship Id="rId10" Type="http://schemas.openxmlformats.org/officeDocument/2006/relationships/image" Target="../media/image170.png"/><Relationship Id="rId19" Type="http://schemas.openxmlformats.org/officeDocument/2006/relationships/image" Target="../media/image174.jpeg"/><Relationship Id="rId4" Type="http://schemas.openxmlformats.org/officeDocument/2006/relationships/image" Target="../media/image164.jpeg"/><Relationship Id="rId9" Type="http://schemas.openxmlformats.org/officeDocument/2006/relationships/image" Target="../media/image169.png"/><Relationship Id="rId14" Type="http://schemas.openxmlformats.org/officeDocument/2006/relationships/image" Target="../media/image46.png"/><Relationship Id="rId22" Type="http://schemas.openxmlformats.org/officeDocument/2006/relationships/image" Target="../media/image177.png"/></Relationships>
</file>

<file path=ppt/slides/_rels/slide78.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6.png"/><Relationship Id="rId3" Type="http://schemas.openxmlformats.org/officeDocument/2006/relationships/notesSlide" Target="../notesSlides/notesSlide37.xml"/><Relationship Id="rId7" Type="http://schemas.openxmlformats.org/officeDocument/2006/relationships/image" Target="../media/image151.png"/><Relationship Id="rId12" Type="http://schemas.openxmlformats.org/officeDocument/2006/relationships/image" Target="../media/image181.png"/><Relationship Id="rId2" Type="http://schemas.openxmlformats.org/officeDocument/2006/relationships/slideLayout" Target="../slideLayouts/slideLayout205.xml"/><Relationship Id="rId1" Type="http://schemas.openxmlformats.org/officeDocument/2006/relationships/video" Target="file:///\\desktop.frd.metoffice.com\Met_Office\Depot\Julia%20Slingo\ampna_param_olr_aug2008.avi" TargetMode="External"/><Relationship Id="rId6" Type="http://schemas.openxmlformats.org/officeDocument/2006/relationships/image" Target="../media/image150.png"/><Relationship Id="rId11" Type="http://schemas.openxmlformats.org/officeDocument/2006/relationships/image" Target="../media/image180.png"/><Relationship Id="rId5" Type="http://schemas.openxmlformats.org/officeDocument/2006/relationships/image" Target="../media/image179.png"/><Relationship Id="rId10" Type="http://schemas.openxmlformats.org/officeDocument/2006/relationships/image" Target="../media/image155.png"/><Relationship Id="rId4" Type="http://schemas.openxmlformats.org/officeDocument/2006/relationships/image" Target="../media/image178.jpeg"/><Relationship Id="rId9" Type="http://schemas.openxmlformats.org/officeDocument/2006/relationships/image" Target="../media/image153.png"/><Relationship Id="rId14" Type="http://schemas.openxmlformats.org/officeDocument/2006/relationships/image" Target="../media/image182.png"/></Relationships>
</file>

<file path=ppt/slides/_rels/slide7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8.xml"/><Relationship Id="rId1" Type="http://schemas.openxmlformats.org/officeDocument/2006/relationships/slideLayout" Target="../slideLayouts/slideLayout21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hyperlink" Target="http://www.ox.ac.uk/"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50.xml"/><Relationship Id="rId6" Type="http://schemas.openxmlformats.org/officeDocument/2006/relationships/image" Target="../media/image39.png"/><Relationship Id="rId11" Type="http://schemas.openxmlformats.org/officeDocument/2006/relationships/image" Target="../media/image43.jpeg"/><Relationship Id="rId5" Type="http://schemas.openxmlformats.org/officeDocument/2006/relationships/image" Target="../media/image38.jpeg"/><Relationship Id="rId10" Type="http://schemas.openxmlformats.org/officeDocument/2006/relationships/hyperlink" Target="http://www.google.com/url?sa=i&amp;rct=j&amp;q=&amp;esrc=s&amp;frm=1&amp;source=images&amp;cd=&amp;cad=rja&amp;uact=8&amp;docid=6Ve1DdtaGK-erM&amp;tbnid=-dYe4K8xDbJEtM:&amp;ved=0CAUQjRw&amp;url=http://www.tropmet.res.in/monsoon/files/moes_guidelines.php&amp;ei=xWiEU5PyAeaU0AW0koHoCg&amp;bvm=bv.67720277,d.d2k&amp;psig=AFQjCNH4kK_wRWznqzA-tvYGRlG3BJKzSQ&amp;ust=1401272856727170" TargetMode="External"/><Relationship Id="rId4" Type="http://schemas.openxmlformats.org/officeDocument/2006/relationships/image" Target="../media/image37.jpeg"/><Relationship Id="rId9" Type="http://schemas.openxmlformats.org/officeDocument/2006/relationships/image" Target="../media/image4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8" name="Rectangle 6"/>
          <p:cNvSpPr>
            <a:spLocks noGrp="1"/>
          </p:cNvSpPr>
          <p:nvPr>
            <p:ph type="ctrTitle"/>
          </p:nvPr>
        </p:nvSpPr>
        <p:spPr/>
        <p:txBody>
          <a:bodyPr/>
          <a:lstStyle/>
          <a:p>
            <a:r>
              <a:rPr lang="en-US" sz="2800" dirty="0"/>
              <a:t>Bureau </a:t>
            </a:r>
            <a:r>
              <a:rPr lang="en-US" sz="2800" dirty="0" smtClean="0"/>
              <a:t>ACCESS Plans </a:t>
            </a:r>
            <a:r>
              <a:rPr lang="en-US" sz="2800" dirty="0"/>
              <a:t>and Activities</a:t>
            </a:r>
            <a:endParaRPr lang="en-AU" sz="2800" dirty="0"/>
          </a:p>
        </p:txBody>
      </p:sp>
      <p:sp>
        <p:nvSpPr>
          <p:cNvPr id="64519" name="Rectangle 7"/>
          <p:cNvSpPr>
            <a:spLocks noGrp="1"/>
          </p:cNvSpPr>
          <p:nvPr>
            <p:ph type="subTitle" idx="1"/>
          </p:nvPr>
        </p:nvSpPr>
        <p:spPr>
          <a:xfrm>
            <a:off x="614363" y="3215640"/>
            <a:ext cx="5954077" cy="1432560"/>
          </a:xfrm>
        </p:spPr>
        <p:txBody>
          <a:bodyPr>
            <a:normAutofit/>
          </a:bodyPr>
          <a:lstStyle/>
          <a:p>
            <a:pPr>
              <a:lnSpc>
                <a:spcPct val="110000"/>
              </a:lnSpc>
              <a:spcBef>
                <a:spcPts val="0"/>
              </a:spcBef>
              <a:spcAft>
                <a:spcPts val="0"/>
              </a:spcAft>
            </a:pPr>
            <a:r>
              <a:rPr lang="en-AU" altLang="en-US" sz="2400" dirty="0" smtClean="0"/>
              <a:t>Michael Naughton</a:t>
            </a:r>
          </a:p>
          <a:p>
            <a:pPr>
              <a:lnSpc>
                <a:spcPct val="110000"/>
              </a:lnSpc>
              <a:spcBef>
                <a:spcPts val="0"/>
              </a:spcBef>
              <a:spcAft>
                <a:spcPts val="0"/>
              </a:spcAft>
            </a:pPr>
            <a:r>
              <a:rPr lang="en-AU" altLang="en-US" sz="2400" dirty="0" smtClean="0"/>
              <a:t>Earth Systems Modelling Program</a:t>
            </a:r>
          </a:p>
          <a:p>
            <a:pPr>
              <a:lnSpc>
                <a:spcPct val="110000"/>
              </a:lnSpc>
              <a:spcBef>
                <a:spcPts val="0"/>
              </a:spcBef>
              <a:spcAft>
                <a:spcPts val="0"/>
              </a:spcAft>
            </a:pPr>
            <a:r>
              <a:rPr lang="en-AU" altLang="en-US" sz="2400" dirty="0" smtClean="0"/>
              <a:t>Bureau of Meteorology</a:t>
            </a:r>
            <a:endParaRPr lang="en-US" altLang="en-US" sz="2400" dirty="0"/>
          </a:p>
        </p:txBody>
      </p:sp>
      <p:sp>
        <p:nvSpPr>
          <p:cNvPr id="2" name="TextBox 1"/>
          <p:cNvSpPr txBox="1"/>
          <p:nvPr/>
        </p:nvSpPr>
        <p:spPr>
          <a:xfrm>
            <a:off x="658969" y="5573547"/>
            <a:ext cx="4752304" cy="1200329"/>
          </a:xfrm>
          <a:prstGeom prst="rect">
            <a:avLst/>
          </a:prstGeom>
          <a:noFill/>
        </p:spPr>
        <p:txBody>
          <a:bodyPr wrap="square" rtlCol="0">
            <a:spAutoFit/>
          </a:bodyPr>
          <a:lstStyle/>
          <a:p>
            <a:r>
              <a:rPr lang="en-AU" dirty="0" smtClean="0">
                <a:solidFill>
                  <a:srgbClr val="666666"/>
                </a:solidFill>
              </a:rPr>
              <a:t>CSIRO e-Research and </a:t>
            </a:r>
            <a:endParaRPr lang="en-AU" dirty="0" smtClean="0">
              <a:solidFill>
                <a:srgbClr val="666666"/>
              </a:solidFill>
            </a:endParaRPr>
          </a:p>
          <a:p>
            <a:r>
              <a:rPr lang="en-AU" dirty="0" smtClean="0">
                <a:solidFill>
                  <a:srgbClr val="666666"/>
                </a:solidFill>
              </a:rPr>
              <a:t>Computational </a:t>
            </a:r>
            <a:r>
              <a:rPr lang="en-AU" dirty="0" smtClean="0">
                <a:solidFill>
                  <a:srgbClr val="666666"/>
                </a:solidFill>
              </a:rPr>
              <a:t>and Simulation Sciences Conference</a:t>
            </a:r>
          </a:p>
          <a:p>
            <a:r>
              <a:rPr lang="en-AU" dirty="0" smtClean="0">
                <a:solidFill>
                  <a:srgbClr val="666666"/>
                </a:solidFill>
              </a:rPr>
              <a:t>Melbourne, 3 </a:t>
            </a:r>
            <a:r>
              <a:rPr lang="en-AU" dirty="0" smtClean="0">
                <a:solidFill>
                  <a:srgbClr val="666666"/>
                </a:solidFill>
              </a:rPr>
              <a:t>April </a:t>
            </a:r>
            <a:r>
              <a:rPr lang="en-AU" dirty="0" smtClean="0">
                <a:solidFill>
                  <a:srgbClr val="666666"/>
                </a:solidFill>
              </a:rPr>
              <a:t>2016</a:t>
            </a:r>
            <a:endParaRPr lang="en-AU" dirty="0">
              <a:solidFill>
                <a:srgbClr val="666666"/>
              </a:solidFill>
            </a:endParaRPr>
          </a:p>
        </p:txBody>
      </p:sp>
    </p:spTree>
    <p:extLst>
      <p:ext uri="{BB962C8B-B14F-4D97-AF65-F5344CB8AC3E}">
        <p14:creationId xmlns:p14="http://schemas.microsoft.com/office/powerpoint/2010/main" val="2476186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r>
              <a:rPr lang="en-GB" altLang="en-US" sz="1000" smtClean="0">
                <a:solidFill>
                  <a:srgbClr val="000000"/>
                </a:solidFill>
              </a:rPr>
              <a:t>© Crown copyright   Met Office</a:t>
            </a:r>
            <a:endParaRPr lang="en-GB" altLang="en-US" sz="1400" smtClean="0">
              <a:solidFill>
                <a:srgbClr val="000000"/>
              </a:solidFill>
              <a:latin typeface="Times" pitchFamily="18" charset="0"/>
            </a:endParaRPr>
          </a:p>
        </p:txBody>
      </p:sp>
      <p:sp>
        <p:nvSpPr>
          <p:cNvPr id="97283" name="Rectangle 4"/>
          <p:cNvSpPr txBox="1">
            <a:spLocks noChangeArrowheads="1"/>
          </p:cNvSpPr>
          <p:nvPr/>
        </p:nvSpPr>
        <p:spPr bwMode="auto">
          <a:xfrm>
            <a:off x="323850" y="6448425"/>
            <a:ext cx="2895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lnSpc>
                <a:spcPct val="85000"/>
              </a:lnSpc>
            </a:pPr>
            <a:r>
              <a:rPr lang="en-GB" altLang="en-US" sz="1000" smtClean="0">
                <a:solidFill>
                  <a:srgbClr val="FFFFFF"/>
                </a:solidFill>
                <a:ea typeface="ＭＳ Ｐゴシック" pitchFamily="34" charset="-128"/>
              </a:rPr>
              <a:t>© Crown copyright   Met Office</a:t>
            </a:r>
            <a:endParaRPr lang="en-GB" altLang="en-US" sz="1400" smtClean="0">
              <a:solidFill>
                <a:srgbClr val="FFFFFF"/>
              </a:solidFill>
              <a:latin typeface="Times" pitchFamily="18" charset="0"/>
              <a:ea typeface="ＭＳ Ｐゴシック" pitchFamily="34" charset="-128"/>
            </a:endParaRPr>
          </a:p>
        </p:txBody>
      </p:sp>
      <p:sp>
        <p:nvSpPr>
          <p:cNvPr id="97284" name="Rectangle 2"/>
          <p:cNvSpPr>
            <a:spLocks noChangeArrowheads="1"/>
          </p:cNvSpPr>
          <p:nvPr/>
        </p:nvSpPr>
        <p:spPr bwMode="auto">
          <a:xfrm>
            <a:off x="4953000" y="914400"/>
            <a:ext cx="348615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pPr>
            <a:r>
              <a:rPr lang="en-GB" altLang="en-US" sz="1400" smtClean="0">
                <a:solidFill>
                  <a:srgbClr val="000000"/>
                </a:solidFill>
                <a:ea typeface="+mn-ea"/>
              </a:rPr>
              <a:t>Global NWP Index (v analysis) basket</a:t>
            </a:r>
            <a:br>
              <a:rPr lang="en-GB" altLang="en-US" sz="1400" smtClean="0">
                <a:solidFill>
                  <a:srgbClr val="000000"/>
                </a:solidFill>
                <a:ea typeface="+mn-ea"/>
              </a:rPr>
            </a:br>
            <a:r>
              <a:rPr lang="en-GB" altLang="en-US" sz="1400" smtClean="0">
                <a:solidFill>
                  <a:srgbClr val="000000"/>
                </a:solidFill>
                <a:ea typeface="+mn-ea"/>
              </a:rPr>
              <a:t>% difference relative to Met Office</a:t>
            </a:r>
          </a:p>
        </p:txBody>
      </p:sp>
      <p:sp>
        <p:nvSpPr>
          <p:cNvPr id="97285" name="Text Box 7"/>
          <p:cNvSpPr txBox="1">
            <a:spLocks noChangeArrowheads="1"/>
          </p:cNvSpPr>
          <p:nvPr/>
        </p:nvSpPr>
        <p:spPr bwMode="auto">
          <a:xfrm>
            <a:off x="1676400" y="304800"/>
            <a:ext cx="694055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pPr>
            <a:r>
              <a:rPr lang="en-GB" altLang="en-US" sz="3600" smtClean="0">
                <a:solidFill>
                  <a:srgbClr val="000000"/>
                </a:solidFill>
                <a:ea typeface="+mn-ea"/>
              </a:rPr>
              <a:t>Maintaining our global standing</a:t>
            </a:r>
          </a:p>
        </p:txBody>
      </p:sp>
      <p:pic>
        <p:nvPicPr>
          <p:cNvPr id="97286" name="Picture 8" descr="http://www-nwp2/~cfver/CBSRank/BPM/Timeseries/TS_CBS_ranking_relative_to_Met_Office_00Z-12Z_Combined_Are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7239000"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7" name="Rectangle 7"/>
          <p:cNvSpPr>
            <a:spLocks noChangeArrowheads="1"/>
          </p:cNvSpPr>
          <p:nvPr/>
        </p:nvSpPr>
        <p:spPr bwMode="auto">
          <a:xfrm>
            <a:off x="1905000" y="990600"/>
            <a:ext cx="762000" cy="4572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7288" name="Rectangle 7"/>
          <p:cNvSpPr>
            <a:spLocks noChangeArrowheads="1"/>
          </p:cNvSpPr>
          <p:nvPr/>
        </p:nvSpPr>
        <p:spPr bwMode="auto">
          <a:xfrm>
            <a:off x="1295400" y="1524000"/>
            <a:ext cx="609600" cy="5334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Tree>
    <p:extLst>
      <p:ext uri="{BB962C8B-B14F-4D97-AF65-F5344CB8AC3E}">
        <p14:creationId xmlns:p14="http://schemas.microsoft.com/office/powerpoint/2010/main" val="15368330"/>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GB" altLang="en-US" sz="2800" smtClean="0"/>
              <a:t>Technical Infrastructure Programme  Motivation</a:t>
            </a:r>
          </a:p>
        </p:txBody>
      </p:sp>
      <p:sp>
        <p:nvSpPr>
          <p:cNvPr id="98307" name="Content Placeholder 2"/>
          <p:cNvSpPr>
            <a:spLocks noGrp="1"/>
          </p:cNvSpPr>
          <p:nvPr>
            <p:ph idx="1"/>
          </p:nvPr>
        </p:nvSpPr>
        <p:spPr>
          <a:xfrm>
            <a:off x="395288" y="1916113"/>
            <a:ext cx="8569325" cy="4033837"/>
          </a:xfrm>
        </p:spPr>
        <p:txBody>
          <a:bodyPr/>
          <a:lstStyle/>
          <a:p>
            <a:pPr>
              <a:buFont typeface="Arial" pitchFamily="34" charset="0"/>
              <a:buChar char="•"/>
            </a:pPr>
            <a:r>
              <a:rPr lang="en-GB" altLang="en-US" sz="2000" smtClean="0"/>
              <a:t>Initiated in June 2013 to resolve the priority weaknesses of the research and operational infrastructure.</a:t>
            </a:r>
          </a:p>
          <a:p>
            <a:pPr>
              <a:buFont typeface="Arial" pitchFamily="34" charset="0"/>
              <a:buChar char="•"/>
            </a:pPr>
            <a:r>
              <a:rPr lang="en-GB" altLang="en-US" sz="2000" smtClean="0"/>
              <a:t>Goal is a more streamlined, flexible system that is easier to use and adopt for scientific research and operational environments.</a:t>
            </a:r>
          </a:p>
          <a:p>
            <a:pPr>
              <a:buFont typeface="Arial" pitchFamily="34" charset="0"/>
              <a:buChar char="•"/>
            </a:pPr>
            <a:r>
              <a:rPr lang="en-GB" altLang="en-US" sz="2000" smtClean="0"/>
              <a:t>Key activities are reviewed annually in a Technical Infrastructure Programme Plan.</a:t>
            </a:r>
          </a:p>
          <a:p>
            <a:pPr>
              <a:buFont typeface="Arial" pitchFamily="34" charset="0"/>
              <a:buChar char="•"/>
            </a:pPr>
            <a:r>
              <a:rPr lang="en-GB" altLang="en-US" sz="2000" smtClean="0"/>
              <a:t>Program vision is for an effective scientific collaboration based on:</a:t>
            </a:r>
            <a:r>
              <a:rPr lang="en-GB" altLang="en-US" smtClean="0"/>
              <a:t> </a:t>
            </a:r>
          </a:p>
          <a:p>
            <a:pPr lvl="1">
              <a:buFont typeface="Arial" pitchFamily="34" charset="0"/>
              <a:buChar char="•"/>
            </a:pPr>
            <a:r>
              <a:rPr lang="en-GB" altLang="en-US" sz="1800" smtClean="0"/>
              <a:t>a common collaborative research approach using underpinning infrastructure</a:t>
            </a:r>
          </a:p>
          <a:p>
            <a:pPr lvl="1">
              <a:buFont typeface="Arial" pitchFamily="34" charset="0"/>
              <a:buChar char="•"/>
            </a:pPr>
            <a:r>
              <a:rPr lang="en-GB" altLang="en-US" sz="1800" smtClean="0"/>
              <a:t>building trust between scientists with collaborative working practices</a:t>
            </a:r>
          </a:p>
          <a:p>
            <a:pPr lvl="1">
              <a:buFont typeface="Arial" pitchFamily="34" charset="0"/>
              <a:buChar char="•"/>
            </a:pPr>
            <a:r>
              <a:rPr lang="en-GB" altLang="en-US" sz="1800" smtClean="0"/>
              <a:t>enable the sharing knowledge by delivering capabilities that deliver a high degree  knowledge sharing.</a:t>
            </a:r>
          </a:p>
        </p:txBody>
      </p:sp>
      <p:sp>
        <p:nvSpPr>
          <p:cNvPr id="98308" name="Footer Placeholder 3"/>
          <p:cNvSpPr>
            <a:spLocks noGrp="1"/>
          </p:cNvSpPr>
          <p:nvPr>
            <p:ph type="ftr"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txBody>
          <a:bodyPr/>
          <a:lstStyle>
            <a:lvl1pPr eaLnBrk="0" hangingPunct="0">
              <a:tabLst>
                <a:tab pos="457200" algn="l"/>
                <a:tab pos="914400" algn="l"/>
                <a:tab pos="1371600" algn="l"/>
                <a:tab pos="1828800" algn="l"/>
                <a:tab pos="2286000" algn="l"/>
                <a:tab pos="2743200" algn="l"/>
              </a:tabLst>
              <a:defRPr sz="1200">
                <a:solidFill>
                  <a:schemeClr val="bg1"/>
                </a:solidFill>
                <a:latin typeface="Arial" pitchFamily="34" charset="0"/>
              </a:defRPr>
            </a:lvl1pPr>
            <a:lvl2pPr marL="742950" indent="-285750" eaLnBrk="0" hangingPunct="0">
              <a:tabLst>
                <a:tab pos="457200" algn="l"/>
                <a:tab pos="914400" algn="l"/>
                <a:tab pos="1371600" algn="l"/>
                <a:tab pos="1828800" algn="l"/>
                <a:tab pos="2286000" algn="l"/>
                <a:tab pos="2743200" algn="l"/>
              </a:tabLst>
              <a:defRPr sz="1200">
                <a:solidFill>
                  <a:schemeClr val="bg1"/>
                </a:solidFill>
                <a:latin typeface="Arial" pitchFamily="34" charset="0"/>
              </a:defRPr>
            </a:lvl2pPr>
            <a:lvl3pPr marL="1143000" indent="-228600" eaLnBrk="0" hangingPunct="0">
              <a:tabLst>
                <a:tab pos="457200" algn="l"/>
                <a:tab pos="914400" algn="l"/>
                <a:tab pos="1371600" algn="l"/>
                <a:tab pos="1828800" algn="l"/>
                <a:tab pos="2286000" algn="l"/>
                <a:tab pos="2743200" algn="l"/>
              </a:tabLst>
              <a:defRPr sz="1200">
                <a:solidFill>
                  <a:schemeClr val="bg1"/>
                </a:solidFill>
                <a:latin typeface="Arial" pitchFamily="34" charset="0"/>
              </a:defRPr>
            </a:lvl3pPr>
            <a:lvl4pPr marL="1600200" indent="-228600" eaLnBrk="0" hangingPunct="0">
              <a:tabLst>
                <a:tab pos="457200" algn="l"/>
                <a:tab pos="914400" algn="l"/>
                <a:tab pos="1371600" algn="l"/>
                <a:tab pos="1828800" algn="l"/>
                <a:tab pos="2286000" algn="l"/>
                <a:tab pos="2743200" algn="l"/>
              </a:tabLst>
              <a:defRPr sz="1200">
                <a:solidFill>
                  <a:schemeClr val="bg1"/>
                </a:solidFill>
                <a:latin typeface="Arial" pitchFamily="34" charset="0"/>
              </a:defRPr>
            </a:lvl4pPr>
            <a:lvl5pPr marL="2057400" indent="-228600" eaLnBrk="0" hangingPunct="0">
              <a:tabLst>
                <a:tab pos="457200" algn="l"/>
                <a:tab pos="914400" algn="l"/>
                <a:tab pos="1371600" algn="l"/>
                <a:tab pos="1828800" algn="l"/>
                <a:tab pos="2286000" algn="l"/>
                <a:tab pos="2743200" algn="l"/>
              </a:tabLst>
              <a:defRPr sz="1200">
                <a:solidFill>
                  <a:schemeClr val="bg1"/>
                </a:solidFill>
                <a:latin typeface="Arial" pitchFamily="34" charset="0"/>
              </a:defRPr>
            </a:lvl5pPr>
            <a:lvl6pPr marL="2514600" indent="-228600" eaLnBrk="0" fontAlgn="base" hangingPunct="0">
              <a:lnSpc>
                <a:spcPct val="85000"/>
              </a:lnSpc>
              <a:spcBef>
                <a:spcPct val="0"/>
              </a:spcBef>
              <a:spcAft>
                <a:spcPct val="0"/>
              </a:spcAft>
              <a:tabLst>
                <a:tab pos="457200" algn="l"/>
                <a:tab pos="914400" algn="l"/>
                <a:tab pos="1371600" algn="l"/>
                <a:tab pos="1828800" algn="l"/>
                <a:tab pos="2286000" algn="l"/>
                <a:tab pos="2743200" algn="l"/>
              </a:tabLst>
              <a:defRPr sz="1200">
                <a:solidFill>
                  <a:schemeClr val="bg1"/>
                </a:solidFill>
                <a:latin typeface="Arial" pitchFamily="34" charset="0"/>
              </a:defRPr>
            </a:lvl6pPr>
            <a:lvl7pPr marL="2971800" indent="-228600" eaLnBrk="0" fontAlgn="base" hangingPunct="0">
              <a:lnSpc>
                <a:spcPct val="85000"/>
              </a:lnSpc>
              <a:spcBef>
                <a:spcPct val="0"/>
              </a:spcBef>
              <a:spcAft>
                <a:spcPct val="0"/>
              </a:spcAft>
              <a:tabLst>
                <a:tab pos="457200" algn="l"/>
                <a:tab pos="914400" algn="l"/>
                <a:tab pos="1371600" algn="l"/>
                <a:tab pos="1828800" algn="l"/>
                <a:tab pos="2286000" algn="l"/>
                <a:tab pos="2743200" algn="l"/>
              </a:tabLst>
              <a:defRPr sz="1200">
                <a:solidFill>
                  <a:schemeClr val="bg1"/>
                </a:solidFill>
                <a:latin typeface="Arial" pitchFamily="34" charset="0"/>
              </a:defRPr>
            </a:lvl7pPr>
            <a:lvl8pPr marL="3429000" indent="-228600" eaLnBrk="0" fontAlgn="base" hangingPunct="0">
              <a:lnSpc>
                <a:spcPct val="85000"/>
              </a:lnSpc>
              <a:spcBef>
                <a:spcPct val="0"/>
              </a:spcBef>
              <a:spcAft>
                <a:spcPct val="0"/>
              </a:spcAft>
              <a:tabLst>
                <a:tab pos="457200" algn="l"/>
                <a:tab pos="914400" algn="l"/>
                <a:tab pos="1371600" algn="l"/>
                <a:tab pos="1828800" algn="l"/>
                <a:tab pos="2286000" algn="l"/>
                <a:tab pos="2743200" algn="l"/>
              </a:tabLst>
              <a:defRPr sz="1200">
                <a:solidFill>
                  <a:schemeClr val="bg1"/>
                </a:solidFill>
                <a:latin typeface="Arial" pitchFamily="34" charset="0"/>
              </a:defRPr>
            </a:lvl8pPr>
            <a:lvl9pPr marL="3886200" indent="-228600" eaLnBrk="0" fontAlgn="base" hangingPunct="0">
              <a:lnSpc>
                <a:spcPct val="85000"/>
              </a:lnSpc>
              <a:spcBef>
                <a:spcPct val="0"/>
              </a:spcBef>
              <a:spcAft>
                <a:spcPct val="0"/>
              </a:spcAft>
              <a:tabLst>
                <a:tab pos="457200" algn="l"/>
                <a:tab pos="914400" algn="l"/>
                <a:tab pos="1371600" algn="l"/>
                <a:tab pos="1828800" algn="l"/>
                <a:tab pos="2286000" algn="l"/>
                <a:tab pos="2743200" algn="l"/>
              </a:tabLst>
              <a:defRPr sz="1200">
                <a:solidFill>
                  <a:schemeClr val="bg1"/>
                </a:solidFill>
                <a:latin typeface="Arial" pitchFamily="34" charset="0"/>
              </a:defRPr>
            </a:lvl9pPr>
          </a:lstStyle>
          <a:p>
            <a:pPr eaLnBrk="1" hangingPunct="1">
              <a:buFont typeface="Times New Roman" pitchFamily="18" charset="0"/>
              <a:buNone/>
            </a:pPr>
            <a:r>
              <a:rPr lang="en-GB" altLang="en-US" sz="1000" smtClean="0">
                <a:solidFill>
                  <a:srgbClr val="010303"/>
                </a:solidFill>
                <a:ea typeface="DejaVu Sans"/>
                <a:cs typeface="DejaVu Sans"/>
              </a:rPr>
              <a:t>© Crown copyright   Met Office</a:t>
            </a:r>
          </a:p>
        </p:txBody>
      </p:sp>
    </p:spTree>
    <p:extLst>
      <p:ext uri="{BB962C8B-B14F-4D97-AF65-F5344CB8AC3E}">
        <p14:creationId xmlns:p14="http://schemas.microsoft.com/office/powerpoint/2010/main" val="5480058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r>
              <a:rPr lang="en-GB" altLang="en-US" sz="1000" smtClean="0">
                <a:solidFill>
                  <a:srgbClr val="000000"/>
                </a:solidFill>
              </a:rPr>
              <a:t>© Crown copyright   Met Office</a:t>
            </a:r>
            <a:endParaRPr lang="en-GB" altLang="en-US" sz="1400" smtClean="0">
              <a:solidFill>
                <a:srgbClr val="000000"/>
              </a:solidFill>
              <a:latin typeface="Times" pitchFamily="18" charset="0"/>
            </a:endParaRPr>
          </a:p>
        </p:txBody>
      </p:sp>
      <p:sp>
        <p:nvSpPr>
          <p:cNvPr id="99331" name="Rectangle 2"/>
          <p:cNvSpPr>
            <a:spLocks noGrp="1" noChangeArrowheads="1"/>
          </p:cNvSpPr>
          <p:nvPr>
            <p:ph type="title"/>
          </p:nvPr>
        </p:nvSpPr>
        <p:spPr/>
        <p:txBody>
          <a:bodyPr/>
          <a:lstStyle/>
          <a:p>
            <a:pPr eaLnBrk="1" hangingPunct="1"/>
            <a:r>
              <a:rPr lang="en-GB" altLang="en-US" sz="3200" smtClean="0"/>
              <a:t>Technical Infrastructure programme</a:t>
            </a:r>
            <a:br>
              <a:rPr lang="en-GB" altLang="en-US" sz="3200" smtClean="0"/>
            </a:br>
            <a:r>
              <a:rPr lang="en-GB" altLang="en-US" sz="3200" smtClean="0"/>
              <a:t>launched June 2013</a:t>
            </a:r>
          </a:p>
        </p:txBody>
      </p:sp>
      <p:sp>
        <p:nvSpPr>
          <p:cNvPr id="99332" name="Oval 4"/>
          <p:cNvSpPr>
            <a:spLocks noChangeArrowheads="1"/>
          </p:cNvSpPr>
          <p:nvPr/>
        </p:nvSpPr>
        <p:spPr bwMode="auto">
          <a:xfrm>
            <a:off x="4860925" y="5805488"/>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TIRS</a:t>
            </a:r>
          </a:p>
          <a:p>
            <a:pPr algn="ctr" defTabSz="914400" eaLnBrk="1" hangingPunct="1">
              <a:lnSpc>
                <a:spcPct val="85000"/>
              </a:lnSpc>
            </a:pPr>
            <a:r>
              <a:rPr lang="en-GB" altLang="en-US" smtClean="0">
                <a:solidFill>
                  <a:srgbClr val="000000"/>
                </a:solidFill>
                <a:ea typeface="+mn-ea"/>
              </a:rPr>
              <a:t>Rose development &amp;</a:t>
            </a:r>
          </a:p>
          <a:p>
            <a:pPr algn="ctr" defTabSz="914400" eaLnBrk="1" hangingPunct="1">
              <a:lnSpc>
                <a:spcPct val="85000"/>
              </a:lnSpc>
            </a:pPr>
            <a:r>
              <a:rPr lang="en-GB" altLang="en-US" smtClean="0">
                <a:solidFill>
                  <a:srgbClr val="000000"/>
                </a:solidFill>
                <a:ea typeface="+mn-ea"/>
              </a:rPr>
              <a:t>migration</a:t>
            </a:r>
          </a:p>
        </p:txBody>
      </p:sp>
      <p:sp>
        <p:nvSpPr>
          <p:cNvPr id="99333" name="Oval 5"/>
          <p:cNvSpPr>
            <a:spLocks noChangeArrowheads="1"/>
          </p:cNvSpPr>
          <p:nvPr/>
        </p:nvSpPr>
        <p:spPr bwMode="auto">
          <a:xfrm>
            <a:off x="468313" y="5013325"/>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TIHP</a:t>
            </a:r>
          </a:p>
          <a:p>
            <a:pPr algn="ctr" defTabSz="914400" eaLnBrk="1" hangingPunct="1">
              <a:lnSpc>
                <a:spcPct val="85000"/>
              </a:lnSpc>
            </a:pPr>
            <a:r>
              <a:rPr lang="en-GB" altLang="en-US" smtClean="0">
                <a:solidFill>
                  <a:srgbClr val="000000"/>
                </a:solidFill>
                <a:ea typeface="+mn-ea"/>
              </a:rPr>
              <a:t>HPC optimisation</a:t>
            </a:r>
          </a:p>
        </p:txBody>
      </p:sp>
      <p:sp>
        <p:nvSpPr>
          <p:cNvPr id="99334" name="Oval 6"/>
          <p:cNvSpPr>
            <a:spLocks noChangeArrowheads="1"/>
          </p:cNvSpPr>
          <p:nvPr/>
        </p:nvSpPr>
        <p:spPr bwMode="auto">
          <a:xfrm>
            <a:off x="6300788" y="3933825"/>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TIFF</a:t>
            </a:r>
          </a:p>
          <a:p>
            <a:pPr algn="ctr" defTabSz="914400" eaLnBrk="1" hangingPunct="1">
              <a:lnSpc>
                <a:spcPct val="85000"/>
              </a:lnSpc>
            </a:pPr>
            <a:r>
              <a:rPr lang="en-GB" altLang="en-US" smtClean="0">
                <a:solidFill>
                  <a:srgbClr val="000000"/>
                </a:solidFill>
                <a:ea typeface="+mn-ea"/>
              </a:rPr>
              <a:t>File formats – STASH, NetCDF, </a:t>
            </a:r>
          </a:p>
          <a:p>
            <a:pPr algn="ctr" defTabSz="914400" eaLnBrk="1" hangingPunct="1">
              <a:lnSpc>
                <a:spcPct val="85000"/>
              </a:lnSpc>
            </a:pPr>
            <a:r>
              <a:rPr lang="en-GB" altLang="en-US" smtClean="0">
                <a:solidFill>
                  <a:srgbClr val="000000"/>
                </a:solidFill>
                <a:ea typeface="+mn-ea"/>
              </a:rPr>
              <a:t>and GRIB2</a:t>
            </a:r>
          </a:p>
        </p:txBody>
      </p:sp>
      <p:sp>
        <p:nvSpPr>
          <p:cNvPr id="99335" name="Oval 8"/>
          <p:cNvSpPr>
            <a:spLocks noChangeArrowheads="1"/>
          </p:cNvSpPr>
          <p:nvPr/>
        </p:nvSpPr>
        <p:spPr bwMode="auto">
          <a:xfrm>
            <a:off x="468313" y="2852738"/>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TILS</a:t>
            </a:r>
          </a:p>
          <a:p>
            <a:pPr algn="ctr" defTabSz="914400" eaLnBrk="1" hangingPunct="1">
              <a:lnSpc>
                <a:spcPct val="85000"/>
              </a:lnSpc>
            </a:pPr>
            <a:r>
              <a:rPr lang="en-GB" altLang="en-US" smtClean="0">
                <a:solidFill>
                  <a:srgbClr val="000000"/>
                </a:solidFill>
                <a:ea typeface="+mn-ea"/>
              </a:rPr>
              <a:t>Land-surface model</a:t>
            </a:r>
          </a:p>
          <a:p>
            <a:pPr algn="ctr" defTabSz="914400" eaLnBrk="1" hangingPunct="1">
              <a:lnSpc>
                <a:spcPct val="85000"/>
              </a:lnSpc>
            </a:pPr>
            <a:r>
              <a:rPr lang="en-GB" altLang="en-US" smtClean="0">
                <a:solidFill>
                  <a:srgbClr val="000000"/>
                </a:solidFill>
                <a:ea typeface="+mn-ea"/>
              </a:rPr>
              <a:t>interoperability</a:t>
            </a:r>
          </a:p>
        </p:txBody>
      </p:sp>
      <p:sp>
        <p:nvSpPr>
          <p:cNvPr id="99336" name="Oval 9"/>
          <p:cNvSpPr>
            <a:spLocks noChangeArrowheads="1"/>
          </p:cNvSpPr>
          <p:nvPr/>
        </p:nvSpPr>
        <p:spPr bwMode="auto">
          <a:xfrm>
            <a:off x="468313" y="3933825"/>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TIDA</a:t>
            </a:r>
          </a:p>
          <a:p>
            <a:pPr algn="ctr" defTabSz="914400" eaLnBrk="1" hangingPunct="1">
              <a:lnSpc>
                <a:spcPct val="85000"/>
              </a:lnSpc>
            </a:pPr>
            <a:r>
              <a:rPr lang="en-GB" altLang="en-US" smtClean="0">
                <a:solidFill>
                  <a:srgbClr val="000000"/>
                </a:solidFill>
                <a:ea typeface="+mn-ea"/>
              </a:rPr>
              <a:t>Data assimilation</a:t>
            </a:r>
          </a:p>
        </p:txBody>
      </p:sp>
      <p:sp>
        <p:nvSpPr>
          <p:cNvPr id="99337" name="Oval 10"/>
          <p:cNvSpPr>
            <a:spLocks noChangeArrowheads="1"/>
          </p:cNvSpPr>
          <p:nvPr/>
        </p:nvSpPr>
        <p:spPr bwMode="auto">
          <a:xfrm>
            <a:off x="6300788" y="5084763"/>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TIAN</a:t>
            </a:r>
          </a:p>
          <a:p>
            <a:pPr algn="ctr" defTabSz="914400" eaLnBrk="1" hangingPunct="1">
              <a:lnSpc>
                <a:spcPct val="85000"/>
              </a:lnSpc>
            </a:pPr>
            <a:r>
              <a:rPr lang="en-GB" altLang="en-US" smtClean="0">
                <a:solidFill>
                  <a:srgbClr val="000000"/>
                </a:solidFill>
                <a:ea typeface="+mn-ea"/>
              </a:rPr>
              <a:t>Stabilising and re-engineering</a:t>
            </a:r>
          </a:p>
          <a:p>
            <a:pPr algn="ctr" defTabSz="914400" eaLnBrk="1" hangingPunct="1">
              <a:lnSpc>
                <a:spcPct val="85000"/>
              </a:lnSpc>
            </a:pPr>
            <a:r>
              <a:rPr lang="en-GB" altLang="en-US" smtClean="0">
                <a:solidFill>
                  <a:srgbClr val="000000"/>
                </a:solidFill>
                <a:ea typeface="+mn-ea"/>
              </a:rPr>
              <a:t>ancillary file system</a:t>
            </a:r>
          </a:p>
        </p:txBody>
      </p:sp>
      <p:sp>
        <p:nvSpPr>
          <p:cNvPr id="99338" name="Oval 11"/>
          <p:cNvSpPr>
            <a:spLocks noChangeArrowheads="1"/>
          </p:cNvSpPr>
          <p:nvPr/>
        </p:nvSpPr>
        <p:spPr bwMode="auto">
          <a:xfrm>
            <a:off x="2124075" y="5803900"/>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TICF</a:t>
            </a:r>
          </a:p>
          <a:p>
            <a:pPr algn="ctr" defTabSz="914400" eaLnBrk="1" hangingPunct="1">
              <a:lnSpc>
                <a:spcPct val="85000"/>
              </a:lnSpc>
            </a:pPr>
            <a:r>
              <a:rPr lang="en-GB" altLang="en-US" smtClean="0">
                <a:solidFill>
                  <a:srgbClr val="000000"/>
                </a:solidFill>
                <a:ea typeface="+mn-ea"/>
              </a:rPr>
              <a:t>Coupling frameworks</a:t>
            </a:r>
          </a:p>
          <a:p>
            <a:pPr algn="ctr" defTabSz="914400" eaLnBrk="1" hangingPunct="1">
              <a:lnSpc>
                <a:spcPct val="85000"/>
              </a:lnSpc>
            </a:pPr>
            <a:r>
              <a:rPr lang="en-GB" altLang="en-US" smtClean="0">
                <a:solidFill>
                  <a:srgbClr val="000000"/>
                </a:solidFill>
                <a:ea typeface="+mn-ea"/>
              </a:rPr>
              <a:t>OASIS-MCT</a:t>
            </a:r>
          </a:p>
        </p:txBody>
      </p:sp>
      <p:sp>
        <p:nvSpPr>
          <p:cNvPr id="99339" name="Oval 12"/>
          <p:cNvSpPr>
            <a:spLocks noChangeArrowheads="1"/>
          </p:cNvSpPr>
          <p:nvPr/>
        </p:nvSpPr>
        <p:spPr bwMode="auto">
          <a:xfrm>
            <a:off x="6300788" y="2852738"/>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TICT</a:t>
            </a:r>
          </a:p>
          <a:p>
            <a:pPr algn="ctr" defTabSz="914400" eaLnBrk="1" hangingPunct="1">
              <a:lnSpc>
                <a:spcPct val="85000"/>
              </a:lnSpc>
            </a:pPr>
            <a:r>
              <a:rPr lang="en-GB" altLang="en-US" smtClean="0">
                <a:solidFill>
                  <a:srgbClr val="000000"/>
                </a:solidFill>
                <a:ea typeface="+mn-ea"/>
              </a:rPr>
              <a:t>UM configuration testing &amp;</a:t>
            </a:r>
          </a:p>
          <a:p>
            <a:pPr algn="ctr" defTabSz="914400" eaLnBrk="1" hangingPunct="1">
              <a:lnSpc>
                <a:spcPct val="85000"/>
              </a:lnSpc>
            </a:pPr>
            <a:r>
              <a:rPr lang="en-GB" altLang="en-US" smtClean="0">
                <a:solidFill>
                  <a:srgbClr val="000000"/>
                </a:solidFill>
                <a:ea typeface="+mn-ea"/>
              </a:rPr>
              <a:t>system refresh</a:t>
            </a:r>
          </a:p>
        </p:txBody>
      </p:sp>
      <p:sp>
        <p:nvSpPr>
          <p:cNvPr id="99340" name="Oval 13"/>
          <p:cNvSpPr>
            <a:spLocks noChangeArrowheads="1"/>
          </p:cNvSpPr>
          <p:nvPr/>
        </p:nvSpPr>
        <p:spPr bwMode="auto">
          <a:xfrm>
            <a:off x="6300788" y="1844675"/>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TICM</a:t>
            </a:r>
          </a:p>
          <a:p>
            <a:pPr algn="ctr" defTabSz="914400" eaLnBrk="1" hangingPunct="1">
              <a:lnSpc>
                <a:spcPct val="85000"/>
              </a:lnSpc>
            </a:pPr>
            <a:r>
              <a:rPr lang="en-GB" altLang="en-US" smtClean="0">
                <a:solidFill>
                  <a:srgbClr val="000000"/>
                </a:solidFill>
                <a:ea typeface="+mn-ea"/>
              </a:rPr>
              <a:t>Common shared repositories</a:t>
            </a:r>
          </a:p>
          <a:p>
            <a:pPr algn="ctr" defTabSz="914400" eaLnBrk="1" hangingPunct="1">
              <a:lnSpc>
                <a:spcPct val="85000"/>
              </a:lnSpc>
            </a:pPr>
            <a:r>
              <a:rPr lang="en-GB" altLang="en-US" smtClean="0">
                <a:solidFill>
                  <a:srgbClr val="000000"/>
                </a:solidFill>
                <a:ea typeface="+mn-ea"/>
              </a:rPr>
              <a:t>&amp; trac environments</a:t>
            </a:r>
          </a:p>
        </p:txBody>
      </p:sp>
      <p:sp>
        <p:nvSpPr>
          <p:cNvPr id="99341" name="Oval 15"/>
          <p:cNvSpPr>
            <a:spLocks noChangeArrowheads="1"/>
          </p:cNvSpPr>
          <p:nvPr/>
        </p:nvSpPr>
        <p:spPr bwMode="auto">
          <a:xfrm>
            <a:off x="468313" y="1916113"/>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TIAV</a:t>
            </a:r>
          </a:p>
          <a:p>
            <a:pPr algn="ctr" defTabSz="914400" eaLnBrk="1" hangingPunct="1">
              <a:lnSpc>
                <a:spcPct val="85000"/>
              </a:lnSpc>
            </a:pPr>
            <a:r>
              <a:rPr lang="en-GB" altLang="en-US" smtClean="0">
                <a:solidFill>
                  <a:srgbClr val="000000"/>
                </a:solidFill>
                <a:ea typeface="+mn-ea"/>
              </a:rPr>
              <a:t>Data processing &amp;</a:t>
            </a:r>
          </a:p>
          <a:p>
            <a:pPr algn="ctr" defTabSz="914400" eaLnBrk="1" hangingPunct="1">
              <a:lnSpc>
                <a:spcPct val="85000"/>
              </a:lnSpc>
            </a:pPr>
            <a:r>
              <a:rPr lang="en-GB" altLang="en-US" smtClean="0">
                <a:solidFill>
                  <a:srgbClr val="000000"/>
                </a:solidFill>
                <a:ea typeface="+mn-ea"/>
              </a:rPr>
              <a:t>visualisation</a:t>
            </a:r>
          </a:p>
        </p:txBody>
      </p:sp>
      <p:sp>
        <p:nvSpPr>
          <p:cNvPr id="99342" name="Oval 16"/>
          <p:cNvSpPr>
            <a:spLocks noChangeArrowheads="1"/>
          </p:cNvSpPr>
          <p:nvPr/>
        </p:nvSpPr>
        <p:spPr bwMode="auto">
          <a:xfrm>
            <a:off x="3276600" y="1412875"/>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TIAG</a:t>
            </a:r>
          </a:p>
          <a:p>
            <a:pPr algn="ctr" defTabSz="914400" eaLnBrk="1" hangingPunct="1">
              <a:lnSpc>
                <a:spcPct val="85000"/>
              </a:lnSpc>
            </a:pPr>
            <a:r>
              <a:rPr lang="en-GB" altLang="en-US" smtClean="0">
                <a:solidFill>
                  <a:srgbClr val="000000"/>
                </a:solidFill>
                <a:ea typeface="+mn-ea"/>
              </a:rPr>
              <a:t>Advisory group</a:t>
            </a:r>
          </a:p>
        </p:txBody>
      </p:sp>
      <p:sp>
        <p:nvSpPr>
          <p:cNvPr id="99343" name="Line 26"/>
          <p:cNvSpPr>
            <a:spLocks noChangeShapeType="1"/>
          </p:cNvSpPr>
          <p:nvPr/>
        </p:nvSpPr>
        <p:spPr bwMode="auto">
          <a:xfrm flipV="1">
            <a:off x="5867400" y="2781300"/>
            <a:ext cx="576263"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4" name="Line 27"/>
          <p:cNvSpPr>
            <a:spLocks noChangeShapeType="1"/>
          </p:cNvSpPr>
          <p:nvPr/>
        </p:nvSpPr>
        <p:spPr bwMode="auto">
          <a:xfrm flipV="1">
            <a:off x="5868988" y="3789363"/>
            <a:ext cx="100806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5" name="Line 28"/>
          <p:cNvSpPr>
            <a:spLocks noChangeShapeType="1"/>
          </p:cNvSpPr>
          <p:nvPr/>
        </p:nvSpPr>
        <p:spPr bwMode="auto">
          <a:xfrm>
            <a:off x="5867400" y="4581525"/>
            <a:ext cx="649288"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6" name="Line 29"/>
          <p:cNvSpPr>
            <a:spLocks noChangeShapeType="1"/>
          </p:cNvSpPr>
          <p:nvPr/>
        </p:nvSpPr>
        <p:spPr bwMode="auto">
          <a:xfrm flipV="1">
            <a:off x="2339975" y="3789363"/>
            <a:ext cx="1008063" cy="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7" name="Line 30"/>
          <p:cNvSpPr>
            <a:spLocks noChangeShapeType="1"/>
          </p:cNvSpPr>
          <p:nvPr/>
        </p:nvSpPr>
        <p:spPr bwMode="auto">
          <a:xfrm flipH="1" flipV="1">
            <a:off x="2771775" y="2781300"/>
            <a:ext cx="576263"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8" name="Line 32"/>
          <p:cNvSpPr>
            <a:spLocks noChangeShapeType="1"/>
          </p:cNvSpPr>
          <p:nvPr/>
        </p:nvSpPr>
        <p:spPr bwMode="auto">
          <a:xfrm flipH="1">
            <a:off x="2700338" y="4581525"/>
            <a:ext cx="647700" cy="2873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9" name="Line 34"/>
          <p:cNvSpPr>
            <a:spLocks noChangeShapeType="1"/>
          </p:cNvSpPr>
          <p:nvPr/>
        </p:nvSpPr>
        <p:spPr bwMode="auto">
          <a:xfrm flipV="1">
            <a:off x="4500563" y="2133600"/>
            <a:ext cx="0" cy="431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50" name="Line 36"/>
          <p:cNvSpPr>
            <a:spLocks noChangeShapeType="1"/>
          </p:cNvSpPr>
          <p:nvPr/>
        </p:nvSpPr>
        <p:spPr bwMode="auto">
          <a:xfrm>
            <a:off x="4500563" y="4941888"/>
            <a:ext cx="0" cy="8636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grpSp>
        <p:nvGrpSpPr>
          <p:cNvPr id="99351" name="Group 40"/>
          <p:cNvGrpSpPr>
            <a:grpSpLocks/>
          </p:cNvGrpSpPr>
          <p:nvPr/>
        </p:nvGrpSpPr>
        <p:grpSpPr bwMode="auto">
          <a:xfrm>
            <a:off x="3348038" y="2565400"/>
            <a:ext cx="2519362" cy="2374900"/>
            <a:chOff x="2109" y="1616"/>
            <a:chExt cx="1587" cy="1496"/>
          </a:xfrm>
        </p:grpSpPr>
        <p:pic>
          <p:nvPicPr>
            <p:cNvPr id="99352" name="Picture 17" descr="ab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 y="1706"/>
              <a:ext cx="451"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3" name="Picture 18" descr="banner-niwa-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 y="2231"/>
              <a:ext cx="70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4" name="Picture 19" descr="csir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4" y="1698"/>
              <a:ext cx="27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5" name="Picture 20" descr="kma_logo_20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 y="2237"/>
              <a:ext cx="73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6" name="Picture 21" descr="moes_in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7" y="1706"/>
              <a:ext cx="45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7" name="Picture 22" descr="logo_landscap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 y="2852"/>
              <a:ext cx="112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8" name="Picture 23" descr="NCAS_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0" y="2544"/>
              <a:ext cx="5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99359" name="Rectangle 24"/>
            <p:cNvSpPr>
              <a:spLocks noChangeArrowheads="1"/>
            </p:cNvSpPr>
            <p:nvPr/>
          </p:nvSpPr>
          <p:spPr bwMode="auto">
            <a:xfrm>
              <a:off x="2109" y="1616"/>
              <a:ext cx="1587" cy="1496"/>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pic>
          <p:nvPicPr>
            <p:cNvPr id="99360" name="Picture 39" descr="logo_coecss_small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3" y="2511"/>
              <a:ext cx="54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49475963"/>
      </p:ext>
    </p:ext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r>
              <a:rPr lang="en-GB" altLang="en-US" sz="1000" smtClean="0">
                <a:solidFill>
                  <a:srgbClr val="000000"/>
                </a:solidFill>
              </a:rPr>
              <a:t>© Crown copyright   Met Office</a:t>
            </a:r>
            <a:endParaRPr lang="en-GB" altLang="en-US" sz="1400" smtClean="0">
              <a:solidFill>
                <a:srgbClr val="000000"/>
              </a:solidFill>
              <a:latin typeface="Times" pitchFamily="18" charset="0"/>
            </a:endParaRPr>
          </a:p>
        </p:txBody>
      </p:sp>
      <p:sp>
        <p:nvSpPr>
          <p:cNvPr id="100355" name="Rectangle 2"/>
          <p:cNvSpPr>
            <a:spLocks noGrp="1" noChangeArrowheads="1"/>
          </p:cNvSpPr>
          <p:nvPr>
            <p:ph type="title"/>
          </p:nvPr>
        </p:nvSpPr>
        <p:spPr/>
        <p:txBody>
          <a:bodyPr/>
          <a:lstStyle/>
          <a:p>
            <a:pPr eaLnBrk="1" hangingPunct="1"/>
            <a:r>
              <a:rPr lang="en-GB" altLang="en-US" sz="3200" smtClean="0"/>
              <a:t>Joint science programme ...</a:t>
            </a:r>
          </a:p>
        </p:txBody>
      </p:sp>
      <p:sp>
        <p:nvSpPr>
          <p:cNvPr id="100356" name="Oval 6"/>
          <p:cNvSpPr>
            <a:spLocks noChangeArrowheads="1"/>
          </p:cNvSpPr>
          <p:nvPr/>
        </p:nvSpPr>
        <p:spPr bwMode="auto">
          <a:xfrm>
            <a:off x="6400800" y="1905000"/>
            <a:ext cx="2447925" cy="720725"/>
          </a:xfrm>
          <a:prstGeom prst="ellipse">
            <a:avLst/>
          </a:prstGeom>
          <a:solidFill>
            <a:srgbClr val="FFC00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RMED</a:t>
            </a:r>
          </a:p>
          <a:p>
            <a:pPr algn="ctr" defTabSz="914400" eaLnBrk="1" hangingPunct="1">
              <a:lnSpc>
                <a:spcPct val="85000"/>
              </a:lnSpc>
            </a:pPr>
            <a:r>
              <a:rPr lang="en-GB" altLang="en-US" smtClean="0">
                <a:solidFill>
                  <a:srgbClr val="000000"/>
                </a:solidFill>
                <a:ea typeface="+mn-ea"/>
              </a:rPr>
              <a:t>Regiona model eval / dev</a:t>
            </a:r>
          </a:p>
        </p:txBody>
      </p:sp>
      <p:sp>
        <p:nvSpPr>
          <p:cNvPr id="100357" name="Oval 8"/>
          <p:cNvSpPr>
            <a:spLocks noChangeArrowheads="1"/>
          </p:cNvSpPr>
          <p:nvPr/>
        </p:nvSpPr>
        <p:spPr bwMode="auto">
          <a:xfrm>
            <a:off x="457200" y="1905000"/>
            <a:ext cx="2447925" cy="720725"/>
          </a:xfrm>
          <a:prstGeom prst="ellipse">
            <a:avLst/>
          </a:prstGeom>
          <a:solidFill>
            <a:srgbClr val="92D05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GMED</a:t>
            </a:r>
          </a:p>
          <a:p>
            <a:pPr algn="ctr" defTabSz="914400" eaLnBrk="1" hangingPunct="1">
              <a:lnSpc>
                <a:spcPct val="85000"/>
              </a:lnSpc>
            </a:pPr>
            <a:r>
              <a:rPr lang="en-GB" altLang="en-US" smtClean="0">
                <a:solidFill>
                  <a:srgbClr val="000000"/>
                </a:solidFill>
                <a:ea typeface="+mn-ea"/>
              </a:rPr>
              <a:t>Global model eval / dev</a:t>
            </a:r>
          </a:p>
        </p:txBody>
      </p:sp>
      <p:sp>
        <p:nvSpPr>
          <p:cNvPr id="100358" name="Line 26"/>
          <p:cNvSpPr>
            <a:spLocks noChangeShapeType="1"/>
          </p:cNvSpPr>
          <p:nvPr/>
        </p:nvSpPr>
        <p:spPr bwMode="auto">
          <a:xfrm flipV="1">
            <a:off x="5867400" y="2781300"/>
            <a:ext cx="576263"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59" name="Line 27"/>
          <p:cNvSpPr>
            <a:spLocks noChangeShapeType="1"/>
          </p:cNvSpPr>
          <p:nvPr/>
        </p:nvSpPr>
        <p:spPr bwMode="auto">
          <a:xfrm flipV="1">
            <a:off x="5868988" y="3789363"/>
            <a:ext cx="100806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0" name="Line 28"/>
          <p:cNvSpPr>
            <a:spLocks noChangeShapeType="1"/>
          </p:cNvSpPr>
          <p:nvPr/>
        </p:nvSpPr>
        <p:spPr bwMode="auto">
          <a:xfrm>
            <a:off x="5867400" y="4581525"/>
            <a:ext cx="649288"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1" name="Line 29"/>
          <p:cNvSpPr>
            <a:spLocks noChangeShapeType="1"/>
          </p:cNvSpPr>
          <p:nvPr/>
        </p:nvSpPr>
        <p:spPr bwMode="auto">
          <a:xfrm flipV="1">
            <a:off x="2339975" y="3789363"/>
            <a:ext cx="1008063" cy="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2" name="Line 30"/>
          <p:cNvSpPr>
            <a:spLocks noChangeShapeType="1"/>
          </p:cNvSpPr>
          <p:nvPr/>
        </p:nvSpPr>
        <p:spPr bwMode="auto">
          <a:xfrm flipH="1" flipV="1">
            <a:off x="2771775" y="2781300"/>
            <a:ext cx="576263"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3" name="Line 32"/>
          <p:cNvSpPr>
            <a:spLocks noChangeShapeType="1"/>
          </p:cNvSpPr>
          <p:nvPr/>
        </p:nvSpPr>
        <p:spPr bwMode="auto">
          <a:xfrm flipH="1">
            <a:off x="2700338" y="4581525"/>
            <a:ext cx="647700" cy="2873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4" name="Line 34"/>
          <p:cNvSpPr>
            <a:spLocks noChangeShapeType="1"/>
          </p:cNvSpPr>
          <p:nvPr/>
        </p:nvSpPr>
        <p:spPr bwMode="auto">
          <a:xfrm flipV="1">
            <a:off x="4500563" y="2133600"/>
            <a:ext cx="0" cy="431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5" name="Line 36"/>
          <p:cNvSpPr>
            <a:spLocks noChangeShapeType="1"/>
          </p:cNvSpPr>
          <p:nvPr/>
        </p:nvSpPr>
        <p:spPr bwMode="auto">
          <a:xfrm>
            <a:off x="4500563" y="4941888"/>
            <a:ext cx="0" cy="8636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grpSp>
        <p:nvGrpSpPr>
          <p:cNvPr id="100366" name="Group 40"/>
          <p:cNvGrpSpPr>
            <a:grpSpLocks/>
          </p:cNvGrpSpPr>
          <p:nvPr/>
        </p:nvGrpSpPr>
        <p:grpSpPr bwMode="auto">
          <a:xfrm>
            <a:off x="3348038" y="2565400"/>
            <a:ext cx="2519362" cy="2374900"/>
            <a:chOff x="2109" y="1616"/>
            <a:chExt cx="1587" cy="1496"/>
          </a:xfrm>
        </p:grpSpPr>
        <p:pic>
          <p:nvPicPr>
            <p:cNvPr id="100371" name="Picture 17" descr="ab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 y="1706"/>
              <a:ext cx="451"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2" name="Picture 18" descr="banner-niwa-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 y="2231"/>
              <a:ext cx="70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3" name="Picture 19" descr="csir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4" y="1698"/>
              <a:ext cx="27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4" name="Picture 20" descr="kma_logo_20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 y="2237"/>
              <a:ext cx="73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5" name="Picture 21" descr="moes_in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7" y="1706"/>
              <a:ext cx="45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6" name="Picture 22" descr="logo_landscap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 y="2852"/>
              <a:ext cx="112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7" name="Picture 23" descr="NCAS_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0" y="2544"/>
              <a:ext cx="5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00378" name="Rectangle 24"/>
            <p:cNvSpPr>
              <a:spLocks noChangeArrowheads="1"/>
            </p:cNvSpPr>
            <p:nvPr/>
          </p:nvSpPr>
          <p:spPr bwMode="auto">
            <a:xfrm>
              <a:off x="2109" y="1616"/>
              <a:ext cx="1587" cy="1496"/>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pic>
          <p:nvPicPr>
            <p:cNvPr id="100379" name="Picture 39" descr="logo_coecss_small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3" y="2511"/>
              <a:ext cx="54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0367" name="Oval 16"/>
          <p:cNvSpPr>
            <a:spLocks noChangeArrowheads="1"/>
          </p:cNvSpPr>
          <p:nvPr/>
        </p:nvSpPr>
        <p:spPr bwMode="auto">
          <a:xfrm>
            <a:off x="457200" y="2971800"/>
            <a:ext cx="2447925" cy="720725"/>
          </a:xfrm>
          <a:prstGeom prst="ellipse">
            <a:avLst/>
          </a:prstGeom>
          <a:solidFill>
            <a:srgbClr val="92D05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CMIP6</a:t>
            </a:r>
          </a:p>
          <a:p>
            <a:pPr algn="ctr" defTabSz="914400" eaLnBrk="1" hangingPunct="1">
              <a:lnSpc>
                <a:spcPct val="85000"/>
              </a:lnSpc>
            </a:pPr>
            <a:r>
              <a:rPr lang="en-GB" altLang="en-US" smtClean="0">
                <a:solidFill>
                  <a:srgbClr val="000000"/>
                </a:solidFill>
                <a:ea typeface="+mn-ea"/>
              </a:rPr>
              <a:t>Joint runs, UKESM eval / dev</a:t>
            </a:r>
          </a:p>
        </p:txBody>
      </p:sp>
      <p:sp>
        <p:nvSpPr>
          <p:cNvPr id="100368" name="Oval 16"/>
          <p:cNvSpPr>
            <a:spLocks noChangeArrowheads="1"/>
          </p:cNvSpPr>
          <p:nvPr/>
        </p:nvSpPr>
        <p:spPr bwMode="auto">
          <a:xfrm>
            <a:off x="6400800" y="2971800"/>
            <a:ext cx="2447925" cy="720725"/>
          </a:xfrm>
          <a:prstGeom prst="ellipse">
            <a:avLst/>
          </a:prstGeom>
          <a:solidFill>
            <a:srgbClr val="C0C0C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TC</a:t>
            </a:r>
          </a:p>
          <a:p>
            <a:pPr algn="ctr" defTabSz="914400" eaLnBrk="1" hangingPunct="1">
              <a:lnSpc>
                <a:spcPct val="85000"/>
              </a:lnSpc>
            </a:pPr>
            <a:r>
              <a:rPr lang="en-GB" altLang="en-US" smtClean="0">
                <a:solidFill>
                  <a:srgbClr val="000000"/>
                </a:solidFill>
                <a:ea typeface="+mn-ea"/>
              </a:rPr>
              <a:t>Tropical cyclone forecasting</a:t>
            </a:r>
          </a:p>
        </p:txBody>
      </p:sp>
      <p:sp>
        <p:nvSpPr>
          <p:cNvPr id="100369" name="Oval 16"/>
          <p:cNvSpPr>
            <a:spLocks noChangeArrowheads="1"/>
          </p:cNvSpPr>
          <p:nvPr/>
        </p:nvSpPr>
        <p:spPr bwMode="auto">
          <a:xfrm>
            <a:off x="6400800" y="4038600"/>
            <a:ext cx="2447925" cy="720725"/>
          </a:xfrm>
          <a:prstGeom prst="ellipse">
            <a:avLst/>
          </a:prstGeom>
          <a:solidFill>
            <a:srgbClr val="C0C0C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DA</a:t>
            </a:r>
          </a:p>
          <a:p>
            <a:pPr algn="ctr" defTabSz="914400" eaLnBrk="1" hangingPunct="1">
              <a:lnSpc>
                <a:spcPct val="85000"/>
              </a:lnSpc>
            </a:pPr>
            <a:r>
              <a:rPr lang="en-GB" altLang="en-US" smtClean="0">
                <a:solidFill>
                  <a:srgbClr val="000000"/>
                </a:solidFill>
                <a:ea typeface="+mn-ea"/>
              </a:rPr>
              <a:t>Data Assimilation</a:t>
            </a:r>
          </a:p>
        </p:txBody>
      </p:sp>
      <p:sp>
        <p:nvSpPr>
          <p:cNvPr id="100370" name="Oval 16"/>
          <p:cNvSpPr>
            <a:spLocks noChangeArrowheads="1"/>
          </p:cNvSpPr>
          <p:nvPr/>
        </p:nvSpPr>
        <p:spPr bwMode="auto">
          <a:xfrm>
            <a:off x="457200" y="4038600"/>
            <a:ext cx="2447925" cy="720725"/>
          </a:xfrm>
          <a:prstGeom prst="ellipse">
            <a:avLst/>
          </a:prstGeom>
          <a:solidFill>
            <a:srgbClr val="C0C0C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Glosea</a:t>
            </a:r>
          </a:p>
          <a:p>
            <a:pPr algn="ctr" defTabSz="914400" eaLnBrk="1" hangingPunct="1">
              <a:lnSpc>
                <a:spcPct val="85000"/>
              </a:lnSpc>
            </a:pPr>
            <a:r>
              <a:rPr lang="en-GB" altLang="en-US" smtClean="0">
                <a:solidFill>
                  <a:srgbClr val="000000"/>
                </a:solidFill>
                <a:ea typeface="+mn-ea"/>
              </a:rPr>
              <a:t>Joint seasonal forecasting</a:t>
            </a:r>
          </a:p>
        </p:txBody>
      </p:sp>
    </p:spTree>
    <p:extLst>
      <p:ext uri="{BB962C8B-B14F-4D97-AF65-F5344CB8AC3E}">
        <p14:creationId xmlns:p14="http://schemas.microsoft.com/office/powerpoint/2010/main" val="306976219"/>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17500" y="0"/>
            <a:ext cx="8674100" cy="755650"/>
          </a:xfrm>
        </p:spPr>
        <p:txBody>
          <a:bodyPr/>
          <a:lstStyle/>
          <a:p>
            <a:r>
              <a:rPr lang="en-AU" sz="2800" dirty="0" smtClean="0"/>
              <a:t>ACCESS NWP Systems – APS2 upgrade (2015-16)</a:t>
            </a:r>
            <a:endParaRPr lang="en-AU" sz="2800" dirty="0"/>
          </a:p>
        </p:txBody>
      </p:sp>
      <p:sp>
        <p:nvSpPr>
          <p:cNvPr id="35853" name="Rectangle 13"/>
          <p:cNvSpPr>
            <a:spLocks noChangeArrowheads="1"/>
          </p:cNvSpPr>
          <p:nvPr/>
        </p:nvSpPr>
        <p:spPr bwMode="auto">
          <a:xfrm>
            <a:off x="36000" y="1062038"/>
            <a:ext cx="3924000"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marL="180975" indent="-180975">
              <a:spcBef>
                <a:spcPct val="20000"/>
              </a:spcBef>
              <a:buFontTx/>
              <a:buChar char="•"/>
            </a:pPr>
            <a:r>
              <a:rPr lang="en-AU" sz="1600" b="1" dirty="0">
                <a:solidFill>
                  <a:srgbClr val="0095C1"/>
                </a:solidFill>
              </a:rPr>
              <a:t>Met Office Unified </a:t>
            </a:r>
            <a:r>
              <a:rPr lang="en-AU" sz="1600" b="1" dirty="0" smtClean="0">
                <a:solidFill>
                  <a:srgbClr val="0095C1"/>
                </a:solidFill>
              </a:rPr>
              <a:t>Model</a:t>
            </a:r>
          </a:p>
          <a:p>
            <a:pPr marL="180975" indent="-180975">
              <a:spcBef>
                <a:spcPct val="20000"/>
              </a:spcBef>
              <a:buFontTx/>
              <a:buChar char="•"/>
            </a:pPr>
            <a:endParaRPr lang="en-AU" sz="1600" dirty="0">
              <a:solidFill>
                <a:srgbClr val="006F93"/>
              </a:solidFill>
            </a:endParaRPr>
          </a:p>
          <a:p>
            <a:pPr marL="180975" indent="-180975">
              <a:spcBef>
                <a:spcPct val="20000"/>
              </a:spcBef>
              <a:buFontTx/>
              <a:buChar char="•"/>
            </a:pPr>
            <a:r>
              <a:rPr lang="en-AU" sz="1600" dirty="0">
                <a:solidFill>
                  <a:srgbClr val="010000"/>
                </a:solidFill>
              </a:rPr>
              <a:t>6 hourly 4dVAR </a:t>
            </a:r>
          </a:p>
          <a:p>
            <a:pPr marL="538163" lvl="1" indent="-177800">
              <a:spcBef>
                <a:spcPct val="20000"/>
              </a:spcBef>
              <a:buFontTx/>
              <a:buChar char="•"/>
            </a:pPr>
            <a:r>
              <a:rPr lang="en-AU" sz="1400" dirty="0" smtClean="0">
                <a:solidFill>
                  <a:srgbClr val="010000"/>
                </a:solidFill>
              </a:rPr>
              <a:t>Global: ~40km </a:t>
            </a:r>
            <a:r>
              <a:rPr lang="en-AU" sz="1400" b="1" dirty="0" smtClean="0">
                <a:solidFill>
                  <a:srgbClr val="FF0000"/>
                </a:solidFill>
              </a:rPr>
              <a:t>(APS1)</a:t>
            </a:r>
            <a:r>
              <a:rPr lang="en-AU" sz="1400" dirty="0" smtClean="0">
                <a:solidFill>
                  <a:srgbClr val="010000"/>
                </a:solidFill>
                <a:sym typeface="Wingdings"/>
              </a:rPr>
              <a:t> 25km </a:t>
            </a:r>
            <a:r>
              <a:rPr lang="en-AU" sz="1400" b="1" dirty="0" smtClean="0">
                <a:solidFill>
                  <a:srgbClr val="FF0000"/>
                </a:solidFill>
                <a:sym typeface="Wingdings"/>
              </a:rPr>
              <a:t>(APS2)</a:t>
            </a:r>
            <a:endParaRPr lang="en-AU" sz="1400" b="1" dirty="0">
              <a:solidFill>
                <a:srgbClr val="FF0000"/>
              </a:solidFill>
            </a:endParaRPr>
          </a:p>
          <a:p>
            <a:pPr marL="538163" lvl="1" indent="-177800">
              <a:spcBef>
                <a:spcPct val="20000"/>
              </a:spcBef>
              <a:buFontTx/>
              <a:buChar char="•"/>
            </a:pPr>
            <a:r>
              <a:rPr lang="en-AU" sz="1400" dirty="0" smtClean="0">
                <a:solidFill>
                  <a:srgbClr val="010000"/>
                </a:solidFill>
              </a:rPr>
              <a:t>Regional: ~12km </a:t>
            </a:r>
            <a:r>
              <a:rPr lang="en-AU" sz="1400" b="1" dirty="0" smtClean="0">
                <a:solidFill>
                  <a:srgbClr val="FF0000"/>
                </a:solidFill>
              </a:rPr>
              <a:t>(APS1) </a:t>
            </a:r>
            <a:r>
              <a:rPr lang="en-AU" sz="1400" dirty="0" smtClean="0">
                <a:solidFill>
                  <a:srgbClr val="010000"/>
                </a:solidFill>
                <a:sym typeface="Wingdings"/>
              </a:rPr>
              <a:t> 12km </a:t>
            </a:r>
            <a:r>
              <a:rPr lang="en-AU" sz="1400" b="1" dirty="0" smtClean="0">
                <a:solidFill>
                  <a:srgbClr val="FF0000"/>
                </a:solidFill>
                <a:sym typeface="Wingdings"/>
              </a:rPr>
              <a:t>(APS2)</a:t>
            </a:r>
          </a:p>
          <a:p>
            <a:pPr marL="538163" lvl="1" indent="-177800">
              <a:spcBef>
                <a:spcPct val="20000"/>
              </a:spcBef>
              <a:buFontTx/>
              <a:buChar char="•"/>
            </a:pPr>
            <a:r>
              <a:rPr lang="en-AU" sz="1400" dirty="0" smtClean="0">
                <a:solidFill>
                  <a:srgbClr val="010000"/>
                </a:solidFill>
                <a:sym typeface="Wingdings"/>
              </a:rPr>
              <a:t>TC: ~12km </a:t>
            </a:r>
            <a:r>
              <a:rPr lang="en-AU" sz="1400" b="1" dirty="0">
                <a:solidFill>
                  <a:srgbClr val="FF0000"/>
                </a:solidFill>
              </a:rPr>
              <a:t>(APS1)</a:t>
            </a:r>
            <a:r>
              <a:rPr lang="en-AU" sz="1400" dirty="0" smtClean="0">
                <a:sym typeface="Wingdings"/>
              </a:rPr>
              <a:t> </a:t>
            </a:r>
            <a:r>
              <a:rPr lang="en-AU" sz="1400" dirty="0" smtClean="0">
                <a:solidFill>
                  <a:srgbClr val="010000"/>
                </a:solidFill>
                <a:sym typeface="Wingdings"/>
              </a:rPr>
              <a:t> 12km </a:t>
            </a:r>
            <a:r>
              <a:rPr lang="en-AU" sz="1400" b="1" dirty="0">
                <a:solidFill>
                  <a:srgbClr val="FF0000"/>
                </a:solidFill>
                <a:sym typeface="Wingdings"/>
              </a:rPr>
              <a:t>(APS2)</a:t>
            </a:r>
            <a:endParaRPr lang="en-AU" sz="1400" dirty="0">
              <a:solidFill>
                <a:srgbClr val="FF0000"/>
              </a:solidFill>
            </a:endParaRPr>
          </a:p>
          <a:p>
            <a:pPr marL="538163" lvl="1" indent="-177800">
              <a:spcBef>
                <a:spcPct val="20000"/>
              </a:spcBef>
              <a:buFontTx/>
              <a:buChar char="•"/>
            </a:pPr>
            <a:endParaRPr lang="en-AU" sz="1400" dirty="0"/>
          </a:p>
          <a:p>
            <a:pPr marL="180975" indent="-180975">
              <a:spcBef>
                <a:spcPct val="20000"/>
              </a:spcBef>
              <a:buFontTx/>
              <a:buChar char="•"/>
            </a:pPr>
            <a:r>
              <a:rPr lang="en-AU" sz="1600" dirty="0" smtClean="0">
                <a:solidFill>
                  <a:srgbClr val="010000"/>
                </a:solidFill>
              </a:rPr>
              <a:t>City </a:t>
            </a:r>
            <a:r>
              <a:rPr lang="en-AU" sz="1600" dirty="0">
                <a:solidFill>
                  <a:srgbClr val="010000"/>
                </a:solidFill>
              </a:rPr>
              <a:t>Systems </a:t>
            </a:r>
          </a:p>
          <a:p>
            <a:pPr marL="638175" lvl="1" indent="-180975">
              <a:spcBef>
                <a:spcPct val="20000"/>
              </a:spcBef>
              <a:buFontTx/>
              <a:buChar char="•"/>
            </a:pPr>
            <a:r>
              <a:rPr lang="en-AU" sz="1400" dirty="0" smtClean="0">
                <a:solidFill>
                  <a:srgbClr val="010000"/>
                </a:solidFill>
              </a:rPr>
              <a:t>4.5km</a:t>
            </a:r>
            <a:r>
              <a:rPr lang="en-AU" sz="1400" dirty="0" smtClean="0"/>
              <a:t> </a:t>
            </a:r>
            <a:r>
              <a:rPr lang="en-AU" sz="1400" b="1" dirty="0" smtClean="0">
                <a:solidFill>
                  <a:srgbClr val="FF0000"/>
                </a:solidFill>
              </a:rPr>
              <a:t>(APS1) </a:t>
            </a:r>
            <a:r>
              <a:rPr lang="en-AU" sz="1400" dirty="0" smtClean="0">
                <a:solidFill>
                  <a:srgbClr val="010000"/>
                </a:solidFill>
                <a:sym typeface="Wingdings"/>
              </a:rPr>
              <a:t> 1.5km </a:t>
            </a:r>
            <a:r>
              <a:rPr lang="en-AU" sz="1400" b="1" dirty="0" smtClean="0">
                <a:solidFill>
                  <a:srgbClr val="FF0000"/>
                </a:solidFill>
                <a:sym typeface="Wingdings"/>
              </a:rPr>
              <a:t>(APS2)</a:t>
            </a:r>
            <a:endParaRPr lang="en-AU" sz="1400" b="1" dirty="0" smtClean="0">
              <a:solidFill>
                <a:srgbClr val="FF0000"/>
              </a:solidFill>
            </a:endParaRPr>
          </a:p>
          <a:p>
            <a:pPr marL="638175" lvl="1" indent="-180975">
              <a:spcBef>
                <a:spcPct val="20000"/>
              </a:spcBef>
              <a:buFontTx/>
              <a:buChar char="•"/>
            </a:pPr>
            <a:r>
              <a:rPr lang="en-AU" sz="1400" dirty="0" smtClean="0">
                <a:solidFill>
                  <a:srgbClr val="010000"/>
                </a:solidFill>
              </a:rPr>
              <a:t>No Assimilation</a:t>
            </a:r>
          </a:p>
          <a:p>
            <a:pPr marL="638175" lvl="1" indent="-180975">
              <a:spcBef>
                <a:spcPct val="20000"/>
              </a:spcBef>
              <a:buFontTx/>
              <a:buChar char="•"/>
            </a:pPr>
            <a:r>
              <a:rPr lang="en-AU" sz="1400" dirty="0" smtClean="0">
                <a:solidFill>
                  <a:srgbClr val="010000"/>
                </a:solidFill>
              </a:rPr>
              <a:t>Grey zone -&gt; convection off</a:t>
            </a:r>
          </a:p>
          <a:p>
            <a:pPr marL="638175" lvl="1" indent="-180975">
              <a:spcBef>
                <a:spcPct val="20000"/>
              </a:spcBef>
              <a:buFontTx/>
              <a:buChar char="•"/>
            </a:pPr>
            <a:r>
              <a:rPr lang="en-AU" sz="1400" dirty="0" smtClean="0">
                <a:solidFill>
                  <a:srgbClr val="010000"/>
                </a:solidFill>
              </a:rPr>
              <a:t>Darwin domain added</a:t>
            </a:r>
            <a:endParaRPr lang="en-AU" sz="1400" dirty="0">
              <a:solidFill>
                <a:srgbClr val="010000"/>
              </a:solidFill>
            </a:endParaRPr>
          </a:p>
          <a:p>
            <a:pPr>
              <a:spcBef>
                <a:spcPct val="20000"/>
              </a:spcBef>
            </a:pPr>
            <a:endParaRPr lang="en-AU" sz="1600" dirty="0">
              <a:solidFill>
                <a:srgbClr val="006F93"/>
              </a:solidFill>
            </a:endParaRPr>
          </a:p>
          <a:p>
            <a:pPr marL="180975" indent="-180975">
              <a:spcBef>
                <a:spcPct val="20000"/>
              </a:spcBef>
              <a:buFontTx/>
              <a:buChar char="•"/>
            </a:pPr>
            <a:r>
              <a:rPr lang="en-AU" sz="1600" dirty="0" smtClean="0">
                <a:solidFill>
                  <a:srgbClr val="010000"/>
                </a:solidFill>
              </a:rPr>
              <a:t>Ensembles</a:t>
            </a:r>
            <a:endParaRPr lang="en-AU" sz="1600" dirty="0">
              <a:solidFill>
                <a:srgbClr val="010000"/>
              </a:solidFill>
            </a:endParaRPr>
          </a:p>
          <a:p>
            <a:pPr marL="538163" lvl="1" indent="-177800">
              <a:spcBef>
                <a:spcPct val="20000"/>
              </a:spcBef>
              <a:buFontTx/>
              <a:buChar char="•"/>
            </a:pPr>
            <a:r>
              <a:rPr lang="en-AU" sz="1400" dirty="0" smtClean="0">
                <a:solidFill>
                  <a:srgbClr val="010000"/>
                </a:solidFill>
              </a:rPr>
              <a:t>Global None </a:t>
            </a:r>
            <a:r>
              <a:rPr lang="en-AU" sz="1400" b="1" dirty="0" smtClean="0">
                <a:solidFill>
                  <a:srgbClr val="FF0000"/>
                </a:solidFill>
              </a:rPr>
              <a:t>(APS1)</a:t>
            </a:r>
            <a:r>
              <a:rPr lang="en-AU" sz="1400" dirty="0" smtClean="0"/>
              <a:t> </a:t>
            </a:r>
            <a:r>
              <a:rPr lang="en-AU" sz="1400" dirty="0" smtClean="0">
                <a:solidFill>
                  <a:srgbClr val="010000"/>
                </a:solidFill>
                <a:sym typeface="Wingdings"/>
              </a:rPr>
              <a:t> 60km </a:t>
            </a:r>
            <a:r>
              <a:rPr lang="en-AU" sz="1400" b="1" dirty="0" smtClean="0">
                <a:solidFill>
                  <a:srgbClr val="FF0000"/>
                </a:solidFill>
                <a:sym typeface="Wingdings"/>
              </a:rPr>
              <a:t>(APS2)</a:t>
            </a:r>
          </a:p>
          <a:p>
            <a:pPr marL="538163" lvl="1" indent="-177800">
              <a:spcBef>
                <a:spcPct val="20000"/>
              </a:spcBef>
              <a:buFontTx/>
              <a:buChar char="•"/>
            </a:pPr>
            <a:r>
              <a:rPr lang="en-AU" sz="1400" dirty="0" smtClean="0">
                <a:solidFill>
                  <a:srgbClr val="010000"/>
                </a:solidFill>
                <a:sym typeface="Wingdings"/>
              </a:rPr>
              <a:t>Limited products available initially</a:t>
            </a:r>
          </a:p>
          <a:p>
            <a:pPr marL="360363" lvl="1">
              <a:spcBef>
                <a:spcPct val="20000"/>
              </a:spcBef>
            </a:pPr>
            <a:endParaRPr lang="en-AU" sz="1400" b="1" dirty="0">
              <a:solidFill>
                <a:srgbClr val="FF0000"/>
              </a:solidFill>
            </a:endParaRPr>
          </a:p>
          <a:p>
            <a:pPr marL="180975" indent="-180975">
              <a:spcBef>
                <a:spcPct val="20000"/>
              </a:spcBef>
            </a:pPr>
            <a:endParaRPr lang="en-AU" sz="1600" dirty="0">
              <a:solidFill>
                <a:srgbClr val="006F93"/>
              </a:solidFill>
            </a:endParaRPr>
          </a:p>
          <a:p>
            <a:pPr marL="180975" indent="-180975">
              <a:spcBef>
                <a:spcPct val="20000"/>
              </a:spcBef>
            </a:pPr>
            <a:endParaRPr lang="en-AU" sz="1400" dirty="0">
              <a:solidFill>
                <a:srgbClr val="006F93"/>
              </a:solidFill>
            </a:endParaRPr>
          </a:p>
        </p:txBody>
      </p:sp>
      <p:pic>
        <p:nvPicPr>
          <p:cNvPr id="35855" name="Picture 44"/>
          <p:cNvPicPr>
            <a:picLocks noChangeAspect="1" noChangeArrowheads="1"/>
          </p:cNvPicPr>
          <p:nvPr/>
        </p:nvPicPr>
        <p:blipFill rotWithShape="1">
          <a:blip r:embed="rId3">
            <a:extLst>
              <a:ext uri="{28A0092B-C50C-407E-A947-70E740481C1C}">
                <a14:useLocalDpi xmlns:a14="http://schemas.microsoft.com/office/drawing/2010/main" val="0"/>
              </a:ext>
            </a:extLst>
          </a:blip>
          <a:srcRect l="1638" r="2694"/>
          <a:stretch/>
        </p:blipFill>
        <p:spPr bwMode="auto">
          <a:xfrm>
            <a:off x="4032000" y="720000"/>
            <a:ext cx="5112000"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7" name="Text Box 49"/>
          <p:cNvSpPr txBox="1">
            <a:spLocks noChangeArrowheads="1"/>
          </p:cNvSpPr>
          <p:nvPr/>
        </p:nvSpPr>
        <p:spPr bwMode="auto">
          <a:xfrm>
            <a:off x="4752000" y="3240000"/>
            <a:ext cx="1144971" cy="36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6099" tIns="58050" rIns="116099" bIns="58050">
            <a:spAutoFit/>
          </a:bodyPr>
          <a:lstStyle>
            <a:lvl1pPr defTabSz="125413">
              <a:defRPr>
                <a:solidFill>
                  <a:schemeClr val="tx1"/>
                </a:solidFill>
                <a:latin typeface="Arial" charset="0"/>
                <a:ea typeface="ＭＳ Ｐゴシック" charset="0"/>
              </a:defRPr>
            </a:lvl1pPr>
            <a:lvl2pPr marL="942975" indent="-361950" defTabSz="125413">
              <a:defRPr>
                <a:solidFill>
                  <a:schemeClr val="tx1"/>
                </a:solidFill>
                <a:latin typeface="Arial" charset="0"/>
                <a:ea typeface="ＭＳ Ｐゴシック" charset="0"/>
              </a:defRPr>
            </a:lvl2pPr>
            <a:lvl3pPr marL="1450975" indent="-290513" defTabSz="125413">
              <a:defRPr>
                <a:solidFill>
                  <a:schemeClr val="tx1"/>
                </a:solidFill>
                <a:latin typeface="Arial" charset="0"/>
                <a:ea typeface="ＭＳ Ｐゴシック" charset="0"/>
              </a:defRPr>
            </a:lvl3pPr>
            <a:lvl4pPr marL="2032000" indent="-290513" defTabSz="125413">
              <a:defRPr>
                <a:solidFill>
                  <a:schemeClr val="tx1"/>
                </a:solidFill>
                <a:latin typeface="Arial" charset="0"/>
                <a:ea typeface="ＭＳ Ｐゴシック" charset="0"/>
              </a:defRPr>
            </a:lvl4pPr>
            <a:lvl5pPr marL="2611438" indent="-288925" defTabSz="125413">
              <a:defRPr>
                <a:solidFill>
                  <a:schemeClr val="tx1"/>
                </a:solidFill>
                <a:latin typeface="Arial" charset="0"/>
                <a:ea typeface="ＭＳ Ｐゴシック" charset="0"/>
              </a:defRPr>
            </a:lvl5pPr>
            <a:lvl6pPr marL="3068638" indent="-288925" defTabSz="125413" fontAlgn="base">
              <a:spcBef>
                <a:spcPct val="0"/>
              </a:spcBef>
              <a:spcAft>
                <a:spcPct val="0"/>
              </a:spcAft>
              <a:defRPr>
                <a:solidFill>
                  <a:schemeClr val="tx1"/>
                </a:solidFill>
                <a:latin typeface="Arial" charset="0"/>
                <a:ea typeface="ＭＳ Ｐゴシック" charset="0"/>
              </a:defRPr>
            </a:lvl6pPr>
            <a:lvl7pPr marL="3525838" indent="-288925" defTabSz="125413" fontAlgn="base">
              <a:spcBef>
                <a:spcPct val="0"/>
              </a:spcBef>
              <a:spcAft>
                <a:spcPct val="0"/>
              </a:spcAft>
              <a:defRPr>
                <a:solidFill>
                  <a:schemeClr val="tx1"/>
                </a:solidFill>
                <a:latin typeface="Arial" charset="0"/>
                <a:ea typeface="ＭＳ Ｐゴシック" charset="0"/>
              </a:defRPr>
            </a:lvl7pPr>
            <a:lvl8pPr marL="3983038" indent="-288925" defTabSz="125413" fontAlgn="base">
              <a:spcBef>
                <a:spcPct val="0"/>
              </a:spcBef>
              <a:spcAft>
                <a:spcPct val="0"/>
              </a:spcAft>
              <a:defRPr>
                <a:solidFill>
                  <a:schemeClr val="tx1"/>
                </a:solidFill>
                <a:latin typeface="Arial" charset="0"/>
                <a:ea typeface="ＭＳ Ｐゴシック" charset="0"/>
              </a:defRPr>
            </a:lvl8pPr>
            <a:lvl9pPr marL="4440238" indent="-288925" defTabSz="125413" fontAlgn="base">
              <a:spcBef>
                <a:spcPct val="0"/>
              </a:spcBef>
              <a:spcAft>
                <a:spcPct val="0"/>
              </a:spcAft>
              <a:defRPr>
                <a:solidFill>
                  <a:schemeClr val="tx1"/>
                </a:solidFill>
                <a:latin typeface="Arial" charset="0"/>
                <a:ea typeface="ＭＳ Ｐゴシック" charset="0"/>
              </a:defRPr>
            </a:lvl9pPr>
          </a:lstStyle>
          <a:p>
            <a:pPr>
              <a:buClr>
                <a:srgbClr val="000000"/>
              </a:buClr>
              <a:buSzPct val="100000"/>
              <a:buFont typeface="Times New Roman" charset="0"/>
              <a:buNone/>
            </a:pPr>
            <a:r>
              <a:rPr lang="en-AU" sz="1600" b="1" dirty="0">
                <a:solidFill>
                  <a:srgbClr val="010000"/>
                </a:solidFill>
                <a:cs typeface="ＭＳ Ｐゴシック" charset="0"/>
              </a:rPr>
              <a:t>Regiona</a:t>
            </a:r>
            <a:r>
              <a:rPr lang="en-AU" sz="1600" dirty="0">
                <a:solidFill>
                  <a:srgbClr val="010000"/>
                </a:solidFill>
                <a:cs typeface="ＭＳ Ｐゴシック" charset="0"/>
              </a:rPr>
              <a:t>l</a:t>
            </a:r>
            <a:r>
              <a:rPr lang="en-AU" sz="1600" dirty="0">
                <a:solidFill>
                  <a:srgbClr val="0000FF"/>
                </a:solidFill>
                <a:cs typeface="ＭＳ Ｐゴシック" charset="0"/>
              </a:rPr>
              <a:t> </a:t>
            </a:r>
          </a:p>
        </p:txBody>
      </p:sp>
      <p:sp>
        <p:nvSpPr>
          <p:cNvPr id="3" name="Rectangle 2"/>
          <p:cNvSpPr>
            <a:spLocks/>
          </p:cNvSpPr>
          <p:nvPr/>
        </p:nvSpPr>
        <p:spPr>
          <a:xfrm>
            <a:off x="6732000" y="1836000"/>
            <a:ext cx="33147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7668000" y="900000"/>
            <a:ext cx="1152000" cy="1080000"/>
          </a:xfrm>
          <a:prstGeom prst="rect">
            <a:avLst/>
          </a:prstGeom>
          <a:noFill/>
          <a:ln>
            <a:solidFill>
              <a:srgbClr val="0E7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0520" t="11337" r="43101" b="58427"/>
          <a:stretch/>
        </p:blipFill>
        <p:spPr bwMode="auto">
          <a:xfrm>
            <a:off x="4104000" y="4176000"/>
            <a:ext cx="3618144" cy="2591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49"/>
          <p:cNvSpPr txBox="1">
            <a:spLocks noChangeArrowheads="1"/>
          </p:cNvSpPr>
          <p:nvPr/>
        </p:nvSpPr>
        <p:spPr bwMode="auto">
          <a:xfrm>
            <a:off x="7632000" y="1620000"/>
            <a:ext cx="564684" cy="36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6099" tIns="58050" rIns="116099" bIns="58050">
            <a:spAutoFit/>
          </a:bodyPr>
          <a:lstStyle>
            <a:lvl1pPr defTabSz="125413">
              <a:defRPr>
                <a:solidFill>
                  <a:schemeClr val="tx1"/>
                </a:solidFill>
                <a:latin typeface="Arial" charset="0"/>
                <a:ea typeface="ＭＳ Ｐゴシック" charset="0"/>
              </a:defRPr>
            </a:lvl1pPr>
            <a:lvl2pPr marL="942975" indent="-361950" defTabSz="125413">
              <a:defRPr>
                <a:solidFill>
                  <a:schemeClr val="tx1"/>
                </a:solidFill>
                <a:latin typeface="Arial" charset="0"/>
                <a:ea typeface="ＭＳ Ｐゴシック" charset="0"/>
              </a:defRPr>
            </a:lvl2pPr>
            <a:lvl3pPr marL="1450975" indent="-290513" defTabSz="125413">
              <a:defRPr>
                <a:solidFill>
                  <a:schemeClr val="tx1"/>
                </a:solidFill>
                <a:latin typeface="Arial" charset="0"/>
                <a:ea typeface="ＭＳ Ｐゴシック" charset="0"/>
              </a:defRPr>
            </a:lvl3pPr>
            <a:lvl4pPr marL="2032000" indent="-290513" defTabSz="125413">
              <a:defRPr>
                <a:solidFill>
                  <a:schemeClr val="tx1"/>
                </a:solidFill>
                <a:latin typeface="Arial" charset="0"/>
                <a:ea typeface="ＭＳ Ｐゴシック" charset="0"/>
              </a:defRPr>
            </a:lvl4pPr>
            <a:lvl5pPr marL="2611438" indent="-288925" defTabSz="125413">
              <a:defRPr>
                <a:solidFill>
                  <a:schemeClr val="tx1"/>
                </a:solidFill>
                <a:latin typeface="Arial" charset="0"/>
                <a:ea typeface="ＭＳ Ｐゴシック" charset="0"/>
              </a:defRPr>
            </a:lvl5pPr>
            <a:lvl6pPr marL="3068638" indent="-288925" defTabSz="125413" fontAlgn="base">
              <a:spcBef>
                <a:spcPct val="0"/>
              </a:spcBef>
              <a:spcAft>
                <a:spcPct val="0"/>
              </a:spcAft>
              <a:defRPr>
                <a:solidFill>
                  <a:schemeClr val="tx1"/>
                </a:solidFill>
                <a:latin typeface="Arial" charset="0"/>
                <a:ea typeface="ＭＳ Ｐゴシック" charset="0"/>
              </a:defRPr>
            </a:lvl6pPr>
            <a:lvl7pPr marL="3525838" indent="-288925" defTabSz="125413" fontAlgn="base">
              <a:spcBef>
                <a:spcPct val="0"/>
              </a:spcBef>
              <a:spcAft>
                <a:spcPct val="0"/>
              </a:spcAft>
              <a:defRPr>
                <a:solidFill>
                  <a:schemeClr val="tx1"/>
                </a:solidFill>
                <a:latin typeface="Arial" charset="0"/>
                <a:ea typeface="ＭＳ Ｐゴシック" charset="0"/>
              </a:defRPr>
            </a:lvl7pPr>
            <a:lvl8pPr marL="3983038" indent="-288925" defTabSz="125413" fontAlgn="base">
              <a:spcBef>
                <a:spcPct val="0"/>
              </a:spcBef>
              <a:spcAft>
                <a:spcPct val="0"/>
              </a:spcAft>
              <a:defRPr>
                <a:solidFill>
                  <a:schemeClr val="tx1"/>
                </a:solidFill>
                <a:latin typeface="Arial" charset="0"/>
                <a:ea typeface="ＭＳ Ｐゴシック" charset="0"/>
              </a:defRPr>
            </a:lvl8pPr>
            <a:lvl9pPr marL="4440238" indent="-288925" defTabSz="125413" fontAlgn="base">
              <a:spcBef>
                <a:spcPct val="0"/>
              </a:spcBef>
              <a:spcAft>
                <a:spcPct val="0"/>
              </a:spcAft>
              <a:defRPr>
                <a:solidFill>
                  <a:schemeClr val="tx1"/>
                </a:solidFill>
                <a:latin typeface="Arial" charset="0"/>
                <a:ea typeface="ＭＳ Ｐゴシック" charset="0"/>
              </a:defRPr>
            </a:lvl9pPr>
          </a:lstStyle>
          <a:p>
            <a:pPr>
              <a:buClr>
                <a:srgbClr val="000000"/>
              </a:buClr>
              <a:buSzPct val="100000"/>
              <a:buFont typeface="Times New Roman" charset="0"/>
              <a:buNone/>
            </a:pPr>
            <a:r>
              <a:rPr lang="en-AU" sz="1600" b="1" dirty="0" smtClean="0">
                <a:solidFill>
                  <a:srgbClr val="010000"/>
                </a:solidFill>
                <a:cs typeface="ＭＳ Ｐゴシック" charset="0"/>
              </a:rPr>
              <a:t>TC</a:t>
            </a:r>
            <a:r>
              <a:rPr lang="en-AU" sz="1600" dirty="0" smtClean="0">
                <a:solidFill>
                  <a:srgbClr val="0000FF"/>
                </a:solidFill>
                <a:cs typeface="ＭＳ Ｐゴシック" charset="0"/>
              </a:rPr>
              <a:t> </a:t>
            </a:r>
            <a:endParaRPr lang="en-AU" sz="1600" dirty="0">
              <a:solidFill>
                <a:srgbClr val="0000FF"/>
              </a:solidFill>
              <a:cs typeface="ＭＳ Ｐゴシック" charset="0"/>
            </a:endParaRPr>
          </a:p>
        </p:txBody>
      </p:sp>
    </p:spTree>
    <p:extLst>
      <p:ext uri="{BB962C8B-B14F-4D97-AF65-F5344CB8AC3E}">
        <p14:creationId xmlns:p14="http://schemas.microsoft.com/office/powerpoint/2010/main" val="35464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83" t="7496" r="70155" b="59268"/>
          <a:stretch/>
        </p:blipFill>
        <p:spPr bwMode="auto">
          <a:xfrm>
            <a:off x="254004" y="432000"/>
            <a:ext cx="4253369" cy="3121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1502" t="41473" r="41136" b="25292"/>
          <a:stretch/>
        </p:blipFill>
        <p:spPr bwMode="auto">
          <a:xfrm>
            <a:off x="4644000" y="3636000"/>
            <a:ext cx="4253369" cy="3121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31298" t="41455" r="41145" b="25197"/>
          <a:stretch/>
        </p:blipFill>
        <p:spPr bwMode="auto">
          <a:xfrm>
            <a:off x="4644000" y="432000"/>
            <a:ext cx="4283680" cy="31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4004" y="3861613"/>
            <a:ext cx="3904124" cy="2862322"/>
          </a:xfrm>
          <a:prstGeom prst="rect">
            <a:avLst/>
          </a:prstGeom>
          <a:noFill/>
        </p:spPr>
        <p:txBody>
          <a:bodyPr wrap="square" rtlCol="0">
            <a:spAutoFit/>
          </a:bodyPr>
          <a:lstStyle/>
          <a:p>
            <a:r>
              <a:rPr lang="en-US" altLang="en-US" sz="2000" b="1" dirty="0">
                <a:solidFill>
                  <a:srgbClr val="FF0000"/>
                </a:solidFill>
              </a:rPr>
              <a:t>APS2 </a:t>
            </a:r>
            <a:r>
              <a:rPr lang="en-US" altLang="en-US" sz="2000" b="1" dirty="0" smtClean="0">
                <a:solidFill>
                  <a:srgbClr val="FF0000"/>
                </a:solidFill>
              </a:rPr>
              <a:t>ACCESS-G verifications</a:t>
            </a:r>
          </a:p>
          <a:p>
            <a:r>
              <a:rPr lang="en-US" sz="2000" b="1" dirty="0" smtClean="0">
                <a:solidFill>
                  <a:srgbClr val="FF0000"/>
                </a:solidFill>
              </a:rPr>
              <a:t>March 2015</a:t>
            </a:r>
          </a:p>
          <a:p>
            <a:endParaRPr lang="en-US" sz="2000" b="1" dirty="0">
              <a:solidFill>
                <a:srgbClr val="FF0000"/>
              </a:solidFill>
            </a:endParaRPr>
          </a:p>
          <a:p>
            <a:r>
              <a:rPr lang="en-US" sz="2000" dirty="0" smtClean="0">
                <a:solidFill>
                  <a:srgbClr val="FF0000"/>
                </a:solidFill>
              </a:rPr>
              <a:t>Comparison between G1 &amp; G2 and UK global forecasts – verification </a:t>
            </a:r>
            <a:r>
              <a:rPr lang="en-US" sz="2000" dirty="0" err="1" smtClean="0">
                <a:solidFill>
                  <a:srgbClr val="FF0000"/>
                </a:solidFill>
              </a:rPr>
              <a:t>vs</a:t>
            </a:r>
            <a:r>
              <a:rPr lang="en-US" sz="2000" dirty="0" smtClean="0">
                <a:solidFill>
                  <a:srgbClr val="FF0000"/>
                </a:solidFill>
              </a:rPr>
              <a:t> analyses</a:t>
            </a:r>
          </a:p>
          <a:p>
            <a:endParaRPr lang="en-US" sz="2000" dirty="0">
              <a:solidFill>
                <a:srgbClr val="FF0000"/>
              </a:solidFill>
            </a:endParaRPr>
          </a:p>
          <a:p>
            <a:r>
              <a:rPr lang="en-US" sz="2000" dirty="0" smtClean="0">
                <a:solidFill>
                  <a:srgbClr val="FF0000"/>
                </a:solidFill>
              </a:rPr>
              <a:t>More improvement in Southern Hemisphere than Northern</a:t>
            </a:r>
            <a:endParaRPr lang="en-AU" sz="2000" dirty="0">
              <a:solidFill>
                <a:srgbClr val="FF0000"/>
              </a:solidFill>
            </a:endParaRPr>
          </a:p>
        </p:txBody>
      </p:sp>
      <p:sp>
        <p:nvSpPr>
          <p:cNvPr id="2" name="TextBox 1"/>
          <p:cNvSpPr txBox="1"/>
          <p:nvPr/>
        </p:nvSpPr>
        <p:spPr>
          <a:xfrm>
            <a:off x="2844000" y="2916000"/>
            <a:ext cx="1656223" cy="307777"/>
          </a:xfrm>
          <a:prstGeom prst="rect">
            <a:avLst/>
          </a:prstGeom>
          <a:noFill/>
        </p:spPr>
        <p:txBody>
          <a:bodyPr wrap="none" rtlCol="0">
            <a:spAutoFit/>
          </a:bodyPr>
          <a:lstStyle/>
          <a:p>
            <a:r>
              <a:rPr lang="en-AU" sz="1400" b="1" dirty="0" smtClean="0">
                <a:solidFill>
                  <a:srgbClr val="010000"/>
                </a:solidFill>
              </a:rPr>
              <a:t>Australian region</a:t>
            </a:r>
            <a:endParaRPr lang="en-AU" sz="1400" b="1" dirty="0">
              <a:solidFill>
                <a:srgbClr val="010000"/>
              </a:solidFill>
            </a:endParaRPr>
          </a:p>
        </p:txBody>
      </p:sp>
      <p:sp>
        <p:nvSpPr>
          <p:cNvPr id="7" name="TextBox 6"/>
          <p:cNvSpPr txBox="1"/>
          <p:nvPr/>
        </p:nvSpPr>
        <p:spPr>
          <a:xfrm>
            <a:off x="7812000" y="2916000"/>
            <a:ext cx="1112549" cy="307777"/>
          </a:xfrm>
          <a:prstGeom prst="rect">
            <a:avLst/>
          </a:prstGeom>
          <a:noFill/>
        </p:spPr>
        <p:txBody>
          <a:bodyPr wrap="none" rtlCol="0">
            <a:spAutoFit/>
          </a:bodyPr>
          <a:lstStyle/>
          <a:p>
            <a:r>
              <a:rPr lang="en-AU" sz="1400" b="1" dirty="0" smtClean="0">
                <a:solidFill>
                  <a:srgbClr val="010000"/>
                </a:solidFill>
              </a:rPr>
              <a:t>S. Annulus</a:t>
            </a:r>
            <a:endParaRPr lang="en-AU" sz="1400" b="1" dirty="0">
              <a:solidFill>
                <a:srgbClr val="010000"/>
              </a:solidFill>
            </a:endParaRPr>
          </a:p>
        </p:txBody>
      </p:sp>
      <p:sp>
        <p:nvSpPr>
          <p:cNvPr id="8" name="TextBox 7"/>
          <p:cNvSpPr txBox="1"/>
          <p:nvPr/>
        </p:nvSpPr>
        <p:spPr>
          <a:xfrm>
            <a:off x="7812000" y="6156000"/>
            <a:ext cx="1112549" cy="307777"/>
          </a:xfrm>
          <a:prstGeom prst="rect">
            <a:avLst/>
          </a:prstGeom>
          <a:noFill/>
        </p:spPr>
        <p:txBody>
          <a:bodyPr wrap="none" rtlCol="0">
            <a:spAutoFit/>
          </a:bodyPr>
          <a:lstStyle/>
          <a:p>
            <a:r>
              <a:rPr lang="en-AU" sz="1400" b="1" dirty="0" smtClean="0">
                <a:solidFill>
                  <a:srgbClr val="010000"/>
                </a:solidFill>
              </a:rPr>
              <a:t>N. Annulus</a:t>
            </a:r>
            <a:endParaRPr lang="en-AU" sz="1400" b="1" dirty="0">
              <a:solidFill>
                <a:srgbClr val="010000"/>
              </a:solidFill>
            </a:endParaRPr>
          </a:p>
        </p:txBody>
      </p:sp>
    </p:spTree>
    <p:extLst>
      <p:ext uri="{BB962C8B-B14F-4D97-AF65-F5344CB8AC3E}">
        <p14:creationId xmlns:p14="http://schemas.microsoft.com/office/powerpoint/2010/main" val="32338662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310" t="15435" r="37919" b="24092"/>
          <a:stretch/>
        </p:blipFill>
        <p:spPr bwMode="auto">
          <a:xfrm>
            <a:off x="0" y="288000"/>
            <a:ext cx="4260546" cy="3110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950" t="19844" r="35476" b="19674"/>
          <a:stretch/>
        </p:blipFill>
        <p:spPr bwMode="auto">
          <a:xfrm>
            <a:off x="0" y="3636000"/>
            <a:ext cx="4244334" cy="3110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38031" y="251821"/>
            <a:ext cx="2881943" cy="1200329"/>
          </a:xfrm>
          <a:prstGeom prst="rect">
            <a:avLst/>
          </a:prstGeom>
          <a:noFill/>
        </p:spPr>
        <p:txBody>
          <a:bodyPr wrap="none" rtlCol="0">
            <a:spAutoFit/>
          </a:bodyPr>
          <a:lstStyle/>
          <a:p>
            <a:r>
              <a:rPr lang="en-AU" b="1" dirty="0" smtClean="0">
                <a:solidFill>
                  <a:srgbClr val="FF0000"/>
                </a:solidFill>
              </a:rPr>
              <a:t>APS2 ACCESS-C Darwin</a:t>
            </a:r>
          </a:p>
          <a:p>
            <a:endParaRPr lang="en-AU" b="1" dirty="0" smtClean="0">
              <a:solidFill>
                <a:srgbClr val="FF0000"/>
              </a:solidFill>
            </a:endParaRPr>
          </a:p>
          <a:p>
            <a:r>
              <a:rPr lang="en-AU" b="1" dirty="0" smtClean="0">
                <a:solidFill>
                  <a:srgbClr val="FF0000"/>
                </a:solidFill>
              </a:rPr>
              <a:t>TC Nathan</a:t>
            </a:r>
          </a:p>
          <a:p>
            <a:r>
              <a:rPr lang="en-AU" b="1" dirty="0" smtClean="0">
                <a:solidFill>
                  <a:srgbClr val="FF0000"/>
                </a:solidFill>
              </a:rPr>
              <a:t>IC: 12Z 22 March 2015 </a:t>
            </a:r>
            <a:endParaRPr lang="en-AU" b="1" dirty="0">
              <a:solidFill>
                <a:srgbClr val="FF0000"/>
              </a:solidFill>
            </a:endParaRPr>
          </a:p>
        </p:txBody>
      </p:sp>
      <p:sp>
        <p:nvSpPr>
          <p:cNvPr id="5" name="TextBox 4"/>
          <p:cNvSpPr txBox="1"/>
          <p:nvPr/>
        </p:nvSpPr>
        <p:spPr>
          <a:xfrm>
            <a:off x="4176000" y="1008000"/>
            <a:ext cx="838691" cy="369332"/>
          </a:xfrm>
          <a:prstGeom prst="rect">
            <a:avLst/>
          </a:prstGeom>
          <a:noFill/>
        </p:spPr>
        <p:txBody>
          <a:bodyPr wrap="none" rtlCol="0">
            <a:spAutoFit/>
          </a:bodyPr>
          <a:lstStyle/>
          <a:p>
            <a:r>
              <a:rPr lang="en-AU" b="1" dirty="0" smtClean="0">
                <a:solidFill>
                  <a:srgbClr val="010000"/>
                </a:solidFill>
              </a:rPr>
              <a:t>1.5km</a:t>
            </a:r>
            <a:endParaRPr lang="en-AU" b="1" dirty="0">
              <a:solidFill>
                <a:srgbClr val="010000"/>
              </a:solidFill>
            </a:endParaRPr>
          </a:p>
        </p:txBody>
      </p:sp>
      <p:sp>
        <p:nvSpPr>
          <p:cNvPr id="6" name="TextBox 5"/>
          <p:cNvSpPr txBox="1"/>
          <p:nvPr/>
        </p:nvSpPr>
        <p:spPr>
          <a:xfrm>
            <a:off x="4176000" y="5652000"/>
            <a:ext cx="838691" cy="369332"/>
          </a:xfrm>
          <a:prstGeom prst="rect">
            <a:avLst/>
          </a:prstGeom>
          <a:noFill/>
        </p:spPr>
        <p:txBody>
          <a:bodyPr wrap="none" rtlCol="0">
            <a:spAutoFit/>
          </a:bodyPr>
          <a:lstStyle/>
          <a:p>
            <a:r>
              <a:rPr lang="en-AU" b="1" dirty="0" smtClean="0">
                <a:solidFill>
                  <a:srgbClr val="010000"/>
                </a:solidFill>
              </a:rPr>
              <a:t>12 km</a:t>
            </a:r>
            <a:endParaRPr lang="en-AU" b="1" dirty="0">
              <a:solidFill>
                <a:srgbClr val="010000"/>
              </a:solidFill>
            </a:endParaRPr>
          </a:p>
        </p:txBody>
      </p:sp>
      <p:sp>
        <p:nvSpPr>
          <p:cNvPr id="4" name="TextBox 3"/>
          <p:cNvSpPr txBox="1"/>
          <p:nvPr/>
        </p:nvSpPr>
        <p:spPr>
          <a:xfrm>
            <a:off x="1584000" y="396000"/>
            <a:ext cx="393056" cy="307777"/>
          </a:xfrm>
          <a:prstGeom prst="rect">
            <a:avLst/>
          </a:prstGeom>
          <a:noFill/>
        </p:spPr>
        <p:txBody>
          <a:bodyPr wrap="none" rtlCol="0">
            <a:spAutoFit/>
          </a:bodyPr>
          <a:lstStyle/>
          <a:p>
            <a:r>
              <a:rPr lang="en-AU" sz="1400" b="1" dirty="0" smtClean="0">
                <a:solidFill>
                  <a:srgbClr val="FF0000"/>
                </a:solidFill>
              </a:rPr>
              <a:t>6h</a:t>
            </a:r>
            <a:endParaRPr lang="en-AU" sz="1400" b="1" dirty="0">
              <a:solidFill>
                <a:srgbClr val="FF0000"/>
              </a:solidFill>
            </a:endParaRPr>
          </a:p>
        </p:txBody>
      </p:sp>
      <p:sp>
        <p:nvSpPr>
          <p:cNvPr id="8" name="TextBox 7"/>
          <p:cNvSpPr txBox="1"/>
          <p:nvPr/>
        </p:nvSpPr>
        <p:spPr>
          <a:xfrm>
            <a:off x="3780000" y="2016000"/>
            <a:ext cx="492443" cy="307777"/>
          </a:xfrm>
          <a:prstGeom prst="rect">
            <a:avLst/>
          </a:prstGeom>
          <a:noFill/>
        </p:spPr>
        <p:txBody>
          <a:bodyPr wrap="none" rtlCol="0">
            <a:spAutoFit/>
          </a:bodyPr>
          <a:lstStyle/>
          <a:p>
            <a:r>
              <a:rPr lang="en-AU" sz="1400" b="1" dirty="0" smtClean="0">
                <a:solidFill>
                  <a:srgbClr val="FF0000"/>
                </a:solidFill>
              </a:rPr>
              <a:t>24h</a:t>
            </a:r>
            <a:endParaRPr lang="en-AU" sz="1400" b="1" dirty="0">
              <a:solidFill>
                <a:srgbClr val="FF0000"/>
              </a:solidFill>
            </a:endParaRPr>
          </a:p>
        </p:txBody>
      </p:sp>
      <p:sp>
        <p:nvSpPr>
          <p:cNvPr id="9" name="TextBox 8"/>
          <p:cNvSpPr txBox="1"/>
          <p:nvPr/>
        </p:nvSpPr>
        <p:spPr>
          <a:xfrm>
            <a:off x="1512000" y="2016000"/>
            <a:ext cx="492443" cy="307777"/>
          </a:xfrm>
          <a:prstGeom prst="rect">
            <a:avLst/>
          </a:prstGeom>
          <a:noFill/>
        </p:spPr>
        <p:txBody>
          <a:bodyPr wrap="none" rtlCol="0">
            <a:spAutoFit/>
          </a:bodyPr>
          <a:lstStyle/>
          <a:p>
            <a:r>
              <a:rPr lang="en-AU" sz="1400" b="1" dirty="0" smtClean="0">
                <a:solidFill>
                  <a:srgbClr val="FF0000"/>
                </a:solidFill>
              </a:rPr>
              <a:t>18h</a:t>
            </a:r>
            <a:endParaRPr lang="en-AU" sz="1400" b="1" dirty="0">
              <a:solidFill>
                <a:srgbClr val="FF0000"/>
              </a:solidFill>
            </a:endParaRPr>
          </a:p>
        </p:txBody>
      </p:sp>
      <p:sp>
        <p:nvSpPr>
          <p:cNvPr id="10" name="TextBox 9"/>
          <p:cNvSpPr txBox="1"/>
          <p:nvPr/>
        </p:nvSpPr>
        <p:spPr>
          <a:xfrm>
            <a:off x="3780000" y="396000"/>
            <a:ext cx="492443" cy="307777"/>
          </a:xfrm>
          <a:prstGeom prst="rect">
            <a:avLst/>
          </a:prstGeom>
          <a:noFill/>
        </p:spPr>
        <p:txBody>
          <a:bodyPr wrap="none" rtlCol="0">
            <a:spAutoFit/>
          </a:bodyPr>
          <a:lstStyle/>
          <a:p>
            <a:r>
              <a:rPr lang="en-AU" sz="1400" b="1" dirty="0" smtClean="0">
                <a:solidFill>
                  <a:srgbClr val="FF0000"/>
                </a:solidFill>
              </a:rPr>
              <a:t>12h</a:t>
            </a:r>
            <a:endParaRPr lang="en-AU" sz="1400" b="1" dirty="0">
              <a:solidFill>
                <a:srgbClr val="FF0000"/>
              </a:solidFill>
            </a:endParaRPr>
          </a:p>
        </p:txBody>
      </p:sp>
      <p:sp>
        <p:nvSpPr>
          <p:cNvPr id="11" name="TextBox 10"/>
          <p:cNvSpPr txBox="1"/>
          <p:nvPr/>
        </p:nvSpPr>
        <p:spPr>
          <a:xfrm>
            <a:off x="1584000" y="3744000"/>
            <a:ext cx="393056" cy="307777"/>
          </a:xfrm>
          <a:prstGeom prst="rect">
            <a:avLst/>
          </a:prstGeom>
          <a:noFill/>
        </p:spPr>
        <p:txBody>
          <a:bodyPr wrap="none" rtlCol="0">
            <a:spAutoFit/>
          </a:bodyPr>
          <a:lstStyle/>
          <a:p>
            <a:r>
              <a:rPr lang="en-AU" sz="1400" b="1" dirty="0" smtClean="0">
                <a:solidFill>
                  <a:srgbClr val="FF0000"/>
                </a:solidFill>
              </a:rPr>
              <a:t>6h</a:t>
            </a:r>
            <a:endParaRPr lang="en-AU" sz="1400" b="1" dirty="0">
              <a:solidFill>
                <a:srgbClr val="FF0000"/>
              </a:solidFill>
            </a:endParaRPr>
          </a:p>
        </p:txBody>
      </p:sp>
      <p:sp>
        <p:nvSpPr>
          <p:cNvPr id="12" name="TextBox 11"/>
          <p:cNvSpPr txBox="1"/>
          <p:nvPr/>
        </p:nvSpPr>
        <p:spPr>
          <a:xfrm>
            <a:off x="3780000" y="5346000"/>
            <a:ext cx="492443" cy="307777"/>
          </a:xfrm>
          <a:prstGeom prst="rect">
            <a:avLst/>
          </a:prstGeom>
          <a:noFill/>
        </p:spPr>
        <p:txBody>
          <a:bodyPr wrap="none" rtlCol="0">
            <a:spAutoFit/>
          </a:bodyPr>
          <a:lstStyle/>
          <a:p>
            <a:r>
              <a:rPr lang="en-AU" sz="1400" b="1" dirty="0" smtClean="0">
                <a:solidFill>
                  <a:srgbClr val="FF0000"/>
                </a:solidFill>
              </a:rPr>
              <a:t>24h</a:t>
            </a:r>
            <a:endParaRPr lang="en-AU" sz="1400" b="1" dirty="0">
              <a:solidFill>
                <a:srgbClr val="FF0000"/>
              </a:solidFill>
            </a:endParaRPr>
          </a:p>
        </p:txBody>
      </p:sp>
      <p:sp>
        <p:nvSpPr>
          <p:cNvPr id="13" name="TextBox 12"/>
          <p:cNvSpPr txBox="1"/>
          <p:nvPr/>
        </p:nvSpPr>
        <p:spPr>
          <a:xfrm>
            <a:off x="1512000" y="5346000"/>
            <a:ext cx="492443" cy="307777"/>
          </a:xfrm>
          <a:prstGeom prst="rect">
            <a:avLst/>
          </a:prstGeom>
          <a:noFill/>
        </p:spPr>
        <p:txBody>
          <a:bodyPr wrap="none" rtlCol="0">
            <a:spAutoFit/>
          </a:bodyPr>
          <a:lstStyle/>
          <a:p>
            <a:r>
              <a:rPr lang="en-AU" sz="1400" b="1" dirty="0" smtClean="0">
                <a:solidFill>
                  <a:srgbClr val="FF0000"/>
                </a:solidFill>
              </a:rPr>
              <a:t>18h</a:t>
            </a:r>
            <a:endParaRPr lang="en-AU" sz="1400" b="1" dirty="0">
              <a:solidFill>
                <a:srgbClr val="FF0000"/>
              </a:solidFill>
            </a:endParaRPr>
          </a:p>
        </p:txBody>
      </p:sp>
      <p:sp>
        <p:nvSpPr>
          <p:cNvPr id="14" name="TextBox 13"/>
          <p:cNvSpPr txBox="1"/>
          <p:nvPr/>
        </p:nvSpPr>
        <p:spPr>
          <a:xfrm>
            <a:off x="3780000" y="3744000"/>
            <a:ext cx="492443" cy="307777"/>
          </a:xfrm>
          <a:prstGeom prst="rect">
            <a:avLst/>
          </a:prstGeom>
          <a:noFill/>
        </p:spPr>
        <p:txBody>
          <a:bodyPr wrap="none" rtlCol="0">
            <a:spAutoFit/>
          </a:bodyPr>
          <a:lstStyle/>
          <a:p>
            <a:r>
              <a:rPr lang="en-AU" sz="1400" b="1" dirty="0" smtClean="0">
                <a:solidFill>
                  <a:srgbClr val="FF0000"/>
                </a:solidFill>
              </a:rPr>
              <a:t>12h</a:t>
            </a:r>
            <a:endParaRPr lang="en-AU" sz="1400" b="1" dirty="0">
              <a:solidFill>
                <a:srgbClr val="FF0000"/>
              </a:solidFill>
            </a:endParaRPr>
          </a:p>
        </p:txBody>
      </p:sp>
      <p:pic>
        <p:nvPicPr>
          <p:cNvPr id="16" name="Picture 2" descr="F:\singapore_apr2015\presentation\tc_nathan\DN_mslpprecip_2015032212_t50.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320000" y="1620000"/>
            <a:ext cx="4811268"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44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l"/>
            <a:r>
              <a:rPr lang="en-US" altLang="en-US" dirty="0" smtClean="0"/>
              <a:t>ACCESS NWP future directions</a:t>
            </a:r>
            <a:endParaRPr lang="en-US" altLang="en-US" dirty="0"/>
          </a:p>
        </p:txBody>
      </p:sp>
      <p:sp>
        <p:nvSpPr>
          <p:cNvPr id="4" name="Content Placeholder 2"/>
          <p:cNvSpPr>
            <a:spLocks noGrp="1"/>
          </p:cNvSpPr>
          <p:nvPr>
            <p:ph idx="4294967295"/>
          </p:nvPr>
        </p:nvSpPr>
        <p:spPr>
          <a:xfrm>
            <a:off x="180001" y="1462088"/>
            <a:ext cx="5001599" cy="5183411"/>
          </a:xfrm>
        </p:spPr>
        <p:txBody>
          <a:bodyPr/>
          <a:lstStyle/>
          <a:p>
            <a:r>
              <a:rPr lang="en-AU" sz="2000" dirty="0" smtClean="0">
                <a:solidFill>
                  <a:schemeClr val="accent1"/>
                </a:solidFill>
              </a:rPr>
              <a:t>	</a:t>
            </a:r>
            <a:r>
              <a:rPr lang="en-AU" dirty="0" smtClean="0"/>
              <a:t>A prime future requirement for operational NWP will be to provide outputs that meet societal needs</a:t>
            </a:r>
          </a:p>
          <a:p>
            <a:pPr eaLnBrk="1" hangingPunct="1">
              <a:buFontTx/>
              <a:buNone/>
            </a:pPr>
            <a:endParaRPr lang="en-AU" sz="2000" dirty="0" smtClean="0"/>
          </a:p>
          <a:p>
            <a:pPr marL="0" indent="0" eaLnBrk="1" hangingPunct="1"/>
            <a:r>
              <a:rPr lang="en-AU" sz="2000" dirty="0" smtClean="0">
                <a:solidFill>
                  <a:schemeClr val="tx1"/>
                </a:solidFill>
              </a:rPr>
              <a:t>Severe weather prediction is a key deliverable</a:t>
            </a:r>
          </a:p>
          <a:p>
            <a:pPr lvl="1" eaLnBrk="1" hangingPunct="1">
              <a:buFont typeface="Courier New" pitchFamily="49" charset="0"/>
              <a:buChar char="o"/>
            </a:pPr>
            <a:r>
              <a:rPr lang="en-AU" sz="2000" dirty="0" smtClean="0">
                <a:solidFill>
                  <a:schemeClr val="tx1"/>
                </a:solidFill>
              </a:rPr>
              <a:t>High resolution: 1-1.5km</a:t>
            </a:r>
          </a:p>
          <a:p>
            <a:pPr lvl="1" eaLnBrk="1" hangingPunct="1">
              <a:buFont typeface="Courier New" pitchFamily="49" charset="0"/>
              <a:buChar char="o"/>
            </a:pPr>
            <a:r>
              <a:rPr lang="en-AU" sz="2000" dirty="0" smtClean="0">
                <a:solidFill>
                  <a:schemeClr val="tx1"/>
                </a:solidFill>
              </a:rPr>
              <a:t>Data assimilation</a:t>
            </a:r>
          </a:p>
          <a:p>
            <a:pPr lvl="1" eaLnBrk="1" hangingPunct="1">
              <a:buFont typeface="Courier New" pitchFamily="49" charset="0"/>
              <a:buChar char="o"/>
            </a:pPr>
            <a:r>
              <a:rPr lang="en-AU" sz="2000" dirty="0" smtClean="0">
                <a:solidFill>
                  <a:schemeClr val="tx1"/>
                </a:solidFill>
              </a:rPr>
              <a:t>Rapid update cycles</a:t>
            </a:r>
          </a:p>
          <a:p>
            <a:pPr lvl="1" eaLnBrk="1" hangingPunct="1">
              <a:buFont typeface="Courier New" pitchFamily="49" charset="0"/>
              <a:buChar char="o"/>
            </a:pPr>
            <a:r>
              <a:rPr lang="en-AU" sz="2000" dirty="0" smtClean="0">
                <a:solidFill>
                  <a:schemeClr val="tx1"/>
                </a:solidFill>
              </a:rPr>
              <a:t>High resolution ensembles</a:t>
            </a:r>
          </a:p>
          <a:p>
            <a:pPr lvl="1" eaLnBrk="1" hangingPunct="1">
              <a:buFont typeface="Wingdings" pitchFamily="2" charset="2"/>
              <a:buChar char="Ø"/>
            </a:pPr>
            <a:endParaRPr lang="en-AU" sz="2000" dirty="0" smtClean="0"/>
          </a:p>
          <a:p>
            <a:pPr>
              <a:buFont typeface="Wingdings" pitchFamily="2" charset="2"/>
              <a:buChar char="Ø"/>
            </a:pPr>
            <a:r>
              <a:rPr lang="en-AU" sz="2000" dirty="0" smtClean="0">
                <a:solidFill>
                  <a:srgbClr val="FF0000"/>
                </a:solidFill>
              </a:rPr>
              <a:t>Heavy supercomputing demands - NPP</a:t>
            </a:r>
          </a:p>
          <a:p>
            <a:pPr eaLnBrk="1" hangingPunct="1">
              <a:buFont typeface="Arial" charset="0"/>
              <a:buChar char="–"/>
            </a:pPr>
            <a:endParaRPr lang="en-AU" sz="1600" dirty="0">
              <a:solidFill>
                <a:schemeClr val="tx1"/>
              </a:solidFill>
            </a:endParaRPr>
          </a:p>
          <a:p>
            <a:pPr eaLnBrk="1" hangingPunct="1">
              <a:buFont typeface="Arial" charset="0"/>
              <a:buChar char="–"/>
            </a:pPr>
            <a:endParaRPr lang="en-AU" sz="1600" dirty="0" smtClean="0">
              <a:solidFill>
                <a:schemeClr val="tx1"/>
              </a:solidFill>
            </a:endParaRPr>
          </a:p>
          <a:p>
            <a:pPr eaLnBrk="1" hangingPunct="1">
              <a:buFont typeface="Arial" charset="0"/>
              <a:buChar char="–"/>
            </a:pPr>
            <a:endParaRPr lang="en-AU" sz="1600" dirty="0">
              <a:solidFill>
                <a:schemeClr val="tx1"/>
              </a:solidFill>
            </a:endParaRPr>
          </a:p>
          <a:p>
            <a:pPr eaLnBrk="1" hangingPunct="1">
              <a:buFontTx/>
              <a:buNone/>
            </a:pPr>
            <a:endParaRPr lang="en-AU" sz="1600" dirty="0" smtClean="0">
              <a:solidFill>
                <a:schemeClr val="tx1"/>
              </a:solidFill>
            </a:endParaRPr>
          </a:p>
          <a:p>
            <a:pPr eaLnBrk="1" hangingPunct="1">
              <a:spcBef>
                <a:spcPts val="1200"/>
              </a:spcBef>
              <a:buClr>
                <a:srgbClr val="990000"/>
              </a:buClr>
              <a:buFontTx/>
              <a:buNone/>
            </a:pPr>
            <a:r>
              <a:rPr lang="en-AU" sz="1600" dirty="0" smtClean="0">
                <a:solidFill>
                  <a:srgbClr val="0099CC"/>
                </a:solidFill>
              </a:rPr>
              <a:t>	</a:t>
            </a:r>
            <a:endParaRPr lang="en-US" sz="1600" dirty="0" smtClean="0">
              <a:solidFill>
                <a:srgbClr val="0099CC"/>
              </a:solidFill>
            </a:endParaRPr>
          </a:p>
        </p:txBody>
      </p:sp>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976" t="1644" r="2152" b="1402"/>
          <a:stretch/>
        </p:blipFill>
        <p:spPr bwMode="auto">
          <a:xfrm>
            <a:off x="6433200" y="998505"/>
            <a:ext cx="2706302" cy="329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4953"/>
          <a:stretch/>
        </p:blipFill>
        <p:spPr bwMode="auto">
          <a:xfrm>
            <a:off x="5570195" y="4284000"/>
            <a:ext cx="3573805" cy="2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54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 calcmode="lin" valueType="num">
                                      <p:cBhvr additive="base">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 calcmode="lin" valueType="num">
                                      <p:cBhvr additive="base">
                                        <p:cTn id="2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4000" y="141669"/>
            <a:ext cx="8637588" cy="1143000"/>
          </a:xfrm>
        </p:spPr>
        <p:txBody>
          <a:bodyPr/>
          <a:lstStyle/>
          <a:p>
            <a:pPr algn="l"/>
            <a:r>
              <a:rPr lang="en-US" altLang="en-US" dirty="0" smtClean="0"/>
              <a:t>ACCESS NWP Plans</a:t>
            </a:r>
            <a:endParaRPr lang="en-US" altLang="en-US" dirty="0"/>
          </a:p>
        </p:txBody>
      </p:sp>
      <p:graphicFrame>
        <p:nvGraphicFramePr>
          <p:cNvPr id="4" name="Table 3"/>
          <p:cNvGraphicFramePr>
            <a:graphicFrameLocks noGrp="1"/>
          </p:cNvGraphicFramePr>
          <p:nvPr>
            <p:extLst>
              <p:ext uri="{D42A27DB-BD31-4B8C-83A1-F6EECF244321}">
                <p14:modId xmlns:p14="http://schemas.microsoft.com/office/powerpoint/2010/main" val="4281849182"/>
              </p:ext>
            </p:extLst>
          </p:nvPr>
        </p:nvGraphicFramePr>
        <p:xfrm>
          <a:off x="523875" y="1485900"/>
          <a:ext cx="8239799" cy="3758808"/>
        </p:xfrm>
        <a:graphic>
          <a:graphicData uri="http://schemas.openxmlformats.org/drawingml/2006/table">
            <a:tbl>
              <a:tblPr firstRow="1" bandRow="1">
                <a:tableStyleId>{5C22544A-7EE6-4342-B048-85BDC9FD1C3A}</a:tableStyleId>
              </a:tblPr>
              <a:tblGrid>
                <a:gridCol w="2057400"/>
                <a:gridCol w="1691320"/>
                <a:gridCol w="1942088"/>
                <a:gridCol w="2548991"/>
              </a:tblGrid>
              <a:tr h="792088">
                <a:tc>
                  <a:txBody>
                    <a:bodyPr/>
                    <a:lstStyle/>
                    <a:p>
                      <a:endParaRPr lang="en-AU" dirty="0"/>
                    </a:p>
                  </a:txBody>
                  <a:tcPr/>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AU" sz="1800" dirty="0" smtClean="0"/>
                        <a:t>APS-2</a:t>
                      </a:r>
                    </a:p>
                    <a:p>
                      <a:pPr marL="0">
                        <a:spcBef>
                          <a:spcPts val="600"/>
                        </a:spcBef>
                      </a:pPr>
                      <a:r>
                        <a:rPr lang="en-AU" dirty="0" smtClean="0"/>
                        <a:t>Op: 2016</a:t>
                      </a:r>
                      <a:endParaRPr lang="en-AU" dirty="0"/>
                    </a:p>
                  </a:txBody>
                  <a:tcPr/>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AU" sz="1800" dirty="0" smtClean="0"/>
                        <a:t>APS-3</a:t>
                      </a:r>
                    </a:p>
                    <a:p>
                      <a:pPr marL="0">
                        <a:spcBef>
                          <a:spcPts val="600"/>
                        </a:spcBef>
                      </a:pPr>
                      <a:r>
                        <a:rPr lang="en-AU" dirty="0" smtClean="0"/>
                        <a:t>Op: 2017-2018</a:t>
                      </a:r>
                    </a:p>
                  </a:txBody>
                  <a:tcPr/>
                </a:tc>
                <a:tc>
                  <a:txBody>
                    <a:bodyPr/>
                    <a:lstStyle/>
                    <a:p>
                      <a:pPr>
                        <a:spcBef>
                          <a:spcPts val="600"/>
                        </a:spcBef>
                      </a:pPr>
                      <a:r>
                        <a:rPr lang="en-AU" dirty="0" smtClean="0"/>
                        <a:t>APS-4</a:t>
                      </a:r>
                    </a:p>
                    <a:p>
                      <a:pPr>
                        <a:spcBef>
                          <a:spcPts val="600"/>
                        </a:spcBef>
                      </a:pPr>
                      <a:r>
                        <a:rPr lang="en-AU" dirty="0" smtClean="0"/>
                        <a:t>Op:</a:t>
                      </a:r>
                      <a:r>
                        <a:rPr lang="en-AU" baseline="0" dirty="0" smtClean="0"/>
                        <a:t> 2019-2020</a:t>
                      </a:r>
                      <a:endParaRPr lang="en-AU" dirty="0" smtClean="0"/>
                    </a:p>
                  </a:txBody>
                  <a:tcPr/>
                </a:tc>
              </a:tr>
              <a:tr h="370840">
                <a:tc>
                  <a:txBody>
                    <a:bodyPr/>
                    <a:lstStyle/>
                    <a:p>
                      <a:r>
                        <a:rPr lang="en-AU" b="0" dirty="0" smtClean="0">
                          <a:solidFill>
                            <a:srgbClr val="010000"/>
                          </a:solidFill>
                        </a:rPr>
                        <a:t>ACCESS-G</a:t>
                      </a:r>
                      <a:endParaRPr lang="en-AU" b="0" dirty="0">
                        <a:solidFill>
                          <a:srgbClr val="010000"/>
                        </a:solidFill>
                      </a:endParaRPr>
                    </a:p>
                  </a:txBody>
                  <a:tcPr/>
                </a:tc>
                <a:tc>
                  <a:txBody>
                    <a:bodyPr/>
                    <a:lstStyle/>
                    <a:p>
                      <a:r>
                        <a:rPr lang="en-AU" b="0" dirty="0" smtClean="0">
                          <a:solidFill>
                            <a:srgbClr val="010000"/>
                          </a:solidFill>
                        </a:rPr>
                        <a:t>   25km {4dV}</a:t>
                      </a:r>
                      <a:endParaRPr lang="en-AU" b="0" dirty="0">
                        <a:solidFill>
                          <a:srgbClr val="010000"/>
                        </a:solidFill>
                      </a:endParaRPr>
                    </a:p>
                  </a:txBody>
                  <a:tcPr/>
                </a:tc>
                <a:tc>
                  <a:txBody>
                    <a:bodyPr/>
                    <a:lstStyle/>
                    <a:p>
                      <a:r>
                        <a:rPr lang="en-AU" b="0" dirty="0" smtClean="0">
                          <a:solidFill>
                            <a:srgbClr val="010000"/>
                          </a:solidFill>
                        </a:rPr>
                        <a:t>12km   {4dVH}</a:t>
                      </a:r>
                      <a:endParaRPr lang="en-AU" b="0" dirty="0">
                        <a:solidFill>
                          <a:srgbClr val="010000"/>
                        </a:solidFill>
                      </a:endParaRPr>
                    </a:p>
                  </a:txBody>
                  <a:tcPr/>
                </a:tc>
                <a:tc>
                  <a:txBody>
                    <a:bodyPr/>
                    <a:lstStyle/>
                    <a:p>
                      <a:r>
                        <a:rPr lang="en-AU" b="0" i="0" baseline="0" dirty="0" smtClean="0">
                          <a:solidFill>
                            <a:srgbClr val="010000"/>
                          </a:solidFill>
                        </a:rPr>
                        <a:t>   12km  {4dVH/</a:t>
                      </a:r>
                      <a:r>
                        <a:rPr lang="en-AU" b="0" i="0" baseline="0" dirty="0" err="1" smtClean="0">
                          <a:solidFill>
                            <a:srgbClr val="010000"/>
                          </a:solidFill>
                        </a:rPr>
                        <a:t>En</a:t>
                      </a:r>
                      <a:r>
                        <a:rPr lang="en-AU" b="0" i="0" baseline="0" dirty="0" smtClean="0">
                          <a:solidFill>
                            <a:srgbClr val="010000"/>
                          </a:solidFill>
                        </a:rPr>
                        <a:t>}</a:t>
                      </a:r>
                      <a:endParaRPr lang="en-AU" b="0" i="0" baseline="0" dirty="0">
                        <a:solidFill>
                          <a:srgbClr val="010000"/>
                        </a:solidFill>
                      </a:endParaRPr>
                    </a:p>
                  </a:txBody>
                  <a:tcPr/>
                </a:tc>
              </a:tr>
              <a:tr h="370840">
                <a:tc>
                  <a:txBody>
                    <a:bodyPr/>
                    <a:lstStyle/>
                    <a:p>
                      <a:r>
                        <a:rPr lang="en-AU" b="0" dirty="0" smtClean="0">
                          <a:solidFill>
                            <a:srgbClr val="010000"/>
                          </a:solidFill>
                        </a:rPr>
                        <a:t>ACCESS-R</a:t>
                      </a:r>
                      <a:endParaRPr lang="en-AU" b="0" dirty="0">
                        <a:solidFill>
                          <a:srgbClr val="010000"/>
                        </a:solidFill>
                      </a:endParaRPr>
                    </a:p>
                  </a:txBody>
                  <a:tcPr/>
                </a:tc>
                <a:tc>
                  <a:txBody>
                    <a:bodyPr/>
                    <a:lstStyle/>
                    <a:p>
                      <a:r>
                        <a:rPr lang="en-AU" b="0" dirty="0" smtClean="0">
                          <a:solidFill>
                            <a:srgbClr val="010000"/>
                          </a:solidFill>
                        </a:rPr>
                        <a:t>   12km {4dV}</a:t>
                      </a:r>
                      <a:endParaRPr lang="en-AU" b="0" dirty="0">
                        <a:solidFill>
                          <a:srgbClr val="010000"/>
                        </a:solidFill>
                      </a:endParaRPr>
                    </a:p>
                  </a:txBody>
                  <a:tcPr/>
                </a:tc>
                <a:tc>
                  <a:txBody>
                    <a:bodyPr/>
                    <a:lstStyle/>
                    <a:p>
                      <a:r>
                        <a:rPr lang="en-AU" b="0" dirty="0" smtClean="0">
                          <a:solidFill>
                            <a:srgbClr val="010000"/>
                          </a:solidFill>
                        </a:rPr>
                        <a:t>8km     {4dVH}</a:t>
                      </a:r>
                      <a:endParaRPr lang="en-AU" b="0" dirty="0">
                        <a:solidFill>
                          <a:srgbClr val="010000"/>
                        </a:solidFill>
                      </a:endParaRPr>
                    </a:p>
                  </a:txBody>
                  <a:tcPr/>
                </a:tc>
                <a:tc>
                  <a:txBody>
                    <a:bodyPr/>
                    <a:lstStyle/>
                    <a:p>
                      <a:r>
                        <a:rPr lang="en-AU" b="0" i="0" baseline="0" dirty="0" smtClean="0">
                          <a:solidFill>
                            <a:srgbClr val="010000"/>
                          </a:solidFill>
                        </a:rPr>
                        <a:t>   4.5km  {4dVH/</a:t>
                      </a:r>
                      <a:r>
                        <a:rPr lang="en-AU" b="0" i="0" baseline="0" dirty="0" err="1" smtClean="0">
                          <a:solidFill>
                            <a:srgbClr val="010000"/>
                          </a:solidFill>
                        </a:rPr>
                        <a:t>En</a:t>
                      </a:r>
                      <a:r>
                        <a:rPr lang="en-AU" b="0" i="0" baseline="0" dirty="0" smtClean="0">
                          <a:solidFill>
                            <a:srgbClr val="010000"/>
                          </a:solidFill>
                        </a:rPr>
                        <a:t>}</a:t>
                      </a:r>
                      <a:endParaRPr lang="en-AU" b="0" i="0" baseline="0" dirty="0">
                        <a:solidFill>
                          <a:srgbClr val="010000"/>
                        </a:solidFill>
                      </a:endParaRPr>
                    </a:p>
                  </a:txBody>
                  <a:tcPr/>
                </a:tc>
              </a:tr>
              <a:tr h="370840">
                <a:tc>
                  <a:txBody>
                    <a:bodyPr/>
                    <a:lstStyle/>
                    <a:p>
                      <a:r>
                        <a:rPr lang="en-AU" b="0" dirty="0" smtClean="0">
                          <a:solidFill>
                            <a:srgbClr val="010000"/>
                          </a:solidFill>
                        </a:rPr>
                        <a:t>ACCESS-TC</a:t>
                      </a:r>
                      <a:endParaRPr lang="en-AU" b="0" dirty="0">
                        <a:solidFill>
                          <a:srgbClr val="010000"/>
                        </a:solidFill>
                      </a:endParaRPr>
                    </a:p>
                  </a:txBody>
                  <a:tcPr/>
                </a:tc>
                <a:tc>
                  <a:txBody>
                    <a:bodyPr/>
                    <a:lstStyle/>
                    <a:p>
                      <a:r>
                        <a:rPr lang="en-AU" b="0" dirty="0" smtClean="0">
                          <a:solidFill>
                            <a:srgbClr val="010000"/>
                          </a:solidFill>
                        </a:rPr>
                        <a:t>   12km {4dV}</a:t>
                      </a:r>
                      <a:endParaRPr lang="en-AU" b="0" dirty="0">
                        <a:solidFill>
                          <a:srgbClr val="010000"/>
                        </a:solidFill>
                      </a:endParaRPr>
                    </a:p>
                  </a:txBody>
                  <a:tcPr/>
                </a:tc>
                <a:tc>
                  <a:txBody>
                    <a:bodyPr/>
                    <a:lstStyle/>
                    <a:p>
                      <a:r>
                        <a:rPr lang="en-AU" b="0" dirty="0" smtClean="0">
                          <a:solidFill>
                            <a:srgbClr val="010000"/>
                          </a:solidFill>
                        </a:rPr>
                        <a:t>4.5km  {4dVH}</a:t>
                      </a:r>
                      <a:endParaRPr lang="en-AU" b="0" dirty="0">
                        <a:solidFill>
                          <a:srgbClr val="010000"/>
                        </a:solidFill>
                      </a:endParaRPr>
                    </a:p>
                  </a:txBody>
                  <a:tcPr/>
                </a:tc>
                <a:tc>
                  <a:txBody>
                    <a:bodyPr/>
                    <a:lstStyle/>
                    <a:p>
                      <a:r>
                        <a:rPr lang="en-AU" b="0" i="0" baseline="0" dirty="0" smtClean="0">
                          <a:solidFill>
                            <a:srgbClr val="010000"/>
                          </a:solidFill>
                        </a:rPr>
                        <a:t>   4.5km  {4dVH}</a:t>
                      </a:r>
                      <a:endParaRPr lang="en-AU" b="0" i="0" baseline="0" dirty="0">
                        <a:solidFill>
                          <a:srgbClr val="010000"/>
                        </a:solidFill>
                      </a:endParaRPr>
                    </a:p>
                  </a:txBody>
                  <a:tcPr/>
                </a:tc>
              </a:tr>
              <a:tr h="370840">
                <a:tc>
                  <a:txBody>
                    <a:bodyPr/>
                    <a:lstStyle/>
                    <a:p>
                      <a:r>
                        <a:rPr lang="en-AU" b="0" dirty="0" smtClean="0">
                          <a:solidFill>
                            <a:srgbClr val="010000"/>
                          </a:solidFill>
                        </a:rPr>
                        <a:t>ACCESS-GE</a:t>
                      </a:r>
                      <a:endParaRPr lang="en-AU" b="0" dirty="0">
                        <a:solidFill>
                          <a:srgbClr val="010000"/>
                        </a:solidFill>
                      </a:endParaRPr>
                    </a:p>
                  </a:txBody>
                  <a:tcPr/>
                </a:tc>
                <a:tc>
                  <a:txBody>
                    <a:bodyPr/>
                    <a:lstStyle/>
                    <a:p>
                      <a:r>
                        <a:rPr lang="en-AU" b="0" dirty="0" smtClean="0">
                          <a:solidFill>
                            <a:srgbClr val="010000"/>
                          </a:solidFill>
                        </a:rPr>
                        <a:t>   60km (</a:t>
                      </a:r>
                      <a:r>
                        <a:rPr lang="en-AU" b="0" dirty="0" err="1" smtClean="0">
                          <a:solidFill>
                            <a:srgbClr val="010000"/>
                          </a:solidFill>
                        </a:rPr>
                        <a:t>lim</a:t>
                      </a:r>
                      <a:r>
                        <a:rPr lang="en-AU" b="0" dirty="0" smtClean="0">
                          <a:solidFill>
                            <a:srgbClr val="010000"/>
                          </a:solidFill>
                        </a:rPr>
                        <a:t>)</a:t>
                      </a:r>
                      <a:endParaRPr lang="en-AU" b="0" dirty="0">
                        <a:solidFill>
                          <a:srgbClr val="010000"/>
                        </a:solidFill>
                      </a:endParaRPr>
                    </a:p>
                  </a:txBody>
                  <a:tcPr/>
                </a:tc>
                <a:tc>
                  <a:txBody>
                    <a:bodyPr/>
                    <a:lstStyle/>
                    <a:p>
                      <a:r>
                        <a:rPr lang="en-AU" b="0" dirty="0" smtClean="0">
                          <a:solidFill>
                            <a:srgbClr val="010000"/>
                          </a:solidFill>
                        </a:rPr>
                        <a:t>30km</a:t>
                      </a:r>
                      <a:endParaRPr lang="en-AU" b="0" dirty="0">
                        <a:solidFill>
                          <a:srgbClr val="010000"/>
                        </a:solidFill>
                      </a:endParaRPr>
                    </a:p>
                  </a:txBody>
                  <a:tcPr/>
                </a:tc>
                <a:tc>
                  <a:txBody>
                    <a:bodyPr/>
                    <a:lstStyle/>
                    <a:p>
                      <a:r>
                        <a:rPr lang="en-AU" b="0" i="0" baseline="0" dirty="0" smtClean="0">
                          <a:solidFill>
                            <a:srgbClr val="010000"/>
                          </a:solidFill>
                        </a:rPr>
                        <a:t>   30km</a:t>
                      </a:r>
                      <a:endParaRPr lang="en-AU" b="0" i="0" baseline="0" dirty="0">
                        <a:solidFill>
                          <a:srgbClr val="010000"/>
                        </a:solidFill>
                      </a:endParaRPr>
                    </a:p>
                  </a:txBody>
                  <a:tcPr/>
                </a:tc>
              </a:tr>
              <a:tr h="370840">
                <a:tc>
                  <a:txBody>
                    <a:bodyPr/>
                    <a:lstStyle/>
                    <a:p>
                      <a:r>
                        <a:rPr lang="en-AU" b="0" dirty="0" smtClean="0">
                          <a:solidFill>
                            <a:srgbClr val="010000"/>
                          </a:solidFill>
                        </a:rPr>
                        <a:t>ACCESS-C</a:t>
                      </a:r>
                      <a:endParaRPr lang="en-AU" b="0" dirty="0">
                        <a:solidFill>
                          <a:srgbClr val="010000"/>
                        </a:solidFill>
                      </a:endParaRPr>
                    </a:p>
                  </a:txBody>
                  <a:tcPr/>
                </a:tc>
                <a:tc>
                  <a:txBody>
                    <a:bodyPr/>
                    <a:lstStyle/>
                    <a:p>
                      <a:r>
                        <a:rPr lang="en-AU" b="0" dirty="0" smtClean="0">
                          <a:solidFill>
                            <a:srgbClr val="010000"/>
                          </a:solidFill>
                        </a:rPr>
                        <a:t>   1.5km {FC}</a:t>
                      </a:r>
                      <a:endParaRPr lang="en-AU" b="0" dirty="0">
                        <a:solidFill>
                          <a:srgbClr val="010000"/>
                        </a:solidFill>
                      </a:endParaRPr>
                    </a:p>
                  </a:txBody>
                  <a:tcPr/>
                </a:tc>
                <a:tc>
                  <a:txBody>
                    <a:bodyPr/>
                    <a:lstStyle/>
                    <a:p>
                      <a:r>
                        <a:rPr lang="en-AU" b="0" dirty="0" smtClean="0">
                          <a:solidFill>
                            <a:srgbClr val="010000"/>
                          </a:solidFill>
                        </a:rPr>
                        <a:t>1.5km  {4dVH}</a:t>
                      </a:r>
                      <a:endParaRPr lang="en-AU" b="0" dirty="0">
                        <a:solidFill>
                          <a:srgbClr val="010000"/>
                        </a:solidFill>
                      </a:endParaRPr>
                    </a:p>
                  </a:txBody>
                  <a:tcPr/>
                </a:tc>
                <a:tc>
                  <a:txBody>
                    <a:bodyPr/>
                    <a:lstStyle/>
                    <a:p>
                      <a:r>
                        <a:rPr lang="en-AU" b="0" i="0" baseline="0" dirty="0" smtClean="0">
                          <a:solidFill>
                            <a:srgbClr val="010000"/>
                          </a:solidFill>
                        </a:rPr>
                        <a:t>   1.5km    {4dVH/</a:t>
                      </a:r>
                      <a:r>
                        <a:rPr lang="en-AU" b="0" i="0" baseline="0" dirty="0" err="1" smtClean="0">
                          <a:solidFill>
                            <a:srgbClr val="010000"/>
                          </a:solidFill>
                        </a:rPr>
                        <a:t>En</a:t>
                      </a:r>
                      <a:r>
                        <a:rPr lang="en-AU" b="0" i="0" baseline="0" dirty="0" smtClean="0">
                          <a:solidFill>
                            <a:srgbClr val="010000"/>
                          </a:solidFill>
                        </a:rPr>
                        <a:t>}</a:t>
                      </a:r>
                      <a:endParaRPr lang="en-AU" b="0" i="0" baseline="0" dirty="0">
                        <a:solidFill>
                          <a:srgbClr val="010000"/>
                        </a:solidFill>
                      </a:endParaRPr>
                    </a:p>
                  </a:txBody>
                  <a:tcPr/>
                </a:tc>
              </a:tr>
              <a:tr h="370840">
                <a:tc>
                  <a:txBody>
                    <a:bodyPr/>
                    <a:lstStyle/>
                    <a:p>
                      <a:r>
                        <a:rPr lang="en-AU" b="0" dirty="0" smtClean="0">
                          <a:solidFill>
                            <a:srgbClr val="010000"/>
                          </a:solidFill>
                        </a:rPr>
                        <a:t>ACCESS-CE</a:t>
                      </a:r>
                      <a:endParaRPr lang="en-AU" b="0" dirty="0">
                        <a:solidFill>
                          <a:srgbClr val="010000"/>
                        </a:solidFill>
                      </a:endParaRPr>
                    </a:p>
                  </a:txBody>
                  <a:tcPr/>
                </a:tc>
                <a:tc>
                  <a:txBody>
                    <a:bodyPr/>
                    <a:lstStyle/>
                    <a:p>
                      <a:r>
                        <a:rPr lang="en-AU" b="0" dirty="0" smtClean="0">
                          <a:solidFill>
                            <a:srgbClr val="010000"/>
                          </a:solidFill>
                        </a:rPr>
                        <a:t>      -</a:t>
                      </a:r>
                      <a:endParaRPr lang="en-AU" b="0" dirty="0">
                        <a:solidFill>
                          <a:srgbClr val="010000"/>
                        </a:solidFill>
                      </a:endParaRPr>
                    </a:p>
                  </a:txBody>
                  <a:tcPr/>
                </a:tc>
                <a:tc>
                  <a:txBody>
                    <a:bodyPr/>
                    <a:lstStyle/>
                    <a:p>
                      <a:r>
                        <a:rPr lang="en-AU" b="0" dirty="0" smtClean="0">
                          <a:solidFill>
                            <a:srgbClr val="010000"/>
                          </a:solidFill>
                        </a:rPr>
                        <a:t>2.2km (</a:t>
                      </a:r>
                      <a:r>
                        <a:rPr lang="en-AU" b="0" dirty="0" err="1" smtClean="0">
                          <a:solidFill>
                            <a:srgbClr val="010000"/>
                          </a:solidFill>
                        </a:rPr>
                        <a:t>lim</a:t>
                      </a:r>
                      <a:r>
                        <a:rPr lang="en-AU" b="0" dirty="0" smtClean="0">
                          <a:solidFill>
                            <a:srgbClr val="010000"/>
                          </a:solidFill>
                        </a:rPr>
                        <a:t>)</a:t>
                      </a:r>
                      <a:endParaRPr lang="en-AU" b="0" dirty="0">
                        <a:solidFill>
                          <a:srgbClr val="010000"/>
                        </a:solidFill>
                      </a:endParaRPr>
                    </a:p>
                  </a:txBody>
                  <a:tcPr/>
                </a:tc>
                <a:tc>
                  <a:txBody>
                    <a:bodyPr/>
                    <a:lstStyle/>
                    <a:p>
                      <a:r>
                        <a:rPr lang="en-AU" b="0" i="0" baseline="0" dirty="0" smtClean="0">
                          <a:solidFill>
                            <a:srgbClr val="010000"/>
                          </a:solidFill>
                        </a:rPr>
                        <a:t>   1.5km    </a:t>
                      </a:r>
                      <a:endParaRPr lang="en-AU" b="0" i="0" baseline="0" dirty="0">
                        <a:solidFill>
                          <a:srgbClr val="010000"/>
                        </a:solidFill>
                      </a:endParaRPr>
                    </a:p>
                  </a:txBody>
                  <a:tcPr/>
                </a:tc>
              </a:tr>
              <a:tr h="370840">
                <a:tc>
                  <a:txBody>
                    <a:bodyPr/>
                    <a:lstStyle/>
                    <a:p>
                      <a:r>
                        <a:rPr lang="en-AU" b="0" dirty="0" smtClean="0">
                          <a:solidFill>
                            <a:srgbClr val="010000"/>
                          </a:solidFill>
                        </a:rPr>
                        <a:t>ACCESS-X</a:t>
                      </a:r>
                      <a:endParaRPr lang="en-AU" b="0" dirty="0">
                        <a:solidFill>
                          <a:srgbClr val="010000"/>
                        </a:solidFill>
                      </a:endParaRPr>
                    </a:p>
                  </a:txBody>
                  <a:tcPr/>
                </a:tc>
                <a:tc>
                  <a:txBody>
                    <a:bodyPr/>
                    <a:lstStyle/>
                    <a:p>
                      <a:r>
                        <a:rPr lang="en-AU" b="0" dirty="0" smtClean="0">
                          <a:solidFill>
                            <a:srgbClr val="010000"/>
                          </a:solidFill>
                        </a:rPr>
                        <a:t>      -</a:t>
                      </a:r>
                      <a:endParaRPr lang="en-AU" b="0" dirty="0">
                        <a:solidFill>
                          <a:srgbClr val="010000"/>
                        </a:solidFill>
                      </a:endParaRPr>
                    </a:p>
                  </a:txBody>
                  <a:tcPr/>
                </a:tc>
                <a:tc>
                  <a:txBody>
                    <a:bodyPr/>
                    <a:lstStyle/>
                    <a:p>
                      <a:r>
                        <a:rPr lang="en-AU" b="0" dirty="0" smtClean="0">
                          <a:solidFill>
                            <a:srgbClr val="010000"/>
                          </a:solidFill>
                        </a:rPr>
                        <a:t>1.5km  {4dVH}</a:t>
                      </a:r>
                      <a:endParaRPr lang="en-AU" b="0" dirty="0">
                        <a:solidFill>
                          <a:srgbClr val="010000"/>
                        </a:solidFill>
                      </a:endParaRPr>
                    </a:p>
                  </a:txBody>
                  <a:tcPr/>
                </a:tc>
                <a:tc>
                  <a:txBody>
                    <a:bodyPr/>
                    <a:lstStyle/>
                    <a:p>
                      <a:r>
                        <a:rPr lang="en-AU" b="0" i="0" baseline="0" dirty="0" smtClean="0">
                          <a:solidFill>
                            <a:srgbClr val="010000"/>
                          </a:solidFill>
                        </a:rPr>
                        <a:t>   1.5km     {4dVH/</a:t>
                      </a:r>
                      <a:r>
                        <a:rPr lang="en-AU" b="0" i="0" baseline="0" dirty="0" err="1" smtClean="0">
                          <a:solidFill>
                            <a:srgbClr val="010000"/>
                          </a:solidFill>
                        </a:rPr>
                        <a:t>En</a:t>
                      </a:r>
                      <a:r>
                        <a:rPr lang="en-AU" b="0" i="0" baseline="0" dirty="0" smtClean="0">
                          <a:solidFill>
                            <a:srgbClr val="010000"/>
                          </a:solidFill>
                        </a:rPr>
                        <a:t>}</a:t>
                      </a:r>
                      <a:endParaRPr lang="en-AU" b="0" i="0" baseline="0" dirty="0">
                        <a:solidFill>
                          <a:srgbClr val="010000"/>
                        </a:solidFill>
                      </a:endParaRPr>
                    </a:p>
                  </a:txBody>
                  <a:tcPr/>
                </a:tc>
              </a:tr>
              <a:tr h="370840">
                <a:tc>
                  <a:txBody>
                    <a:bodyPr/>
                    <a:lstStyle/>
                    <a:p>
                      <a:r>
                        <a:rPr lang="en-AU" b="0" dirty="0" smtClean="0">
                          <a:solidFill>
                            <a:srgbClr val="010000"/>
                          </a:solidFill>
                        </a:rPr>
                        <a:t>ACCESS-XE</a:t>
                      </a:r>
                      <a:endParaRPr lang="en-AU" b="0" dirty="0">
                        <a:solidFill>
                          <a:srgbClr val="010000"/>
                        </a:solidFill>
                      </a:endParaRPr>
                    </a:p>
                  </a:txBody>
                  <a:tcPr/>
                </a:tc>
                <a:tc>
                  <a:txBody>
                    <a:bodyPr/>
                    <a:lstStyle/>
                    <a:p>
                      <a:r>
                        <a:rPr lang="en-AU" b="0" dirty="0" smtClean="0">
                          <a:solidFill>
                            <a:srgbClr val="010000"/>
                          </a:solidFill>
                        </a:rPr>
                        <a:t>      -   </a:t>
                      </a:r>
                      <a:endParaRPr lang="en-AU" b="0" dirty="0">
                        <a:solidFill>
                          <a:srgbClr val="010000"/>
                        </a:solidFill>
                      </a:endParaRPr>
                    </a:p>
                  </a:txBody>
                  <a:tcPr/>
                </a:tc>
                <a:tc>
                  <a:txBody>
                    <a:bodyPr/>
                    <a:lstStyle/>
                    <a:p>
                      <a:r>
                        <a:rPr lang="en-AU" b="0" dirty="0" smtClean="0">
                          <a:solidFill>
                            <a:srgbClr val="010000"/>
                          </a:solidFill>
                        </a:rPr>
                        <a:t>      -</a:t>
                      </a:r>
                      <a:endParaRPr lang="en-AU" b="0" dirty="0">
                        <a:solidFill>
                          <a:srgbClr val="010000"/>
                        </a:solidFill>
                      </a:endParaRPr>
                    </a:p>
                  </a:txBody>
                  <a:tcPr/>
                </a:tc>
                <a:tc>
                  <a:txBody>
                    <a:bodyPr/>
                    <a:lstStyle/>
                    <a:p>
                      <a:r>
                        <a:rPr lang="en-AU" b="0" dirty="0" smtClean="0">
                          <a:solidFill>
                            <a:srgbClr val="010000"/>
                          </a:solidFill>
                        </a:rPr>
                        <a:t>   1.5km</a:t>
                      </a:r>
                      <a:endParaRPr lang="en-AU" b="0" dirty="0">
                        <a:solidFill>
                          <a:srgbClr val="010000"/>
                        </a:solidFill>
                      </a:endParaRPr>
                    </a:p>
                  </a:txBody>
                  <a:tcPr/>
                </a:tc>
              </a:tr>
            </a:tbl>
          </a:graphicData>
        </a:graphic>
      </p:graphicFrame>
    </p:spTree>
    <p:extLst>
      <p:ext uri="{BB962C8B-B14F-4D97-AF65-F5344CB8AC3E}">
        <p14:creationId xmlns:p14="http://schemas.microsoft.com/office/powerpoint/2010/main" val="8091475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Rectangle 2"/>
          <p:cNvSpPr>
            <a:spLocks noGrp="1" noChangeArrowheads="1"/>
          </p:cNvSpPr>
          <p:nvPr>
            <p:ph type="title" idx="4294967295"/>
          </p:nvPr>
        </p:nvSpPr>
        <p:spPr/>
        <p:txBody>
          <a:bodyPr/>
          <a:lstStyle/>
          <a:p>
            <a:pPr eaLnBrk="1" hangingPunct="1"/>
            <a:r>
              <a:rPr lang="en-AU" smtClean="0"/>
              <a:t>Towards APS2: ACCESS-G</a:t>
            </a:r>
          </a:p>
        </p:txBody>
      </p:sp>
      <p:sp>
        <p:nvSpPr>
          <p:cNvPr id="168965" name="Rectangle 3"/>
          <p:cNvSpPr>
            <a:spLocks noChangeArrowheads="1"/>
          </p:cNvSpPr>
          <p:nvPr/>
        </p:nvSpPr>
        <p:spPr bwMode="auto">
          <a:xfrm>
            <a:off x="250825" y="981075"/>
            <a:ext cx="7850188"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180975" indent="-180975">
              <a:spcBef>
                <a:spcPct val="20000"/>
              </a:spcBef>
              <a:defRPr/>
            </a:pPr>
            <a:endParaRPr lang="en-AU" dirty="0">
              <a:solidFill>
                <a:srgbClr val="006F93"/>
              </a:solidFill>
            </a:endParaRPr>
          </a:p>
          <a:p>
            <a:pPr marL="180975" indent="-180975">
              <a:spcBef>
                <a:spcPct val="20000"/>
              </a:spcBef>
              <a:buFontTx/>
              <a:buChar char="•"/>
              <a:defRPr/>
            </a:pPr>
            <a:r>
              <a:rPr lang="en-AU" dirty="0">
                <a:solidFill>
                  <a:srgbClr val="006F93"/>
                </a:solidFill>
              </a:rPr>
              <a:t>N512 (25km), L70, UM 8.2 trial system running for over a year now</a:t>
            </a:r>
          </a:p>
          <a:p>
            <a:pPr marL="180975" indent="-180975">
              <a:spcBef>
                <a:spcPct val="20000"/>
              </a:spcBef>
              <a:buFontTx/>
              <a:buChar char="•"/>
              <a:defRPr/>
            </a:pPr>
            <a:r>
              <a:rPr lang="en-AU" dirty="0">
                <a:solidFill>
                  <a:srgbClr val="006F93"/>
                </a:solidFill>
              </a:rPr>
              <a:t>Complete </a:t>
            </a:r>
            <a:r>
              <a:rPr lang="en-AU" dirty="0" err="1">
                <a:solidFill>
                  <a:srgbClr val="006F93"/>
                </a:solidFill>
              </a:rPr>
              <a:t>obs</a:t>
            </a:r>
            <a:r>
              <a:rPr lang="en-AU" dirty="0">
                <a:solidFill>
                  <a:srgbClr val="006F93"/>
                </a:solidFill>
              </a:rPr>
              <a:t>-set, including SSMIS, </a:t>
            </a:r>
            <a:r>
              <a:rPr lang="en-AU" dirty="0" err="1">
                <a:solidFill>
                  <a:srgbClr val="006F93"/>
                </a:solidFill>
              </a:rPr>
              <a:t>CrIS</a:t>
            </a:r>
            <a:r>
              <a:rPr lang="en-AU" dirty="0">
                <a:solidFill>
                  <a:srgbClr val="006F93"/>
                </a:solidFill>
              </a:rPr>
              <a:t>/ATMS, with exception of </a:t>
            </a:r>
            <a:r>
              <a:rPr lang="en-AU" dirty="0" err="1">
                <a:solidFill>
                  <a:srgbClr val="006F93"/>
                </a:solidFill>
              </a:rPr>
              <a:t>windsat</a:t>
            </a:r>
            <a:endParaRPr lang="en-AU" dirty="0">
              <a:solidFill>
                <a:srgbClr val="006F93"/>
              </a:solidFill>
            </a:endParaRPr>
          </a:p>
          <a:p>
            <a:pPr marL="180975" indent="-180975">
              <a:spcBef>
                <a:spcPct val="20000"/>
              </a:spcBef>
              <a:buFontTx/>
              <a:buChar char="•"/>
              <a:defRPr/>
            </a:pPr>
            <a:r>
              <a:rPr lang="en-AU" dirty="0">
                <a:solidFill>
                  <a:srgbClr val="006F93"/>
                </a:solidFill>
              </a:rPr>
              <a:t>Just handed-over to ops branch, expected to go operational mid-year.</a:t>
            </a:r>
          </a:p>
          <a:p>
            <a:pPr>
              <a:spcBef>
                <a:spcPct val="20000"/>
              </a:spcBef>
              <a:defRPr/>
            </a:pPr>
            <a:endParaRPr lang="en-AU" dirty="0">
              <a:solidFill>
                <a:srgbClr val="006F93"/>
              </a:solidFill>
            </a:endParaRPr>
          </a:p>
        </p:txBody>
      </p:sp>
      <p:sp>
        <p:nvSpPr>
          <p:cNvPr id="5125" name="Text Box 9"/>
          <p:cNvSpPr txBox="1">
            <a:spLocks noChangeArrowheads="1"/>
          </p:cNvSpPr>
          <p:nvPr/>
        </p:nvSpPr>
        <p:spPr bwMode="auto">
          <a:xfrm>
            <a:off x="2195513" y="5937250"/>
            <a:ext cx="720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a:t>Aust</a:t>
            </a:r>
          </a:p>
        </p:txBody>
      </p:sp>
      <p:pic>
        <p:nvPicPr>
          <p:cNvPr id="5126" name="Picture 7" descr="C:\Users\gsd\Desktop\Temp\plo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636838"/>
            <a:ext cx="4392613"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9335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Contents</a:t>
            </a:r>
            <a:endParaRPr lang="en-AU" dirty="0"/>
          </a:p>
        </p:txBody>
      </p:sp>
      <p:sp>
        <p:nvSpPr>
          <p:cNvPr id="3" name="Content Placeholder 2"/>
          <p:cNvSpPr>
            <a:spLocks noGrp="1"/>
          </p:cNvSpPr>
          <p:nvPr>
            <p:ph idx="1"/>
          </p:nvPr>
        </p:nvSpPr>
        <p:spPr>
          <a:xfrm>
            <a:off x="254000" y="1749557"/>
            <a:ext cx="8637588" cy="4679950"/>
          </a:xfrm>
        </p:spPr>
        <p:txBody>
          <a:bodyPr>
            <a:noAutofit/>
          </a:bodyPr>
          <a:lstStyle/>
          <a:p>
            <a:pPr>
              <a:buFont typeface="Arial" pitchFamily="34" charset="0"/>
              <a:buChar char="•"/>
            </a:pPr>
            <a:r>
              <a:rPr lang="en-AU" sz="1200" b="1" dirty="0" smtClean="0"/>
              <a:t>Supercomputer upgrade </a:t>
            </a:r>
            <a:r>
              <a:rPr lang="en-AU" sz="1200" b="1" dirty="0" smtClean="0"/>
              <a:t>project</a:t>
            </a:r>
          </a:p>
          <a:p>
            <a:pPr>
              <a:buFont typeface="Arial" pitchFamily="34" charset="0"/>
              <a:buChar char="•"/>
            </a:pPr>
            <a:r>
              <a:rPr lang="en-AU" sz="1200" b="1" dirty="0" smtClean="0"/>
              <a:t>UM International Partnership</a:t>
            </a:r>
            <a:endParaRPr lang="en-AU" sz="1200" b="1" dirty="0" smtClean="0"/>
          </a:p>
          <a:p>
            <a:pPr>
              <a:buFont typeface="Arial" pitchFamily="34" charset="0"/>
              <a:buChar char="•"/>
            </a:pPr>
            <a:r>
              <a:rPr lang="en-AU" sz="1200" b="1" dirty="0" smtClean="0"/>
              <a:t>ACCESS NWP Plans 2015-2020</a:t>
            </a:r>
          </a:p>
          <a:p>
            <a:pPr>
              <a:buFont typeface="Arial" pitchFamily="34" charset="0"/>
              <a:buChar char="•"/>
            </a:pPr>
            <a:r>
              <a:rPr lang="en-AU" sz="1200" b="1" dirty="0" smtClean="0"/>
              <a:t>ACCESS Seasonal Prediction</a:t>
            </a:r>
          </a:p>
          <a:p>
            <a:pPr>
              <a:buFont typeface="Arial" pitchFamily="34" charset="0"/>
              <a:buChar char="•"/>
            </a:pPr>
            <a:r>
              <a:rPr lang="en-AU" sz="1200" b="1" dirty="0" smtClean="0"/>
              <a:t>High resolution NWP for severe weather forecasting</a:t>
            </a:r>
          </a:p>
          <a:p>
            <a:pPr lvl="1">
              <a:buFont typeface="Arial" pitchFamily="34" charset="0"/>
              <a:buChar char="•"/>
            </a:pPr>
            <a:r>
              <a:rPr lang="en-AU" sz="1200" b="1" dirty="0" smtClean="0"/>
              <a:t>Sydney Forecast Demonstration Project</a:t>
            </a:r>
          </a:p>
          <a:p>
            <a:pPr lvl="1">
              <a:buFont typeface="Arial" pitchFamily="34" charset="0"/>
              <a:buChar char="•"/>
            </a:pPr>
            <a:r>
              <a:rPr lang="en-AU" sz="1200" b="1" dirty="0" smtClean="0"/>
              <a:t>Snowy Mountains ACCESS </a:t>
            </a:r>
            <a:r>
              <a:rPr lang="en-AU" sz="1200" b="1" dirty="0" err="1" smtClean="0"/>
              <a:t>vs</a:t>
            </a:r>
            <a:r>
              <a:rPr lang="en-AU" sz="1200" b="1" dirty="0" smtClean="0"/>
              <a:t> WRF comparison</a:t>
            </a:r>
          </a:p>
          <a:p>
            <a:pPr lvl="1">
              <a:buFont typeface="Arial" pitchFamily="34" charset="0"/>
              <a:buChar char="•"/>
            </a:pPr>
            <a:r>
              <a:rPr lang="en-AU" sz="1200" b="1" dirty="0" smtClean="0"/>
              <a:t>Boundary layer clouds study</a:t>
            </a:r>
          </a:p>
          <a:p>
            <a:pPr lvl="1">
              <a:buFont typeface="Arial" pitchFamily="34" charset="0"/>
              <a:buChar char="•"/>
            </a:pPr>
            <a:r>
              <a:rPr lang="en-AU" sz="1200" b="1" dirty="0" smtClean="0"/>
              <a:t>Bushfires</a:t>
            </a:r>
          </a:p>
          <a:p>
            <a:pPr lvl="1">
              <a:buFont typeface="Arial" pitchFamily="34" charset="0"/>
              <a:buChar char="•"/>
            </a:pPr>
            <a:r>
              <a:rPr lang="en-AU" sz="1200" b="1" dirty="0" smtClean="0"/>
              <a:t>TC modelling</a:t>
            </a:r>
          </a:p>
          <a:p>
            <a:pPr lvl="1">
              <a:buFont typeface="Arial" pitchFamily="34" charset="0"/>
              <a:buChar char="•"/>
            </a:pPr>
            <a:r>
              <a:rPr lang="en-AU" sz="1200" b="1" dirty="0" smtClean="0"/>
              <a:t>Darwin and North-West Shelf oil &amp; gas domains</a:t>
            </a:r>
          </a:p>
          <a:p>
            <a:pPr>
              <a:buFont typeface="Arial" pitchFamily="34" charset="0"/>
              <a:buChar char="•"/>
            </a:pPr>
            <a:r>
              <a:rPr lang="en-AU" sz="1200" b="1" dirty="0" smtClean="0"/>
              <a:t>Maritime Continent PEG projects</a:t>
            </a:r>
          </a:p>
          <a:p>
            <a:pPr>
              <a:buFont typeface="Arial" pitchFamily="34" charset="0"/>
              <a:buChar char="•"/>
            </a:pPr>
            <a:r>
              <a:rPr lang="en-AU" sz="1200" b="1" dirty="0" smtClean="0"/>
              <a:t>Impact of improved land surface parameters: urban parameters, tree heights, topography</a:t>
            </a:r>
          </a:p>
          <a:p>
            <a:pPr>
              <a:buFont typeface="Arial" pitchFamily="34" charset="0"/>
              <a:buChar char="•"/>
            </a:pPr>
            <a:r>
              <a:rPr lang="en-AU" sz="1200" b="1" dirty="0" smtClean="0"/>
              <a:t>Soil moisture verification</a:t>
            </a:r>
          </a:p>
          <a:p>
            <a:pPr>
              <a:buFont typeface="Arial" pitchFamily="34" charset="0"/>
              <a:buChar char="•"/>
            </a:pPr>
            <a:r>
              <a:rPr lang="en-AU" sz="1200" b="1" dirty="0" smtClean="0"/>
              <a:t>Surface direct radiance fix</a:t>
            </a:r>
          </a:p>
          <a:p>
            <a:pPr>
              <a:buFont typeface="Arial" pitchFamily="34" charset="0"/>
              <a:buChar char="•"/>
            </a:pPr>
            <a:r>
              <a:rPr lang="en-AU" sz="1200" b="1" dirty="0" smtClean="0"/>
              <a:t>Transpose-AMIP examination of CABLE for NWP</a:t>
            </a:r>
          </a:p>
          <a:p>
            <a:pPr>
              <a:buFont typeface="Arial" pitchFamily="34" charset="0"/>
              <a:buChar char="•"/>
            </a:pPr>
            <a:r>
              <a:rPr lang="en-AU" sz="1200" b="1" dirty="0" smtClean="0"/>
              <a:t>HIWP clouds study</a:t>
            </a:r>
          </a:p>
          <a:p>
            <a:pPr>
              <a:buFont typeface="Arial" pitchFamily="34" charset="0"/>
              <a:buChar char="•"/>
            </a:pPr>
            <a:endParaRPr lang="en-AU" sz="1400" dirty="0" smtClean="0"/>
          </a:p>
          <a:p>
            <a:endParaRPr lang="en-AU" sz="1400" dirty="0"/>
          </a:p>
        </p:txBody>
      </p:sp>
    </p:spTree>
    <p:extLst>
      <p:ext uri="{BB962C8B-B14F-4D97-AF65-F5344CB8AC3E}">
        <p14:creationId xmlns:p14="http://schemas.microsoft.com/office/powerpoint/2010/main" val="29827586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p:txBody>
          <a:bodyPr/>
          <a:lstStyle/>
          <a:p>
            <a:pPr eaLnBrk="1" hangingPunct="1"/>
            <a:r>
              <a:rPr lang="en-AU" dirty="0" smtClean="0"/>
              <a:t>Towards APS2: ACCESS-G</a:t>
            </a:r>
          </a:p>
        </p:txBody>
      </p:sp>
      <p:sp>
        <p:nvSpPr>
          <p:cNvPr id="6148" name="Text Box 9"/>
          <p:cNvSpPr txBox="1">
            <a:spLocks noChangeArrowheads="1"/>
          </p:cNvSpPr>
          <p:nvPr/>
        </p:nvSpPr>
        <p:spPr bwMode="auto">
          <a:xfrm>
            <a:off x="1763713" y="4652963"/>
            <a:ext cx="720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a:t>SH</a:t>
            </a:r>
          </a:p>
        </p:txBody>
      </p:sp>
      <p:pic>
        <p:nvPicPr>
          <p:cNvPr id="6149" name="Picture 2" descr="C:\Users\gsd\Desktop\Temp\plo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341438"/>
            <a:ext cx="4491037"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3" descr="C:\Users\gsd\Desktop\Temp\plot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1463675"/>
            <a:ext cx="4140200"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 Box 9"/>
          <p:cNvSpPr txBox="1">
            <a:spLocks noChangeArrowheads="1"/>
          </p:cNvSpPr>
          <p:nvPr/>
        </p:nvSpPr>
        <p:spPr bwMode="auto">
          <a:xfrm>
            <a:off x="6707188" y="4627563"/>
            <a:ext cx="720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a:t>NH</a:t>
            </a:r>
          </a:p>
        </p:txBody>
      </p:sp>
    </p:spTree>
    <p:extLst>
      <p:ext uri="{BB962C8B-B14F-4D97-AF65-F5344CB8AC3E}">
        <p14:creationId xmlns:p14="http://schemas.microsoft.com/office/powerpoint/2010/main" val="411969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2"/>
          <p:cNvSpPr>
            <a:spLocks noGrp="1" noChangeArrowheads="1"/>
          </p:cNvSpPr>
          <p:nvPr>
            <p:ph type="title" idx="4294967295"/>
          </p:nvPr>
        </p:nvSpPr>
        <p:spPr/>
        <p:txBody>
          <a:bodyPr/>
          <a:lstStyle/>
          <a:p>
            <a:pPr eaLnBrk="1" hangingPunct="1"/>
            <a:r>
              <a:rPr lang="en-AU" dirty="0" smtClean="0"/>
              <a:t>Towards APS2: ACCESS-G</a:t>
            </a:r>
          </a:p>
        </p:txBody>
      </p:sp>
      <p:sp>
        <p:nvSpPr>
          <p:cNvPr id="8" name="Rectangle 3"/>
          <p:cNvSpPr>
            <a:spLocks noChangeArrowheads="1"/>
          </p:cNvSpPr>
          <p:nvPr/>
        </p:nvSpPr>
        <p:spPr bwMode="auto">
          <a:xfrm>
            <a:off x="250825" y="981075"/>
            <a:ext cx="2449513"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180975" indent="-180975">
              <a:spcBef>
                <a:spcPct val="20000"/>
              </a:spcBef>
              <a:defRPr/>
            </a:pPr>
            <a:endParaRPr lang="en-AU" dirty="0">
              <a:solidFill>
                <a:srgbClr val="006F93"/>
              </a:solidFill>
            </a:endParaRPr>
          </a:p>
          <a:p>
            <a:pPr marL="180975" indent="-180975">
              <a:spcBef>
                <a:spcPct val="20000"/>
              </a:spcBef>
              <a:buFontTx/>
              <a:buChar char="•"/>
              <a:defRPr/>
            </a:pPr>
            <a:r>
              <a:rPr lang="en-AU" dirty="0">
                <a:solidFill>
                  <a:srgbClr val="006F93"/>
                </a:solidFill>
              </a:rPr>
              <a:t>Surface verification</a:t>
            </a:r>
          </a:p>
          <a:p>
            <a:pPr marL="622300" lvl="1" indent="-165100">
              <a:buFont typeface="Arial"/>
              <a:buChar char="•"/>
              <a:defRPr/>
            </a:pPr>
            <a:r>
              <a:rPr lang="en-US" dirty="0"/>
              <a:t>Improvements in first 2-3 days</a:t>
            </a:r>
          </a:p>
          <a:p>
            <a:pPr lvl="1">
              <a:defRPr/>
            </a:pPr>
            <a:endParaRPr lang="en-US" dirty="0"/>
          </a:p>
          <a:p>
            <a:pPr marL="622300" lvl="1" indent="-165100">
              <a:buFont typeface="Arial"/>
              <a:buChar char="•"/>
              <a:defRPr/>
            </a:pPr>
            <a:r>
              <a:rPr lang="en-US" dirty="0"/>
              <a:t>2% improvement in wind-speed, 4% in temp</a:t>
            </a:r>
          </a:p>
          <a:p>
            <a:pPr marL="180975" indent="-180975">
              <a:spcBef>
                <a:spcPct val="20000"/>
              </a:spcBef>
              <a:buFontTx/>
              <a:buChar char="•"/>
              <a:defRPr/>
            </a:pPr>
            <a:endParaRPr lang="en-AU" dirty="0">
              <a:solidFill>
                <a:srgbClr val="006F93"/>
              </a:solidFill>
            </a:endParaRPr>
          </a:p>
          <a:p>
            <a:pPr>
              <a:spcBef>
                <a:spcPct val="20000"/>
              </a:spcBef>
              <a:defRPr/>
            </a:pPr>
            <a:endParaRPr lang="en-AU" dirty="0">
              <a:solidFill>
                <a:srgbClr val="006F93"/>
              </a:solidFill>
            </a:endParaRPr>
          </a:p>
        </p:txBody>
      </p:sp>
      <p:pic>
        <p:nvPicPr>
          <p:cNvPr id="71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273175"/>
            <a:ext cx="610552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014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5" name="Rectangle 2"/>
          <p:cNvSpPr>
            <a:spLocks noGrp="1" noChangeArrowheads="1"/>
          </p:cNvSpPr>
          <p:nvPr>
            <p:ph type="title" idx="4294967295"/>
          </p:nvPr>
        </p:nvSpPr>
        <p:spPr/>
        <p:txBody>
          <a:bodyPr/>
          <a:lstStyle/>
          <a:p>
            <a:pPr eaLnBrk="1" hangingPunct="1"/>
            <a:r>
              <a:rPr lang="en-AU" dirty="0" smtClean="0"/>
              <a:t>Towards APS2: ACCESS-R</a:t>
            </a:r>
          </a:p>
        </p:txBody>
      </p:sp>
      <p:sp>
        <p:nvSpPr>
          <p:cNvPr id="8" name="Rectangle 3"/>
          <p:cNvSpPr>
            <a:spLocks noChangeArrowheads="1"/>
          </p:cNvSpPr>
          <p:nvPr/>
        </p:nvSpPr>
        <p:spPr bwMode="auto">
          <a:xfrm>
            <a:off x="250825" y="836613"/>
            <a:ext cx="80613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180975" indent="-180975">
              <a:spcBef>
                <a:spcPct val="20000"/>
              </a:spcBef>
              <a:defRPr/>
            </a:pPr>
            <a:endParaRPr lang="en-AU" dirty="0">
              <a:solidFill>
                <a:srgbClr val="006F93"/>
              </a:solidFill>
            </a:endParaRPr>
          </a:p>
          <a:p>
            <a:pPr marL="180975" indent="-180975">
              <a:spcBef>
                <a:spcPct val="20000"/>
              </a:spcBef>
              <a:buFontTx/>
              <a:buChar char="•"/>
              <a:defRPr/>
            </a:pPr>
            <a:r>
              <a:rPr lang="en-AU" dirty="0">
                <a:solidFill>
                  <a:srgbClr val="006F93"/>
                </a:solidFill>
              </a:rPr>
              <a:t>Regional model has same data-streams as global, and UM is upgraded (8.4), but resolution unchanged</a:t>
            </a:r>
          </a:p>
          <a:p>
            <a:pPr marL="638175" lvl="1" indent="-180975">
              <a:spcBef>
                <a:spcPct val="20000"/>
              </a:spcBef>
              <a:buFontTx/>
              <a:buChar char="•"/>
              <a:defRPr/>
            </a:pPr>
            <a:r>
              <a:rPr lang="en-AU" dirty="0">
                <a:solidFill>
                  <a:srgbClr val="006F93"/>
                </a:solidFill>
              </a:rPr>
              <a:t>Medium term uncertainty over regional-modelling</a:t>
            </a:r>
          </a:p>
          <a:p>
            <a:pPr marL="180975" indent="-180975">
              <a:spcBef>
                <a:spcPct val="20000"/>
              </a:spcBef>
              <a:buFontTx/>
              <a:buChar char="•"/>
              <a:defRPr/>
            </a:pPr>
            <a:r>
              <a:rPr lang="en-AU" dirty="0">
                <a:solidFill>
                  <a:srgbClr val="006F93"/>
                </a:solidFill>
              </a:rPr>
              <a:t>Improved local-topography, R-domain-specific </a:t>
            </a:r>
            <a:r>
              <a:rPr lang="en-AU" dirty="0" err="1">
                <a:solidFill>
                  <a:srgbClr val="006F93"/>
                </a:solidFill>
              </a:rPr>
              <a:t>covariances</a:t>
            </a:r>
            <a:endParaRPr lang="en-AU" dirty="0">
              <a:solidFill>
                <a:srgbClr val="006F93"/>
              </a:solidFill>
            </a:endParaRPr>
          </a:p>
          <a:p>
            <a:pPr marL="638175" lvl="1" indent="-180975">
              <a:spcBef>
                <a:spcPct val="20000"/>
              </a:spcBef>
              <a:buFontTx/>
              <a:buChar char="•"/>
              <a:defRPr/>
            </a:pPr>
            <a:r>
              <a:rPr lang="en-AU" dirty="0" err="1">
                <a:solidFill>
                  <a:srgbClr val="006F93"/>
                </a:solidFill>
              </a:rPr>
              <a:t>Verif</a:t>
            </a:r>
            <a:r>
              <a:rPr lang="en-AU" dirty="0">
                <a:solidFill>
                  <a:srgbClr val="006F93"/>
                </a:solidFill>
              </a:rPr>
              <a:t> shows more improvement than we were expecting</a:t>
            </a:r>
          </a:p>
          <a:p>
            <a:pPr marL="180975" indent="-180975">
              <a:spcBef>
                <a:spcPct val="20000"/>
              </a:spcBef>
              <a:buFontTx/>
              <a:buChar char="•"/>
              <a:defRPr/>
            </a:pPr>
            <a:r>
              <a:rPr lang="en-AU" dirty="0">
                <a:solidFill>
                  <a:srgbClr val="006F93"/>
                </a:solidFill>
              </a:rPr>
              <a:t>Hand-over date June, operational by end of year</a:t>
            </a:r>
          </a:p>
          <a:p>
            <a:pPr marL="180975" indent="-180975">
              <a:spcBef>
                <a:spcPct val="20000"/>
              </a:spcBef>
              <a:buFontTx/>
              <a:buChar char="•"/>
              <a:defRPr/>
            </a:pPr>
            <a:endParaRPr lang="en-AU" dirty="0">
              <a:solidFill>
                <a:srgbClr val="006F93"/>
              </a:solidFill>
            </a:endParaRPr>
          </a:p>
          <a:p>
            <a:pPr lvl="1">
              <a:defRPr/>
            </a:pPr>
            <a:endParaRPr lang="en-US" dirty="0"/>
          </a:p>
          <a:p>
            <a:pPr marL="180975" indent="-180975">
              <a:spcBef>
                <a:spcPct val="20000"/>
              </a:spcBef>
              <a:buFontTx/>
              <a:buChar char="•"/>
              <a:defRPr/>
            </a:pPr>
            <a:endParaRPr lang="en-AU" dirty="0">
              <a:solidFill>
                <a:srgbClr val="006F93"/>
              </a:solidFill>
            </a:endParaRPr>
          </a:p>
          <a:p>
            <a:pPr>
              <a:spcBef>
                <a:spcPct val="20000"/>
              </a:spcBef>
              <a:defRPr/>
            </a:pPr>
            <a:endParaRPr lang="en-AU" dirty="0">
              <a:solidFill>
                <a:srgbClr val="006F93"/>
              </a:solidFill>
            </a:endParaRPr>
          </a:p>
        </p:txBody>
      </p:sp>
      <p:pic>
        <p:nvPicPr>
          <p:cNvPr id="81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3" y="3267075"/>
            <a:ext cx="40259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3311525"/>
            <a:ext cx="3905250"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5298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9" name="Rectangle 2"/>
          <p:cNvSpPr>
            <a:spLocks noGrp="1" noChangeArrowheads="1"/>
          </p:cNvSpPr>
          <p:nvPr>
            <p:ph type="title" idx="4294967295"/>
          </p:nvPr>
        </p:nvSpPr>
        <p:spPr/>
        <p:txBody>
          <a:bodyPr/>
          <a:lstStyle/>
          <a:p>
            <a:pPr eaLnBrk="1" hangingPunct="1"/>
            <a:r>
              <a:rPr lang="en-AU" dirty="0" smtClean="0"/>
              <a:t>Towards APS2: ACCESS-C</a:t>
            </a:r>
          </a:p>
        </p:txBody>
      </p:sp>
      <p:sp>
        <p:nvSpPr>
          <p:cNvPr id="7" name="Rectangle 3"/>
          <p:cNvSpPr>
            <a:spLocks noChangeArrowheads="1"/>
          </p:cNvSpPr>
          <p:nvPr/>
        </p:nvSpPr>
        <p:spPr bwMode="auto">
          <a:xfrm>
            <a:off x="250825" y="836613"/>
            <a:ext cx="8424863"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180975" indent="-180975">
              <a:spcBef>
                <a:spcPct val="20000"/>
              </a:spcBef>
              <a:defRPr/>
            </a:pPr>
            <a:endParaRPr lang="en-AU" dirty="0">
              <a:solidFill>
                <a:srgbClr val="006F93"/>
              </a:solidFill>
            </a:endParaRPr>
          </a:p>
          <a:p>
            <a:pPr marL="180975" indent="-180975">
              <a:spcBef>
                <a:spcPct val="20000"/>
              </a:spcBef>
              <a:buFontTx/>
              <a:buChar char="•"/>
              <a:defRPr/>
            </a:pPr>
            <a:r>
              <a:rPr lang="en-AU" dirty="0">
                <a:solidFill>
                  <a:srgbClr val="006F93"/>
                </a:solidFill>
              </a:rPr>
              <a:t>C2 is still a down-</a:t>
            </a:r>
            <a:r>
              <a:rPr lang="en-AU" dirty="0" err="1">
                <a:solidFill>
                  <a:srgbClr val="006F93"/>
                </a:solidFill>
              </a:rPr>
              <a:t>scaler</a:t>
            </a:r>
            <a:r>
              <a:rPr lang="en-AU" dirty="0">
                <a:solidFill>
                  <a:srgbClr val="006F93"/>
                </a:solidFill>
              </a:rPr>
              <a:t> (FC-only) system, like C1</a:t>
            </a:r>
          </a:p>
          <a:p>
            <a:pPr>
              <a:spcBef>
                <a:spcPct val="20000"/>
              </a:spcBef>
              <a:defRPr/>
            </a:pPr>
            <a:endParaRPr lang="en-AU" dirty="0">
              <a:solidFill>
                <a:srgbClr val="006F93"/>
              </a:solidFill>
            </a:endParaRPr>
          </a:p>
          <a:p>
            <a:pPr marL="180975" indent="-180975">
              <a:spcBef>
                <a:spcPct val="20000"/>
              </a:spcBef>
              <a:buFontTx/>
              <a:buChar char="•"/>
              <a:defRPr/>
            </a:pPr>
            <a:r>
              <a:rPr lang="en-AU" dirty="0">
                <a:solidFill>
                  <a:srgbClr val="006F93"/>
                </a:solidFill>
              </a:rPr>
              <a:t>Convection-permitting (</a:t>
            </a:r>
            <a:r>
              <a:rPr lang="en-AU" dirty="0" err="1">
                <a:solidFill>
                  <a:srgbClr val="006F93"/>
                </a:solidFill>
              </a:rPr>
              <a:t>ala</a:t>
            </a:r>
            <a:r>
              <a:rPr lang="en-AU" dirty="0">
                <a:solidFill>
                  <a:srgbClr val="006F93"/>
                </a:solidFill>
              </a:rPr>
              <a:t> UKV): 1.5km res, down from 4km.</a:t>
            </a:r>
          </a:p>
          <a:p>
            <a:pPr marL="638175" lvl="1" indent="-180975">
              <a:spcBef>
                <a:spcPct val="20000"/>
              </a:spcBef>
              <a:buFontTx/>
              <a:buChar char="•"/>
              <a:defRPr/>
            </a:pPr>
            <a:r>
              <a:rPr lang="en-AU" dirty="0">
                <a:solidFill>
                  <a:srgbClr val="006F93"/>
                </a:solidFill>
              </a:rPr>
              <a:t>Significant computational challenge to "fit" on current SC</a:t>
            </a:r>
          </a:p>
          <a:p>
            <a:pPr marL="1095375" lvl="2" indent="-180975">
              <a:spcBef>
                <a:spcPct val="20000"/>
              </a:spcBef>
              <a:buFontTx/>
              <a:buChar char="•"/>
              <a:defRPr/>
            </a:pPr>
            <a:r>
              <a:rPr lang="en-AU" dirty="0">
                <a:solidFill>
                  <a:srgbClr val="006F93"/>
                </a:solidFill>
              </a:rPr>
              <a:t>Importance of I/O server for R2 (BC and ICs)</a:t>
            </a:r>
          </a:p>
          <a:p>
            <a:pPr marL="1095375" lvl="2" indent="-180975">
              <a:spcBef>
                <a:spcPct val="20000"/>
              </a:spcBef>
              <a:buFontTx/>
              <a:buChar char="•"/>
              <a:defRPr/>
            </a:pPr>
            <a:r>
              <a:rPr lang="en-AU" dirty="0">
                <a:solidFill>
                  <a:srgbClr val="006F93"/>
                </a:solidFill>
              </a:rPr>
              <a:t>More tightly inter-leave running of "R" and "C", stagger some of the "C" domains in time.</a:t>
            </a:r>
          </a:p>
          <a:p>
            <a:pPr lvl="2">
              <a:spcBef>
                <a:spcPct val="20000"/>
              </a:spcBef>
              <a:defRPr/>
            </a:pPr>
            <a:endParaRPr lang="en-AU" dirty="0">
              <a:solidFill>
                <a:srgbClr val="006F93"/>
              </a:solidFill>
            </a:endParaRPr>
          </a:p>
          <a:p>
            <a:pPr marL="180975" indent="-180975">
              <a:spcBef>
                <a:spcPct val="20000"/>
              </a:spcBef>
              <a:buFontTx/>
              <a:buChar char="•"/>
              <a:defRPr/>
            </a:pPr>
            <a:r>
              <a:rPr lang="en-AU" dirty="0">
                <a:solidFill>
                  <a:srgbClr val="006F93"/>
                </a:solidFill>
              </a:rPr>
              <a:t>Trial evaluation currently underway</a:t>
            </a:r>
          </a:p>
          <a:p>
            <a:pPr marL="638175" lvl="1" indent="-180975">
              <a:spcBef>
                <a:spcPct val="20000"/>
              </a:spcBef>
              <a:buFontTx/>
              <a:buChar char="•"/>
              <a:defRPr/>
            </a:pPr>
            <a:r>
              <a:rPr lang="en-AU" dirty="0">
                <a:solidFill>
                  <a:srgbClr val="006F93"/>
                </a:solidFill>
              </a:rPr>
              <a:t>Several examples of C2 avoiding the coastal-locking of rainfall in certain scenarios in C1.</a:t>
            </a:r>
          </a:p>
          <a:p>
            <a:pPr>
              <a:spcBef>
                <a:spcPct val="20000"/>
              </a:spcBef>
              <a:defRPr/>
            </a:pPr>
            <a:endParaRPr lang="en-AU" dirty="0">
              <a:solidFill>
                <a:srgbClr val="006F93"/>
              </a:solidFill>
            </a:endParaRPr>
          </a:p>
          <a:p>
            <a:pPr marL="180975" indent="-180975">
              <a:spcBef>
                <a:spcPct val="20000"/>
              </a:spcBef>
              <a:buFontTx/>
              <a:buChar char="•"/>
              <a:defRPr/>
            </a:pPr>
            <a:r>
              <a:rPr lang="en-AU" dirty="0">
                <a:solidFill>
                  <a:srgbClr val="006F93"/>
                </a:solidFill>
              </a:rPr>
              <a:t>Hand-over to operations anticipated in July</a:t>
            </a:r>
          </a:p>
          <a:p>
            <a:pPr marL="180975" indent="-180975">
              <a:spcBef>
                <a:spcPct val="20000"/>
              </a:spcBef>
              <a:buFontTx/>
              <a:buChar char="•"/>
              <a:defRPr/>
            </a:pPr>
            <a:endParaRPr lang="en-AU" dirty="0">
              <a:solidFill>
                <a:srgbClr val="006F93"/>
              </a:solidFill>
            </a:endParaRPr>
          </a:p>
          <a:p>
            <a:pPr lvl="1">
              <a:defRPr/>
            </a:pPr>
            <a:endParaRPr lang="en-US" dirty="0"/>
          </a:p>
          <a:p>
            <a:pPr marL="180975" indent="-180975">
              <a:spcBef>
                <a:spcPct val="20000"/>
              </a:spcBef>
              <a:buFontTx/>
              <a:buChar char="•"/>
              <a:defRPr/>
            </a:pPr>
            <a:endParaRPr lang="en-AU" dirty="0">
              <a:solidFill>
                <a:srgbClr val="006F93"/>
              </a:solidFill>
            </a:endParaRPr>
          </a:p>
          <a:p>
            <a:pPr>
              <a:spcBef>
                <a:spcPct val="20000"/>
              </a:spcBef>
              <a:defRPr/>
            </a:pPr>
            <a:endParaRPr lang="en-AU" dirty="0">
              <a:solidFill>
                <a:srgbClr val="006F93"/>
              </a:solidFill>
            </a:endParaRPr>
          </a:p>
        </p:txBody>
      </p:sp>
    </p:spTree>
    <p:extLst>
      <p:ext uri="{BB962C8B-B14F-4D97-AF65-F5344CB8AC3E}">
        <p14:creationId xmlns:p14="http://schemas.microsoft.com/office/powerpoint/2010/main" val="3543271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p:txBody>
          <a:bodyPr/>
          <a:lstStyle/>
          <a:p>
            <a:pPr eaLnBrk="1" hangingPunct="1"/>
            <a:r>
              <a:rPr lang="en-AU" dirty="0" smtClean="0"/>
              <a:t>Towards APS2: ACCESS-GE</a:t>
            </a:r>
          </a:p>
        </p:txBody>
      </p:sp>
      <p:sp>
        <p:nvSpPr>
          <p:cNvPr id="7" name="Rectangle 3"/>
          <p:cNvSpPr>
            <a:spLocks noChangeArrowheads="1"/>
          </p:cNvSpPr>
          <p:nvPr/>
        </p:nvSpPr>
        <p:spPr bwMode="auto">
          <a:xfrm>
            <a:off x="250825" y="836613"/>
            <a:ext cx="8424863"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180975" indent="-180975">
              <a:spcBef>
                <a:spcPct val="20000"/>
              </a:spcBef>
              <a:defRPr/>
            </a:pPr>
            <a:endParaRPr lang="en-AU" dirty="0">
              <a:solidFill>
                <a:srgbClr val="006F93"/>
              </a:solidFill>
            </a:endParaRPr>
          </a:p>
          <a:p>
            <a:pPr marL="180975" indent="-180975">
              <a:spcBef>
                <a:spcPct val="20000"/>
              </a:spcBef>
              <a:buFontTx/>
              <a:buChar char="•"/>
              <a:defRPr/>
            </a:pPr>
            <a:r>
              <a:rPr lang="en-AU" dirty="0">
                <a:solidFill>
                  <a:srgbClr val="006F93"/>
                </a:solidFill>
              </a:rPr>
              <a:t>Will be our first ACCESS-based operational ensemble system</a:t>
            </a:r>
          </a:p>
          <a:p>
            <a:pPr marL="538163" lvl="1" indent="-177800">
              <a:spcBef>
                <a:spcPct val="20000"/>
              </a:spcBef>
              <a:buFontTx/>
              <a:buChar char="•"/>
              <a:defRPr/>
            </a:pPr>
            <a:r>
              <a:rPr lang="en-GB" altLang="ko-KR" dirty="0">
                <a:solidFill>
                  <a:srgbClr val="0070C0"/>
                </a:solidFill>
                <a:latin typeface="Gill Sans MT" pitchFamily="34" charset="0"/>
                <a:ea typeface="굴림" pitchFamily="34" charset="-127"/>
              </a:rPr>
              <a:t>Based on UKMO MOGREPS</a:t>
            </a:r>
          </a:p>
          <a:p>
            <a:pPr marL="538163" lvl="1" indent="-177800">
              <a:spcBef>
                <a:spcPct val="20000"/>
              </a:spcBef>
              <a:buFontTx/>
              <a:buChar char="•"/>
              <a:defRPr/>
            </a:pPr>
            <a:r>
              <a:rPr lang="en-GB" altLang="ko-KR" dirty="0">
                <a:solidFill>
                  <a:srgbClr val="0070C0"/>
                </a:solidFill>
                <a:latin typeface="Gill Sans MT" pitchFamily="34" charset="0"/>
                <a:ea typeface="굴림" pitchFamily="34" charset="-127"/>
              </a:rPr>
              <a:t>Global ensemble to 10 days</a:t>
            </a:r>
          </a:p>
          <a:p>
            <a:pPr marL="538163" lvl="1" indent="-177800">
              <a:spcBef>
                <a:spcPct val="20000"/>
              </a:spcBef>
              <a:buFontTx/>
              <a:buChar char="•"/>
              <a:defRPr/>
            </a:pPr>
            <a:r>
              <a:rPr lang="en-GB" altLang="ko-KR" dirty="0">
                <a:solidFill>
                  <a:srgbClr val="0070C0"/>
                </a:solidFill>
                <a:latin typeface="Gill Sans MT" pitchFamily="34" charset="0"/>
                <a:ea typeface="굴림" pitchFamily="34" charset="-127"/>
              </a:rPr>
              <a:t>Global ETKF for initial condition </a:t>
            </a:r>
            <a:r>
              <a:rPr lang="en-GB" altLang="ko-KR" dirty="0" err="1">
                <a:solidFill>
                  <a:srgbClr val="0070C0"/>
                </a:solidFill>
                <a:latin typeface="Gill Sans MT" pitchFamily="34" charset="0"/>
                <a:ea typeface="굴림" pitchFamily="34" charset="-127"/>
              </a:rPr>
              <a:t>perts</a:t>
            </a:r>
            <a:r>
              <a:rPr lang="en-GB" altLang="ko-KR" dirty="0">
                <a:solidFill>
                  <a:srgbClr val="0070C0"/>
                </a:solidFill>
                <a:latin typeface="Gill Sans MT" pitchFamily="34" charset="0"/>
                <a:ea typeface="굴림" pitchFamily="34" charset="-127"/>
              </a:rPr>
              <a:t> </a:t>
            </a:r>
          </a:p>
          <a:p>
            <a:pPr marL="538163" lvl="1" indent="-177800">
              <a:spcBef>
                <a:spcPct val="20000"/>
              </a:spcBef>
              <a:buFontTx/>
              <a:buChar char="•"/>
              <a:defRPr/>
            </a:pPr>
            <a:r>
              <a:rPr lang="en-GB" altLang="ko-KR" dirty="0">
                <a:solidFill>
                  <a:srgbClr val="0070C0"/>
                </a:solidFill>
                <a:latin typeface="Gill Sans MT" pitchFamily="34" charset="0"/>
                <a:ea typeface="굴림" pitchFamily="34" charset="-127"/>
              </a:rPr>
              <a:t>Stochastic model perturbations</a:t>
            </a:r>
          </a:p>
          <a:p>
            <a:pPr marL="538163" lvl="1" indent="-177800">
              <a:spcBef>
                <a:spcPct val="20000"/>
              </a:spcBef>
              <a:buFontTx/>
              <a:buChar char="•"/>
              <a:defRPr/>
            </a:pPr>
            <a:r>
              <a:rPr lang="en-US" altLang="ko-KR" dirty="0">
                <a:solidFill>
                  <a:srgbClr val="0070C0"/>
                </a:solidFill>
                <a:latin typeface="Gill Sans MT" pitchFamily="34" charset="0"/>
                <a:ea typeface="굴림" pitchFamily="34" charset="-127"/>
              </a:rPr>
              <a:t>Currently running 12Z daily at 60 km, 70 levels (N216L70)</a:t>
            </a:r>
          </a:p>
          <a:p>
            <a:pPr marL="360363" lvl="1">
              <a:spcBef>
                <a:spcPct val="20000"/>
              </a:spcBef>
              <a:defRPr/>
            </a:pPr>
            <a:endParaRPr lang="en-AU" dirty="0">
              <a:solidFill>
                <a:srgbClr val="006F93"/>
              </a:solidFill>
            </a:endParaRPr>
          </a:p>
          <a:p>
            <a:pPr marL="180975" indent="-180975">
              <a:spcBef>
                <a:spcPct val="20000"/>
              </a:spcBef>
              <a:buFontTx/>
              <a:buChar char="•"/>
              <a:defRPr/>
            </a:pPr>
            <a:r>
              <a:rPr lang="en-AU" dirty="0">
                <a:solidFill>
                  <a:srgbClr val="006F93"/>
                </a:solidFill>
              </a:rPr>
              <a:t>Comparable performance to major O/S systems</a:t>
            </a:r>
          </a:p>
          <a:p>
            <a:pPr marL="180975" indent="-180975">
              <a:spcBef>
                <a:spcPct val="20000"/>
              </a:spcBef>
              <a:buFontTx/>
              <a:buChar char="•"/>
              <a:defRPr/>
            </a:pPr>
            <a:r>
              <a:rPr lang="en-AU" dirty="0">
                <a:solidFill>
                  <a:srgbClr val="006F93"/>
                </a:solidFill>
              </a:rPr>
              <a:t>Hand-over to operations expected in 3</a:t>
            </a:r>
            <a:r>
              <a:rPr lang="en-AU" baseline="30000" dirty="0">
                <a:solidFill>
                  <a:srgbClr val="006F93"/>
                </a:solidFill>
              </a:rPr>
              <a:t>rd</a:t>
            </a:r>
            <a:r>
              <a:rPr lang="en-AU" dirty="0">
                <a:solidFill>
                  <a:srgbClr val="006F93"/>
                </a:solidFill>
              </a:rPr>
              <a:t>-quarter</a:t>
            </a:r>
          </a:p>
          <a:p>
            <a:pPr lvl="1">
              <a:defRPr/>
            </a:pPr>
            <a:endParaRPr lang="en-US" dirty="0"/>
          </a:p>
          <a:p>
            <a:pPr marL="180975" indent="-180975">
              <a:spcBef>
                <a:spcPct val="20000"/>
              </a:spcBef>
              <a:buFontTx/>
              <a:buChar char="•"/>
              <a:defRPr/>
            </a:pPr>
            <a:endParaRPr lang="en-AU" dirty="0">
              <a:solidFill>
                <a:srgbClr val="006F93"/>
              </a:solidFill>
            </a:endParaRPr>
          </a:p>
          <a:p>
            <a:pPr>
              <a:spcBef>
                <a:spcPct val="20000"/>
              </a:spcBef>
              <a:defRPr/>
            </a:pPr>
            <a:endParaRPr lang="en-AU" dirty="0">
              <a:solidFill>
                <a:srgbClr val="006F93"/>
              </a:solidFill>
            </a:endParaRPr>
          </a:p>
        </p:txBody>
      </p:sp>
    </p:spTree>
    <p:extLst>
      <p:ext uri="{BB962C8B-B14F-4D97-AF65-F5344CB8AC3E}">
        <p14:creationId xmlns:p14="http://schemas.microsoft.com/office/powerpoint/2010/main" val="1372344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idx="4294967295"/>
          </p:nvPr>
        </p:nvSpPr>
        <p:spPr/>
        <p:txBody>
          <a:bodyPr/>
          <a:lstStyle/>
          <a:p>
            <a:pPr eaLnBrk="1" hangingPunct="1"/>
            <a:r>
              <a:rPr lang="en-AU" dirty="0" smtClean="0"/>
              <a:t>APS2: ACCESS-GE</a:t>
            </a:r>
          </a:p>
        </p:txBody>
      </p:sp>
      <p:sp>
        <p:nvSpPr>
          <p:cNvPr id="5" name="Rectangle 3"/>
          <p:cNvSpPr>
            <a:spLocks noChangeArrowheads="1"/>
          </p:cNvSpPr>
          <p:nvPr/>
        </p:nvSpPr>
        <p:spPr bwMode="auto">
          <a:xfrm>
            <a:off x="6853238" y="1911350"/>
            <a:ext cx="2244725"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96776" rIns="0" bIns="96776" anchor="ctr">
            <a:spAutoFit/>
          </a:bodyPr>
          <a:lstStyle/>
          <a:p>
            <a:pPr defTabSz="1935163">
              <a:defRPr/>
            </a:pPr>
            <a:r>
              <a:rPr lang="en-AU" dirty="0">
                <a:solidFill>
                  <a:srgbClr val="0000FF"/>
                </a:solidFill>
              </a:rPr>
              <a:t>ACCESS-GE</a:t>
            </a:r>
          </a:p>
          <a:p>
            <a:pPr defTabSz="1935163">
              <a:defRPr/>
            </a:pPr>
            <a:r>
              <a:rPr lang="en-AU" dirty="0">
                <a:solidFill>
                  <a:srgbClr val="008000"/>
                </a:solidFill>
              </a:rPr>
              <a:t>ECMWF</a:t>
            </a:r>
          </a:p>
          <a:p>
            <a:pPr defTabSz="1935163">
              <a:defRPr/>
            </a:pPr>
            <a:r>
              <a:rPr lang="en-AU" dirty="0">
                <a:solidFill>
                  <a:srgbClr val="FF0000"/>
                </a:solidFill>
              </a:rPr>
              <a:t>JMA</a:t>
            </a:r>
          </a:p>
          <a:p>
            <a:pPr defTabSz="1935163">
              <a:defRPr/>
            </a:pPr>
            <a:r>
              <a:rPr lang="en-AU" dirty="0">
                <a:solidFill>
                  <a:schemeClr val="accent1">
                    <a:lumMod val="60000"/>
                    <a:lumOff val="40000"/>
                  </a:schemeClr>
                </a:solidFill>
              </a:rPr>
              <a:t>NCEP</a:t>
            </a:r>
          </a:p>
          <a:p>
            <a:pPr defTabSz="1935163">
              <a:defRPr/>
            </a:pPr>
            <a:endParaRPr lang="en-AU" sz="1900" dirty="0"/>
          </a:p>
          <a:p>
            <a:pPr defTabSz="1935163">
              <a:defRPr/>
            </a:pPr>
            <a:r>
              <a:rPr lang="en-AU" sz="1900" dirty="0"/>
              <a:t>MSLP </a:t>
            </a:r>
          </a:p>
          <a:p>
            <a:pPr defTabSz="1935163">
              <a:defRPr/>
            </a:pPr>
            <a:r>
              <a:rPr lang="en-AU" sz="1900" dirty="0"/>
              <a:t>December 2014</a:t>
            </a:r>
          </a:p>
        </p:txBody>
      </p:sp>
      <p:pic>
        <p:nvPicPr>
          <p:cNvPr id="112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4900"/>
            <a:ext cx="634365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0" name="TextBox 7"/>
          <p:cNvSpPr txBox="1">
            <a:spLocks noChangeArrowheads="1"/>
          </p:cNvSpPr>
          <p:nvPr/>
        </p:nvSpPr>
        <p:spPr bwMode="auto">
          <a:xfrm>
            <a:off x="720725" y="5888038"/>
            <a:ext cx="6537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AU"/>
              <a:t>SHEM                   TROP                   NHEM</a:t>
            </a:r>
          </a:p>
        </p:txBody>
      </p:sp>
    </p:spTree>
    <p:extLst>
      <p:ext uri="{BB962C8B-B14F-4D97-AF65-F5344CB8AC3E}">
        <p14:creationId xmlns:p14="http://schemas.microsoft.com/office/powerpoint/2010/main" val="37687900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ctrTitle"/>
          </p:nvPr>
        </p:nvSpPr>
        <p:spPr/>
        <p:txBody>
          <a:bodyPr/>
          <a:lstStyle/>
          <a:p>
            <a:r>
              <a:rPr lang="en-US" altLang="en-US" dirty="0" smtClean="0">
                <a:cs typeface="Arial" charset="0"/>
              </a:rPr>
              <a:t>Improved Seasonal </a:t>
            </a:r>
            <a:r>
              <a:rPr lang="en-US" altLang="en-US" dirty="0">
                <a:cs typeface="Arial" charset="0"/>
              </a:rPr>
              <a:t>Forecast </a:t>
            </a:r>
            <a:r>
              <a:rPr lang="en-US" altLang="en-US" dirty="0" smtClean="0">
                <a:cs typeface="Arial" charset="0"/>
              </a:rPr>
              <a:t>System</a:t>
            </a:r>
            <a:endParaRPr lang="en-US" altLang="en-US" dirty="0">
              <a:cs typeface="Arial" charset="0"/>
            </a:endParaRPr>
          </a:p>
        </p:txBody>
      </p:sp>
      <p:sp>
        <p:nvSpPr>
          <p:cNvPr id="5123" name="Rectangle 3"/>
          <p:cNvSpPr>
            <a:spLocks noGrp="1"/>
          </p:cNvSpPr>
          <p:nvPr>
            <p:ph type="subTitle" idx="1"/>
          </p:nvPr>
        </p:nvSpPr>
        <p:spPr/>
        <p:txBody>
          <a:bodyPr/>
          <a:lstStyle/>
          <a:p>
            <a:pPr eaLnBrk="1" hangingPunct="1"/>
            <a:r>
              <a:rPr lang="en-US" altLang="en-US" dirty="0" smtClean="0">
                <a:cs typeface="Arial" charset="0"/>
              </a:rPr>
              <a:t>Debbie Hudson, Oscar Alves, Harry Hendon</a:t>
            </a:r>
          </a:p>
          <a:p>
            <a:pPr eaLnBrk="1" hangingPunct="1"/>
            <a:endParaRPr lang="en-US" altLang="en-US" dirty="0">
              <a:cs typeface="Arial" charset="0"/>
            </a:endParaRPr>
          </a:p>
        </p:txBody>
      </p:sp>
      <p:pic>
        <p:nvPicPr>
          <p:cNvPr id="5124" name="Picture 5" descr="image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28950"/>
            <a:ext cx="2998788"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8" descr="image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5213" y="3028950"/>
            <a:ext cx="2998787"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9" descr="image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3028950"/>
            <a:ext cx="3000375"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2563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Background</a:t>
            </a:r>
            <a:endParaRPr lang="en-AU" dirty="0"/>
          </a:p>
        </p:txBody>
      </p:sp>
      <p:sp>
        <p:nvSpPr>
          <p:cNvPr id="4" name="Content Placeholder 2"/>
          <p:cNvSpPr>
            <a:spLocks noGrp="1"/>
          </p:cNvSpPr>
          <p:nvPr>
            <p:ph idx="1"/>
          </p:nvPr>
        </p:nvSpPr>
        <p:spPr>
          <a:xfrm>
            <a:off x="254000" y="1840919"/>
            <a:ext cx="8637588" cy="4894262"/>
          </a:xfrm>
        </p:spPr>
        <p:txBody>
          <a:bodyPr/>
          <a:lstStyle/>
          <a:p>
            <a:pPr>
              <a:buFont typeface="Arial" panose="020B0604020202020204" pitchFamily="34" charset="0"/>
              <a:buChar char="•"/>
            </a:pPr>
            <a:r>
              <a:rPr lang="en-AU" sz="2000" dirty="0" smtClean="0"/>
              <a:t>BoM's seasonal forecasts have become more skilful with recent versions of the system, but user expectations and performance is still inhibiting uptake by users</a:t>
            </a:r>
          </a:p>
          <a:p>
            <a:pPr>
              <a:buFont typeface="Arial" panose="020B0604020202020204" pitchFamily="34" charset="0"/>
              <a:buChar char="•"/>
            </a:pPr>
            <a:r>
              <a:rPr lang="en-AU" sz="2000" dirty="0"/>
              <a:t>I</a:t>
            </a:r>
            <a:r>
              <a:rPr lang="en-AU" sz="2000" dirty="0" smtClean="0"/>
              <a:t>ncreasing demand for multi-week and seasonal forecasts</a:t>
            </a:r>
          </a:p>
          <a:p>
            <a:pPr>
              <a:buFont typeface="Arial" panose="020B0604020202020204" pitchFamily="34" charset="0"/>
              <a:buChar char="•"/>
            </a:pPr>
            <a:r>
              <a:rPr lang="en-AU" sz="2000" dirty="0"/>
              <a:t>P</a:t>
            </a:r>
            <a:r>
              <a:rPr lang="en-AU" sz="2000" dirty="0" smtClean="0"/>
              <a:t>resent system (POAMA-2) is low resolution (250 km) and based on no longer supported models</a:t>
            </a:r>
          </a:p>
          <a:p>
            <a:pPr>
              <a:buFont typeface="Arial" panose="020B0604020202020204" pitchFamily="34" charset="0"/>
              <a:buChar char="•"/>
            </a:pPr>
            <a:r>
              <a:rPr lang="en-AU" sz="2000" dirty="0" smtClean="0"/>
              <a:t>Prior to April this year development focussed on POAMA-3 ---150 km resolution with same model configuration as for climate change studies (UM atmosphere, MOM ocean)</a:t>
            </a:r>
          </a:p>
          <a:p>
            <a:pPr>
              <a:buFont typeface="Arial" panose="020B0604020202020204" pitchFamily="34" charset="0"/>
              <a:buChar char="•"/>
            </a:pPr>
            <a:r>
              <a:rPr lang="en-AU" sz="2000" dirty="0" smtClean="0"/>
              <a:t>POAMA-3 already </a:t>
            </a:r>
            <a:r>
              <a:rPr lang="en-AU" sz="2000" dirty="0"/>
              <a:t>lower </a:t>
            </a:r>
            <a:r>
              <a:rPr lang="en-AU" sz="2000" dirty="0" smtClean="0"/>
              <a:t>resolution </a:t>
            </a:r>
            <a:r>
              <a:rPr lang="en-AU" sz="2000" dirty="0"/>
              <a:t>than systems operating at other leading centres and the current approach means that we will always be at least two to four years behind the latest developments available from the UKMO</a:t>
            </a:r>
            <a:r>
              <a:rPr lang="en-AU" sz="2000" dirty="0" smtClean="0"/>
              <a:t> </a:t>
            </a:r>
            <a:endParaRPr lang="en-AU" sz="2000" dirty="0"/>
          </a:p>
        </p:txBody>
      </p:sp>
    </p:spTree>
    <p:extLst>
      <p:ext uri="{BB962C8B-B14F-4D97-AF65-F5344CB8AC3E}">
        <p14:creationId xmlns:p14="http://schemas.microsoft.com/office/powerpoint/2010/main" val="101229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Plan</a:t>
            </a:r>
            <a:endParaRPr lang="en-AU" dirty="0"/>
          </a:p>
        </p:txBody>
      </p:sp>
      <p:sp>
        <p:nvSpPr>
          <p:cNvPr id="3" name="Content Placeholder 2"/>
          <p:cNvSpPr>
            <a:spLocks noGrp="1"/>
          </p:cNvSpPr>
          <p:nvPr>
            <p:ph idx="1"/>
          </p:nvPr>
        </p:nvSpPr>
        <p:spPr>
          <a:xfrm>
            <a:off x="254000" y="1901079"/>
            <a:ext cx="8637588" cy="4894262"/>
          </a:xfrm>
        </p:spPr>
        <p:txBody>
          <a:bodyPr/>
          <a:lstStyle/>
          <a:p>
            <a:pPr marL="0" indent="0">
              <a:buNone/>
            </a:pPr>
            <a:r>
              <a:rPr lang="en-AU" dirty="0" smtClean="0"/>
              <a:t>New the system: ACCESS-S</a:t>
            </a:r>
          </a:p>
          <a:p>
            <a:r>
              <a:rPr lang="en-AU" dirty="0" smtClean="0"/>
              <a:t>Deliver </a:t>
            </a:r>
            <a:r>
              <a:rPr lang="en-AU" dirty="0"/>
              <a:t>a </a:t>
            </a:r>
            <a:r>
              <a:rPr lang="en-AU" dirty="0" smtClean="0"/>
              <a:t>high resolution </a:t>
            </a:r>
            <a:r>
              <a:rPr lang="en-AU" dirty="0"/>
              <a:t>seasonal prediction system at reduced cost, reduced forecast risk and on a significantly shorter time frame compared with the </a:t>
            </a:r>
            <a:r>
              <a:rPr lang="en-AU" dirty="0" smtClean="0"/>
              <a:t>past approach</a:t>
            </a:r>
          </a:p>
          <a:p>
            <a:r>
              <a:rPr lang="en-AU" dirty="0" smtClean="0">
                <a:solidFill>
                  <a:srgbClr val="C00000"/>
                </a:solidFill>
              </a:rPr>
              <a:t>Use latest </a:t>
            </a:r>
            <a:r>
              <a:rPr lang="en-AU" dirty="0">
                <a:solidFill>
                  <a:srgbClr val="C00000"/>
                </a:solidFill>
              </a:rPr>
              <a:t>version of the UKMO coupled </a:t>
            </a:r>
            <a:r>
              <a:rPr lang="en-AU" dirty="0" smtClean="0">
                <a:solidFill>
                  <a:srgbClr val="C00000"/>
                </a:solidFill>
              </a:rPr>
              <a:t>model: UM </a:t>
            </a:r>
            <a:r>
              <a:rPr lang="en-AU" dirty="0" err="1" smtClean="0">
                <a:solidFill>
                  <a:srgbClr val="C00000"/>
                </a:solidFill>
              </a:rPr>
              <a:t>atmos</a:t>
            </a:r>
            <a:r>
              <a:rPr lang="en-AU" dirty="0" smtClean="0">
                <a:solidFill>
                  <a:srgbClr val="C00000"/>
                </a:solidFill>
              </a:rPr>
              <a:t> N216 (~60km in </a:t>
            </a:r>
            <a:r>
              <a:rPr lang="en-AU" dirty="0" err="1" smtClean="0">
                <a:solidFill>
                  <a:srgbClr val="C00000"/>
                </a:solidFill>
              </a:rPr>
              <a:t>midlats</a:t>
            </a:r>
            <a:r>
              <a:rPr lang="en-AU" dirty="0" smtClean="0">
                <a:solidFill>
                  <a:srgbClr val="C00000"/>
                </a:solidFill>
              </a:rPr>
              <a:t>) L85; NEMO ocean 0.25° L75</a:t>
            </a:r>
          </a:p>
          <a:p>
            <a:r>
              <a:rPr lang="en-AU" dirty="0" smtClean="0"/>
              <a:t>Implement local data assimilation and ensemble generation</a:t>
            </a:r>
          </a:p>
          <a:p>
            <a:r>
              <a:rPr lang="en-AU" dirty="0" smtClean="0"/>
              <a:t>Option for joint </a:t>
            </a:r>
            <a:r>
              <a:rPr lang="en-AU" dirty="0" err="1" smtClean="0"/>
              <a:t>hindcasts</a:t>
            </a:r>
            <a:r>
              <a:rPr lang="en-AU" dirty="0" smtClean="0"/>
              <a:t> and forecasts with UKMO</a:t>
            </a:r>
          </a:p>
          <a:p>
            <a:r>
              <a:rPr lang="en-AU" dirty="0" smtClean="0"/>
              <a:t>Play significant role in contributing to UKMO development</a:t>
            </a:r>
            <a:endParaRPr lang="en-AU" dirty="0"/>
          </a:p>
        </p:txBody>
      </p:sp>
    </p:spTree>
    <p:extLst>
      <p:ext uri="{BB962C8B-B14F-4D97-AF65-F5344CB8AC3E}">
        <p14:creationId xmlns:p14="http://schemas.microsoft.com/office/powerpoint/2010/main" val="4020868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Plan: Phase 1</a:t>
            </a:r>
            <a:endParaRPr lang="en-AU" dirty="0"/>
          </a:p>
        </p:txBody>
      </p:sp>
      <p:sp>
        <p:nvSpPr>
          <p:cNvPr id="3" name="Content Placeholder 2"/>
          <p:cNvSpPr>
            <a:spLocks noGrp="1"/>
          </p:cNvSpPr>
          <p:nvPr>
            <p:ph idx="1"/>
          </p:nvPr>
        </p:nvSpPr>
        <p:spPr>
          <a:xfrm>
            <a:off x="254000" y="1961239"/>
            <a:ext cx="8637588" cy="4894262"/>
          </a:xfrm>
        </p:spPr>
        <p:txBody>
          <a:bodyPr/>
          <a:lstStyle/>
          <a:p>
            <a:pPr marL="0" indent="0">
              <a:buNone/>
            </a:pPr>
            <a:r>
              <a:rPr lang="en-AU" dirty="0" smtClean="0"/>
              <a:t>Fast track phase : transfer to operations for trial mid-2016*</a:t>
            </a:r>
          </a:p>
          <a:p>
            <a:pPr marL="0" indent="0">
              <a:buNone/>
            </a:pPr>
            <a:endParaRPr lang="en-AU" sz="1100" dirty="0"/>
          </a:p>
          <a:p>
            <a:pPr marL="285750" indent="-285750">
              <a:buFont typeface="Arial"/>
              <a:buChar char="•"/>
            </a:pPr>
            <a:r>
              <a:rPr lang="en-US" sz="2000" dirty="0"/>
              <a:t>UKMO GC3 (stochastic </a:t>
            </a:r>
            <a:r>
              <a:rPr lang="en-US" sz="2000" dirty="0" err="1"/>
              <a:t>phys</a:t>
            </a:r>
            <a:r>
              <a:rPr lang="en-US" sz="2000" dirty="0"/>
              <a:t>, greenhouse gases, </a:t>
            </a:r>
            <a:r>
              <a:rPr lang="en-US" sz="2000" dirty="0" err="1"/>
              <a:t>etc</a:t>
            </a:r>
            <a:r>
              <a:rPr lang="en-US" sz="2000" dirty="0"/>
              <a:t>)</a:t>
            </a:r>
          </a:p>
          <a:p>
            <a:pPr marL="285750" indent="-285750">
              <a:buFont typeface="Arial"/>
              <a:buChar char="•"/>
            </a:pPr>
            <a:r>
              <a:rPr lang="en-US" sz="2000" dirty="0"/>
              <a:t>UKMO initial conditions + local ensemble </a:t>
            </a:r>
            <a:r>
              <a:rPr lang="en-US" sz="2000" dirty="0" smtClean="0"/>
              <a:t>generation</a:t>
            </a:r>
            <a:endParaRPr lang="en-US" sz="2000" dirty="0"/>
          </a:p>
          <a:p>
            <a:pPr marL="285750" indent="-285750">
              <a:buFont typeface="Arial"/>
              <a:buChar char="•"/>
            </a:pPr>
            <a:r>
              <a:rPr lang="en-US" sz="2000" dirty="0" err="1"/>
              <a:t>Hindcasts</a:t>
            </a:r>
            <a:r>
              <a:rPr lang="en-US" sz="2000" dirty="0"/>
              <a:t> increased from 15 to 25 years</a:t>
            </a:r>
          </a:p>
          <a:p>
            <a:pPr marL="285750" indent="-285750">
              <a:buFont typeface="Arial"/>
              <a:buChar char="•"/>
            </a:pPr>
            <a:r>
              <a:rPr lang="en-US" sz="2000" dirty="0" err="1"/>
              <a:t>Hindcasts</a:t>
            </a:r>
            <a:r>
              <a:rPr lang="en-US" sz="2000" dirty="0"/>
              <a:t> members increased from 3 to 10</a:t>
            </a:r>
          </a:p>
          <a:p>
            <a:pPr marL="285750" indent="-285750">
              <a:buFont typeface="Arial"/>
              <a:buChar char="•"/>
            </a:pPr>
            <a:r>
              <a:rPr lang="en-US" sz="2000" dirty="0"/>
              <a:t>Real-time forecasts 2 per day from UKMO + at least 3 per day from BoM</a:t>
            </a:r>
          </a:p>
          <a:p>
            <a:pPr marL="285750" indent="-285750">
              <a:buFont typeface="Arial"/>
              <a:buChar char="•"/>
            </a:pPr>
            <a:r>
              <a:rPr lang="en-US" sz="2000" dirty="0"/>
              <a:t>6 months lead (could do longer using local forecasts only</a:t>
            </a:r>
            <a:r>
              <a:rPr lang="en-US" sz="2000" dirty="0" smtClean="0"/>
              <a:t>)</a:t>
            </a:r>
          </a:p>
          <a:p>
            <a:pPr marL="285750" indent="-285750">
              <a:buFont typeface="Arial"/>
              <a:buChar char="•"/>
            </a:pPr>
            <a:endParaRPr lang="en-US" sz="2000" dirty="0"/>
          </a:p>
          <a:p>
            <a:pPr marL="0" indent="0">
              <a:buNone/>
            </a:pPr>
            <a:r>
              <a:rPr lang="en-US" sz="2000" dirty="0" smtClean="0"/>
              <a:t>*</a:t>
            </a:r>
            <a:r>
              <a:rPr lang="en-US" sz="1800" dirty="0" smtClean="0"/>
              <a:t>Note: exact timelines for delivery depend on funding and supercomputer</a:t>
            </a:r>
            <a:endParaRPr lang="en-US" sz="1800" dirty="0"/>
          </a:p>
          <a:p>
            <a:endParaRPr lang="en-AU" dirty="0"/>
          </a:p>
        </p:txBody>
      </p:sp>
    </p:spTree>
    <p:extLst>
      <p:ext uri="{BB962C8B-B14F-4D97-AF65-F5344CB8AC3E}">
        <p14:creationId xmlns:p14="http://schemas.microsoft.com/office/powerpoint/2010/main" val="3424433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6857447"/>
            <a:chOff x="0" y="0"/>
            <a:chExt cx="9144000" cy="6857447"/>
          </a:xfrm>
        </p:grpSpPr>
        <p:sp>
          <p:nvSpPr>
            <p:cNvPr id="3" name="Rectangle 2"/>
            <p:cNvSpPr/>
            <p:nvPr/>
          </p:nvSpPr>
          <p:spPr>
            <a:xfrm>
              <a:off x="0" y="0"/>
              <a:ext cx="9144000" cy="68574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pic>
          <p:nvPicPr>
            <p:cNvPr id="8" name="Picture 7" descr="Grey_MSLP_mainlan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7652"/>
              <a:ext cx="9144000" cy="5929795"/>
            </a:xfrm>
            <a:prstGeom prst="rect">
              <a:avLst/>
            </a:prstGeom>
          </p:spPr>
        </p:pic>
      </p:grpSp>
      <p:sp>
        <p:nvSpPr>
          <p:cNvPr id="5" name="Content Placeholder 7"/>
          <p:cNvSpPr txBox="1">
            <a:spLocks/>
          </p:cNvSpPr>
          <p:nvPr/>
        </p:nvSpPr>
        <p:spPr>
          <a:xfrm>
            <a:off x="516337" y="2153358"/>
            <a:ext cx="4859997" cy="2762953"/>
          </a:xfrm>
          <a:custGeom>
            <a:avLst/>
            <a:gdLst>
              <a:gd name="connsiteX0" fmla="*/ 0 w 11520488"/>
              <a:gd name="connsiteY0" fmla="*/ 0 h 5400675"/>
              <a:gd name="connsiteX1" fmla="*/ 11520488 w 11520488"/>
              <a:gd name="connsiteY1" fmla="*/ 0 h 5400675"/>
              <a:gd name="connsiteX2" fmla="*/ 11520488 w 11520488"/>
              <a:gd name="connsiteY2" fmla="*/ 5400675 h 5400675"/>
              <a:gd name="connsiteX3" fmla="*/ 0 w 11520488"/>
              <a:gd name="connsiteY3" fmla="*/ 5400675 h 5400675"/>
              <a:gd name="connsiteX4" fmla="*/ 0 w 11520488"/>
              <a:gd name="connsiteY4" fmla="*/ 0 h 5400675"/>
              <a:gd name="connsiteX0" fmla="*/ 1171074 w 11520488"/>
              <a:gd name="connsiteY0" fmla="*/ 0 h 5400675"/>
              <a:gd name="connsiteX1" fmla="*/ 11520488 w 11520488"/>
              <a:gd name="connsiteY1" fmla="*/ 0 h 5400675"/>
              <a:gd name="connsiteX2" fmla="*/ 11520488 w 11520488"/>
              <a:gd name="connsiteY2" fmla="*/ 5400675 h 5400675"/>
              <a:gd name="connsiteX3" fmla="*/ 0 w 11520488"/>
              <a:gd name="connsiteY3" fmla="*/ 5400675 h 5400675"/>
              <a:gd name="connsiteX4" fmla="*/ 1171074 w 11520488"/>
              <a:gd name="connsiteY4" fmla="*/ 0 h 5400675"/>
              <a:gd name="connsiteX0" fmla="*/ 1058779 w 11408193"/>
              <a:gd name="connsiteY0" fmla="*/ 0 h 5400675"/>
              <a:gd name="connsiteX1" fmla="*/ 11408193 w 11408193"/>
              <a:gd name="connsiteY1" fmla="*/ 0 h 5400675"/>
              <a:gd name="connsiteX2" fmla="*/ 11408193 w 11408193"/>
              <a:gd name="connsiteY2" fmla="*/ 5400675 h 5400675"/>
              <a:gd name="connsiteX3" fmla="*/ 0 w 11408193"/>
              <a:gd name="connsiteY3" fmla="*/ 5400675 h 5400675"/>
              <a:gd name="connsiteX4" fmla="*/ 1058779 w 11408193"/>
              <a:gd name="connsiteY4" fmla="*/ 0 h 5400675"/>
              <a:gd name="connsiteX0" fmla="*/ 1058779 w 11408193"/>
              <a:gd name="connsiteY0" fmla="*/ 0 h 5416717"/>
              <a:gd name="connsiteX1" fmla="*/ 11408193 w 11408193"/>
              <a:gd name="connsiteY1" fmla="*/ 0 h 5416717"/>
              <a:gd name="connsiteX2" fmla="*/ 10429624 w 11408193"/>
              <a:gd name="connsiteY2" fmla="*/ 5416717 h 5416717"/>
              <a:gd name="connsiteX3" fmla="*/ 0 w 11408193"/>
              <a:gd name="connsiteY3" fmla="*/ 5400675 h 5416717"/>
              <a:gd name="connsiteX4" fmla="*/ 1058779 w 11408193"/>
              <a:gd name="connsiteY4" fmla="*/ 0 h 5416717"/>
              <a:gd name="connsiteX0" fmla="*/ 1043148 w 11408193"/>
              <a:gd name="connsiteY0" fmla="*/ 0 h 5416717"/>
              <a:gd name="connsiteX1" fmla="*/ 11408193 w 11408193"/>
              <a:gd name="connsiteY1" fmla="*/ 0 h 5416717"/>
              <a:gd name="connsiteX2" fmla="*/ 10429624 w 11408193"/>
              <a:gd name="connsiteY2" fmla="*/ 5416717 h 5416717"/>
              <a:gd name="connsiteX3" fmla="*/ 0 w 11408193"/>
              <a:gd name="connsiteY3" fmla="*/ 5400675 h 5416717"/>
              <a:gd name="connsiteX4" fmla="*/ 1043148 w 11408193"/>
              <a:gd name="connsiteY4" fmla="*/ 0 h 5416717"/>
              <a:gd name="connsiteX0" fmla="*/ 1031425 w 11408193"/>
              <a:gd name="connsiteY0" fmla="*/ 0 h 5416717"/>
              <a:gd name="connsiteX1" fmla="*/ 11408193 w 11408193"/>
              <a:gd name="connsiteY1" fmla="*/ 0 h 5416717"/>
              <a:gd name="connsiteX2" fmla="*/ 10429624 w 11408193"/>
              <a:gd name="connsiteY2" fmla="*/ 5416717 h 5416717"/>
              <a:gd name="connsiteX3" fmla="*/ 0 w 11408193"/>
              <a:gd name="connsiteY3" fmla="*/ 5400675 h 5416717"/>
              <a:gd name="connsiteX4" fmla="*/ 1031425 w 11408193"/>
              <a:gd name="connsiteY4" fmla="*/ 0 h 5416717"/>
              <a:gd name="connsiteX0" fmla="*/ 1031425 w 11408193"/>
              <a:gd name="connsiteY0" fmla="*/ 0 h 5416717"/>
              <a:gd name="connsiteX1" fmla="*/ 11408193 w 11408193"/>
              <a:gd name="connsiteY1" fmla="*/ 0 h 5416717"/>
              <a:gd name="connsiteX2" fmla="*/ 10406178 w 11408193"/>
              <a:gd name="connsiteY2" fmla="*/ 5416717 h 5416717"/>
              <a:gd name="connsiteX3" fmla="*/ 0 w 11408193"/>
              <a:gd name="connsiteY3" fmla="*/ 5400675 h 5416717"/>
              <a:gd name="connsiteX4" fmla="*/ 1031425 w 11408193"/>
              <a:gd name="connsiteY4" fmla="*/ 0 h 5416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8193" h="5416717">
                <a:moveTo>
                  <a:pt x="1031425" y="0"/>
                </a:moveTo>
                <a:lnTo>
                  <a:pt x="11408193" y="0"/>
                </a:lnTo>
                <a:lnTo>
                  <a:pt x="10406178" y="5416717"/>
                </a:lnTo>
                <a:lnTo>
                  <a:pt x="0" y="5400675"/>
                </a:lnTo>
                <a:lnTo>
                  <a:pt x="1031425" y="0"/>
                </a:lnTo>
                <a:close/>
              </a:path>
            </a:pathLst>
          </a:custGeom>
        </p:spPr>
        <p:txBody>
          <a:bodyPr/>
          <a:lstStyle>
            <a:lvl1pPr marL="0" marR="0" indent="0" algn="l" defTabSz="457200" rtl="0" eaLnBrk="1" fontAlgn="base" latinLnBrk="0" hangingPunct="1">
              <a:lnSpc>
                <a:spcPct val="100000"/>
              </a:lnSpc>
              <a:spcBef>
                <a:spcPct val="0"/>
              </a:spcBef>
              <a:spcAft>
                <a:spcPts val="400"/>
              </a:spcAft>
              <a:buClrTx/>
              <a:buSzTx/>
              <a:buFont typeface="Arial"/>
              <a:buNone/>
              <a:tabLst/>
              <a:defRPr sz="1400" b="0" i="0" kern="1200" baseline="0">
                <a:solidFill>
                  <a:srgbClr val="FFFFFF"/>
                </a:solidFill>
                <a:latin typeface="Open Sans"/>
                <a:ea typeface="Geneva" charset="0"/>
                <a:cs typeface="Open Sans"/>
              </a:defRPr>
            </a:lvl1pPr>
            <a:lvl2pPr marL="465750" marR="0" indent="-285750" algn="l" defTabSz="457200" rtl="0" eaLnBrk="1" fontAlgn="base" latinLnBrk="0" hangingPunct="1">
              <a:lnSpc>
                <a:spcPct val="100000"/>
              </a:lnSpc>
              <a:spcBef>
                <a:spcPct val="0"/>
              </a:spcBef>
              <a:spcAft>
                <a:spcPts val="400"/>
              </a:spcAft>
              <a:buClrTx/>
              <a:buSzTx/>
              <a:buFont typeface="Lucida Grande"/>
              <a:buChar char="–"/>
              <a:tabLst/>
              <a:defRPr sz="1400" b="0" i="0" kern="1200" baseline="0">
                <a:solidFill>
                  <a:srgbClr val="FFFFFF"/>
                </a:solidFill>
                <a:latin typeface="+mn-lt"/>
                <a:ea typeface="Geneva" charset="0"/>
                <a:cs typeface="+mn-cs"/>
              </a:defRPr>
            </a:lvl2pPr>
            <a:lvl3pPr marL="645750" marR="0" indent="-285750" algn="l" defTabSz="457200" rtl="0" eaLnBrk="1" fontAlgn="base" latinLnBrk="0" hangingPunct="1">
              <a:lnSpc>
                <a:spcPct val="100000"/>
              </a:lnSpc>
              <a:spcBef>
                <a:spcPct val="0"/>
              </a:spcBef>
              <a:spcAft>
                <a:spcPts val="400"/>
              </a:spcAft>
              <a:buClrTx/>
              <a:buSzTx/>
              <a:buFont typeface="Wingdings" charset="2"/>
              <a:buChar char="§"/>
              <a:tabLst/>
              <a:defRPr sz="1400" b="0" i="0" kern="1200" baseline="0">
                <a:solidFill>
                  <a:srgbClr val="FFFFFF"/>
                </a:solidFill>
                <a:latin typeface="+mn-lt"/>
                <a:ea typeface="Geneva" charset="0"/>
                <a:cs typeface="+mn-cs"/>
              </a:defRPr>
            </a:lvl3pPr>
            <a:lvl4pPr marL="504000" indent="-252000" algn="l" defTabSz="457200" rtl="0" eaLnBrk="0" fontAlgn="base" hangingPunct="0">
              <a:spcBef>
                <a:spcPts val="0"/>
              </a:spcBef>
              <a:spcAft>
                <a:spcPts val="400"/>
              </a:spcAft>
              <a:buFont typeface="Arial" pitchFamily="34" charset="0"/>
              <a:buChar char="–"/>
              <a:defRPr sz="1400" kern="1200" baseline="0">
                <a:solidFill>
                  <a:srgbClr val="FFFFFF"/>
                </a:solidFill>
                <a:latin typeface="+mn-lt"/>
                <a:ea typeface="Geneva" charset="0"/>
                <a:cs typeface="+mn-cs"/>
              </a:defRPr>
            </a:lvl4pPr>
            <a:lvl5pPr marL="504000" indent="-252000" algn="l" defTabSz="457200" rtl="0" eaLnBrk="0" fontAlgn="base" hangingPunct="0">
              <a:spcBef>
                <a:spcPts val="0"/>
              </a:spcBef>
              <a:spcAft>
                <a:spcPts val="400"/>
              </a:spcAft>
              <a:buFont typeface="Arial" pitchFamily="34" charset="0"/>
              <a:buChar char="»"/>
              <a:defRPr sz="1400" kern="1200" baseline="0">
                <a:solidFill>
                  <a:srgbClr val="FFFFFF"/>
                </a:solidFill>
                <a:latin typeface="+mn-lt"/>
                <a:ea typeface="Geneva"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endParaRPr lang="en-US" sz="2400" dirty="0"/>
          </a:p>
        </p:txBody>
      </p:sp>
      <p:sp>
        <p:nvSpPr>
          <p:cNvPr id="6" name="Title 1"/>
          <p:cNvSpPr>
            <a:spLocks noGrp="1"/>
          </p:cNvSpPr>
          <p:nvPr>
            <p:ph type="title"/>
          </p:nvPr>
        </p:nvSpPr>
        <p:spPr>
          <a:xfrm>
            <a:off x="373487" y="319619"/>
            <a:ext cx="8603088" cy="914400"/>
          </a:xfrm>
        </p:spPr>
        <p:txBody>
          <a:bodyPr/>
          <a:lstStyle/>
          <a:p>
            <a:r>
              <a:rPr lang="en-US" sz="2600" b="1" dirty="0" smtClean="0">
                <a:latin typeface="+mn-lt"/>
              </a:rPr>
              <a:t>National Priority Project for </a:t>
            </a:r>
            <a:r>
              <a:rPr lang="en-US" sz="2600" b="1" dirty="0" err="1" smtClean="0">
                <a:latin typeface="+mn-lt"/>
              </a:rPr>
              <a:t>Petascale</a:t>
            </a:r>
            <a:r>
              <a:rPr lang="en-US" sz="2600" b="1" dirty="0" smtClean="0">
                <a:latin typeface="+mn-lt"/>
              </a:rPr>
              <a:t> Supercomputer Bureau NWP and Seasonal Prediction</a:t>
            </a:r>
            <a:endParaRPr lang="en-US" sz="2600" b="1" dirty="0">
              <a:latin typeface="+mn-lt"/>
            </a:endParaRPr>
          </a:p>
        </p:txBody>
      </p:sp>
      <p:sp>
        <p:nvSpPr>
          <p:cNvPr id="2" name="TextBox 1"/>
          <p:cNvSpPr txBox="1"/>
          <p:nvPr/>
        </p:nvSpPr>
        <p:spPr>
          <a:xfrm>
            <a:off x="1104900" y="2032000"/>
            <a:ext cx="914400" cy="1219200"/>
          </a:xfrm>
          <a:prstGeom prst="rect">
            <a:avLst/>
          </a:prstGeom>
          <a:noFill/>
        </p:spPr>
        <p:txBody>
          <a:bodyPr wrap="none" lIns="0" tIns="0" rIns="0" bIns="0" rtlCol="0">
            <a:noAutofit/>
          </a:bodyPr>
          <a:lstStyle/>
          <a:p>
            <a:endParaRPr lang="en-AU" sz="1400" dirty="0" smtClean="0">
              <a:solidFill>
                <a:srgbClr val="FFFFFF"/>
              </a:solidFill>
              <a:latin typeface="Arial"/>
            </a:endParaRPr>
          </a:p>
        </p:txBody>
      </p:sp>
      <p:pic>
        <p:nvPicPr>
          <p:cNvPr id="9" name="Picture 8" descr="facebook-one_2588746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140" y="2420202"/>
            <a:ext cx="3510044" cy="2923675"/>
          </a:xfrm>
          <a:prstGeom prst="rect">
            <a:avLst/>
          </a:prstGeom>
        </p:spPr>
      </p:pic>
      <p:sp>
        <p:nvSpPr>
          <p:cNvPr id="10" name="TextBox 9"/>
          <p:cNvSpPr txBox="1"/>
          <p:nvPr/>
        </p:nvSpPr>
        <p:spPr>
          <a:xfrm>
            <a:off x="165299" y="1845014"/>
            <a:ext cx="7111263" cy="4877758"/>
          </a:xfrm>
          <a:prstGeom prst="rect">
            <a:avLst/>
          </a:prstGeom>
          <a:noFill/>
        </p:spPr>
        <p:txBody>
          <a:bodyPr wrap="square" lIns="0" tIns="0" rIns="0" bIns="0" rtlCol="0">
            <a:noAutofit/>
          </a:bodyPr>
          <a:lstStyle/>
          <a:p>
            <a:pPr marL="285750" indent="-285750">
              <a:lnSpc>
                <a:spcPts val="2500"/>
              </a:lnSpc>
              <a:buFont typeface="Arial" charset="0"/>
              <a:buChar char="•"/>
            </a:pPr>
            <a:r>
              <a:rPr lang="en-US" sz="2000" dirty="0">
                <a:solidFill>
                  <a:srgbClr val="FFFFFF"/>
                </a:solidFill>
                <a:latin typeface="Arial"/>
              </a:rPr>
              <a:t>F</a:t>
            </a:r>
            <a:r>
              <a:rPr lang="en-US" sz="2000" dirty="0" smtClean="0">
                <a:solidFill>
                  <a:srgbClr val="FFFFFF"/>
                </a:solidFill>
                <a:latin typeface="Arial"/>
              </a:rPr>
              <a:t>unding over 7 years (2014-15 to 2020-21)</a:t>
            </a:r>
          </a:p>
          <a:p>
            <a:pPr marL="285750" indent="-285750">
              <a:lnSpc>
                <a:spcPts val="2500"/>
              </a:lnSpc>
              <a:buFont typeface="Arial" charset="0"/>
              <a:buChar char="•"/>
            </a:pPr>
            <a:endParaRPr lang="en-US" sz="2000" dirty="0" smtClean="0">
              <a:solidFill>
                <a:srgbClr val="FFFFFF"/>
              </a:solidFill>
              <a:latin typeface="Arial"/>
            </a:endParaRPr>
          </a:p>
          <a:p>
            <a:pPr marL="285750" indent="-285750">
              <a:lnSpc>
                <a:spcPts val="2500"/>
              </a:lnSpc>
              <a:buFont typeface="Arial" charset="0"/>
              <a:buChar char="•"/>
            </a:pPr>
            <a:r>
              <a:rPr lang="en-US" sz="2000" dirty="0" smtClean="0">
                <a:solidFill>
                  <a:srgbClr val="FFFFFF"/>
                </a:solidFill>
                <a:latin typeface="Arial"/>
              </a:rPr>
              <a:t>Funds used to:</a:t>
            </a:r>
          </a:p>
          <a:p>
            <a:pPr marL="742950" lvl="1" indent="-285750">
              <a:lnSpc>
                <a:spcPts val="2500"/>
              </a:lnSpc>
              <a:buFontTx/>
              <a:buChar char="-"/>
            </a:pPr>
            <a:r>
              <a:rPr lang="en-US" sz="2000" dirty="0" smtClean="0">
                <a:solidFill>
                  <a:srgbClr val="FFFFFF"/>
                </a:solidFill>
                <a:latin typeface="Arial"/>
              </a:rPr>
              <a:t>Buy a new </a:t>
            </a:r>
            <a:r>
              <a:rPr lang="en-US" sz="2000" dirty="0" err="1" smtClean="0">
                <a:solidFill>
                  <a:srgbClr val="FFFFFF"/>
                </a:solidFill>
                <a:latin typeface="Arial"/>
              </a:rPr>
              <a:t>petascale</a:t>
            </a:r>
            <a:r>
              <a:rPr lang="en-US" sz="2000" dirty="0" smtClean="0">
                <a:solidFill>
                  <a:srgbClr val="FFFFFF"/>
                </a:solidFill>
                <a:latin typeface="Arial"/>
              </a:rPr>
              <a:t> supercomputer</a:t>
            </a:r>
          </a:p>
          <a:p>
            <a:pPr marL="742950" lvl="1" indent="-285750">
              <a:lnSpc>
                <a:spcPts val="2500"/>
              </a:lnSpc>
              <a:buFontTx/>
              <a:buChar char="-"/>
            </a:pPr>
            <a:r>
              <a:rPr lang="en-US" sz="2000" dirty="0" smtClean="0">
                <a:solidFill>
                  <a:srgbClr val="FFFFFF"/>
                </a:solidFill>
                <a:latin typeface="Arial"/>
              </a:rPr>
              <a:t>Add new data storage and </a:t>
            </a:r>
            <a:r>
              <a:rPr lang="en-US" sz="2000" dirty="0" err="1" smtClean="0">
                <a:solidFill>
                  <a:srgbClr val="FFFFFF"/>
                </a:solidFill>
                <a:latin typeface="Arial"/>
              </a:rPr>
              <a:t>comms</a:t>
            </a:r>
            <a:endParaRPr lang="en-US" sz="2000" dirty="0" smtClean="0">
              <a:solidFill>
                <a:srgbClr val="FFFFFF"/>
              </a:solidFill>
              <a:latin typeface="Arial"/>
            </a:endParaRPr>
          </a:p>
          <a:p>
            <a:pPr marL="742950" lvl="1" indent="-285750">
              <a:lnSpc>
                <a:spcPts val="2500"/>
              </a:lnSpc>
              <a:buFontTx/>
              <a:buChar char="-"/>
            </a:pPr>
            <a:r>
              <a:rPr lang="en-US" sz="2000" dirty="0" smtClean="0">
                <a:solidFill>
                  <a:srgbClr val="FFFFFF"/>
                </a:solidFill>
                <a:latin typeface="Arial"/>
              </a:rPr>
              <a:t>Host it in a commercial data </a:t>
            </a:r>
            <a:r>
              <a:rPr lang="en-US" sz="2000" dirty="0" err="1" smtClean="0">
                <a:solidFill>
                  <a:srgbClr val="FFFFFF"/>
                </a:solidFill>
                <a:latin typeface="Arial"/>
              </a:rPr>
              <a:t>centre</a:t>
            </a:r>
            <a:endParaRPr lang="en-US" sz="2000" dirty="0" smtClean="0">
              <a:solidFill>
                <a:srgbClr val="FFFFFF"/>
              </a:solidFill>
              <a:latin typeface="Arial"/>
            </a:endParaRPr>
          </a:p>
          <a:p>
            <a:pPr marL="742950" lvl="1" indent="-285750">
              <a:lnSpc>
                <a:spcPts val="2500"/>
              </a:lnSpc>
              <a:buFontTx/>
              <a:buChar char="-"/>
            </a:pPr>
            <a:r>
              <a:rPr lang="en-US" sz="2000" dirty="0" smtClean="0">
                <a:solidFill>
                  <a:srgbClr val="FFFFFF"/>
                </a:solidFill>
                <a:latin typeface="Arial"/>
              </a:rPr>
              <a:t>Upgrade the supercomputer in 2018</a:t>
            </a:r>
          </a:p>
          <a:p>
            <a:pPr lvl="1">
              <a:lnSpc>
                <a:spcPts val="2500"/>
              </a:lnSpc>
            </a:pPr>
            <a:endParaRPr lang="en-US" sz="2000" dirty="0" smtClean="0">
              <a:solidFill>
                <a:srgbClr val="FFFFFF"/>
              </a:solidFill>
              <a:latin typeface="Arial"/>
            </a:endParaRPr>
          </a:p>
          <a:p>
            <a:pPr marL="285750" lvl="1" indent="-285750">
              <a:lnSpc>
                <a:spcPts val="2500"/>
              </a:lnSpc>
              <a:buFont typeface="Arial" charset="0"/>
              <a:buChar char="•"/>
            </a:pPr>
            <a:r>
              <a:rPr lang="en-US" sz="2000" dirty="0">
                <a:solidFill>
                  <a:srgbClr val="FFFFFF"/>
                </a:solidFill>
                <a:latin typeface="Arial"/>
              </a:rPr>
              <a:t>We also have </a:t>
            </a:r>
            <a:r>
              <a:rPr lang="en-US" sz="2000" dirty="0" smtClean="0">
                <a:solidFill>
                  <a:srgbClr val="FFFFFF"/>
                </a:solidFill>
                <a:latin typeface="Arial"/>
              </a:rPr>
              <a:t>to develop: </a:t>
            </a:r>
            <a:endParaRPr lang="en-US" sz="2000" dirty="0">
              <a:solidFill>
                <a:srgbClr val="FFFFFF"/>
              </a:solidFill>
              <a:latin typeface="Arial"/>
            </a:endParaRPr>
          </a:p>
          <a:p>
            <a:pPr marL="742950" lvl="2" indent="-285750">
              <a:lnSpc>
                <a:spcPts val="2500"/>
              </a:lnSpc>
              <a:buFontTx/>
              <a:buChar char="-"/>
            </a:pPr>
            <a:r>
              <a:rPr lang="en-US" sz="2000" dirty="0">
                <a:solidFill>
                  <a:srgbClr val="FFFFFF"/>
                </a:solidFill>
                <a:latin typeface="Arial"/>
              </a:rPr>
              <a:t>N</a:t>
            </a:r>
            <a:r>
              <a:rPr lang="en-US" sz="2000" dirty="0" smtClean="0">
                <a:solidFill>
                  <a:srgbClr val="FFFFFF"/>
                </a:solidFill>
                <a:latin typeface="Arial"/>
              </a:rPr>
              <a:t>ew high resolution models</a:t>
            </a:r>
          </a:p>
          <a:p>
            <a:pPr marL="742950" lvl="2" indent="-285750">
              <a:lnSpc>
                <a:spcPts val="2500"/>
              </a:lnSpc>
              <a:buFontTx/>
              <a:buChar char="-"/>
            </a:pPr>
            <a:r>
              <a:rPr lang="en-US" sz="2000" dirty="0">
                <a:solidFill>
                  <a:srgbClr val="FFFFFF"/>
                </a:solidFill>
                <a:latin typeface="Arial"/>
              </a:rPr>
              <a:t>N</a:t>
            </a:r>
            <a:r>
              <a:rPr lang="en-US" sz="2000" dirty="0" smtClean="0">
                <a:solidFill>
                  <a:srgbClr val="FFFFFF"/>
                </a:solidFill>
                <a:latin typeface="Arial"/>
              </a:rPr>
              <a:t>ew forecast and warning systems</a:t>
            </a:r>
          </a:p>
          <a:p>
            <a:pPr marL="742950" lvl="2" indent="-285750">
              <a:lnSpc>
                <a:spcPts val="2500"/>
              </a:lnSpc>
              <a:buFontTx/>
              <a:buChar char="-"/>
            </a:pPr>
            <a:endParaRPr lang="en-US" sz="2000" dirty="0">
              <a:solidFill>
                <a:srgbClr val="FFFFFF"/>
              </a:solidFill>
              <a:latin typeface="Arial"/>
            </a:endParaRPr>
          </a:p>
          <a:p>
            <a:pPr marL="457200" lvl="2">
              <a:lnSpc>
                <a:spcPts val="2500"/>
              </a:lnSpc>
            </a:pPr>
            <a:endParaRPr lang="en-US" sz="2000" dirty="0">
              <a:solidFill>
                <a:srgbClr val="FFFFFF"/>
              </a:solidFill>
              <a:latin typeface="Arial"/>
            </a:endParaRPr>
          </a:p>
          <a:p>
            <a:pPr marL="342900" lvl="1" indent="-342900">
              <a:lnSpc>
                <a:spcPts val="2500"/>
              </a:lnSpc>
              <a:buFont typeface="Arial" pitchFamily="34" charset="0"/>
              <a:buChar char="•"/>
            </a:pPr>
            <a:endParaRPr lang="en-US" sz="2000" dirty="0" smtClean="0">
              <a:solidFill>
                <a:srgbClr val="FFFFFF"/>
              </a:solidFill>
              <a:latin typeface="Arial"/>
            </a:endParaRPr>
          </a:p>
          <a:p>
            <a:pPr>
              <a:buClr>
                <a:srgbClr val="FFFFFF"/>
              </a:buClr>
              <a:buFont typeface="Arial" panose="020B0604020202020204" pitchFamily="34" charset="0"/>
              <a:buChar char="•"/>
              <a:defRPr/>
            </a:pPr>
            <a:endParaRPr lang="en-US" sz="1400" dirty="0">
              <a:solidFill>
                <a:srgbClr val="FFFFFF"/>
              </a:solidFill>
              <a:cs typeface="Arial" charset="0"/>
            </a:endParaRPr>
          </a:p>
        </p:txBody>
      </p:sp>
      <p:sp>
        <p:nvSpPr>
          <p:cNvPr id="11" name="TextBox 10"/>
          <p:cNvSpPr txBox="1"/>
          <p:nvPr/>
        </p:nvSpPr>
        <p:spPr>
          <a:xfrm>
            <a:off x="6310648" y="6464473"/>
            <a:ext cx="2814306" cy="400110"/>
          </a:xfrm>
          <a:prstGeom prst="rect">
            <a:avLst/>
          </a:prstGeom>
          <a:solidFill>
            <a:schemeClr val="bg1"/>
          </a:solidFill>
        </p:spPr>
        <p:txBody>
          <a:bodyPr wrap="square" rtlCol="0">
            <a:spAutoFit/>
          </a:bodyPr>
          <a:lstStyle/>
          <a:p>
            <a:r>
              <a:rPr lang="en-AU" sz="2000" dirty="0" smtClean="0">
                <a:solidFill>
                  <a:srgbClr val="FF0000"/>
                </a:solidFill>
              </a:rPr>
              <a:t>Courtesy Tim Pugh</a:t>
            </a:r>
            <a:endParaRPr lang="en-AU" sz="2000" dirty="0">
              <a:solidFill>
                <a:srgbClr val="FF0000"/>
              </a:solidFill>
            </a:endParaRPr>
          </a:p>
        </p:txBody>
      </p:sp>
    </p:spTree>
    <p:extLst>
      <p:ext uri="{BB962C8B-B14F-4D97-AF65-F5344CB8AC3E}">
        <p14:creationId xmlns:p14="http://schemas.microsoft.com/office/powerpoint/2010/main" val="218784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Plan: Phase 2</a:t>
            </a:r>
            <a:endParaRPr lang="en-AU" dirty="0"/>
          </a:p>
        </p:txBody>
      </p:sp>
      <p:sp>
        <p:nvSpPr>
          <p:cNvPr id="3" name="Content Placeholder 2"/>
          <p:cNvSpPr>
            <a:spLocks noGrp="1"/>
          </p:cNvSpPr>
          <p:nvPr>
            <p:ph idx="1"/>
          </p:nvPr>
        </p:nvSpPr>
        <p:spPr>
          <a:xfrm>
            <a:off x="254000" y="1973271"/>
            <a:ext cx="8637588" cy="4894262"/>
          </a:xfrm>
        </p:spPr>
        <p:txBody>
          <a:bodyPr/>
          <a:lstStyle/>
          <a:p>
            <a:pPr marL="0" indent="0">
              <a:buNone/>
            </a:pPr>
            <a:r>
              <a:rPr lang="en-AU" dirty="0"/>
              <a:t>F</a:t>
            </a:r>
            <a:r>
              <a:rPr lang="en-AU" dirty="0" smtClean="0"/>
              <a:t>ull suite phase</a:t>
            </a:r>
            <a:r>
              <a:rPr lang="en-AU" dirty="0"/>
              <a:t>: transfer to operations for trial </a:t>
            </a:r>
            <a:r>
              <a:rPr lang="en-AU" dirty="0" smtClean="0"/>
              <a:t>mid-2018*</a:t>
            </a:r>
          </a:p>
          <a:p>
            <a:pPr marL="0" indent="0">
              <a:buNone/>
            </a:pPr>
            <a:endParaRPr lang="en-AU" sz="1100" dirty="0" smtClean="0"/>
          </a:p>
          <a:p>
            <a:pPr marL="285750" indent="-285750">
              <a:buFont typeface="Arial"/>
              <a:buChar char="•"/>
            </a:pPr>
            <a:r>
              <a:rPr lang="en-US" sz="2000" dirty="0"/>
              <a:t>UKMO GC4/5 (reduced tropical biases e.g. Indian Ocean)</a:t>
            </a:r>
          </a:p>
          <a:p>
            <a:pPr marL="285750" indent="-285750">
              <a:buFont typeface="Arial"/>
              <a:buChar char="•"/>
            </a:pPr>
            <a:r>
              <a:rPr lang="en-US" sz="2000" dirty="0"/>
              <a:t>Local Coupled </a:t>
            </a:r>
            <a:r>
              <a:rPr lang="en-US" sz="2000" dirty="0" err="1"/>
              <a:t>EnKF</a:t>
            </a:r>
            <a:r>
              <a:rPr lang="en-US" sz="2000" dirty="0"/>
              <a:t> for assimilation and </a:t>
            </a:r>
            <a:r>
              <a:rPr lang="en-US" sz="2000" dirty="0" smtClean="0"/>
              <a:t>ensemble generation</a:t>
            </a:r>
            <a:endParaRPr lang="en-US" sz="2000" dirty="0"/>
          </a:p>
          <a:p>
            <a:pPr marL="285750" indent="-285750">
              <a:buFont typeface="Arial"/>
              <a:buChar char="•"/>
            </a:pPr>
            <a:r>
              <a:rPr lang="en-US" sz="2000" dirty="0" err="1"/>
              <a:t>Hindcasts</a:t>
            </a:r>
            <a:r>
              <a:rPr lang="en-US" sz="2000" dirty="0"/>
              <a:t> locally 35+ years (joint with </a:t>
            </a:r>
            <a:r>
              <a:rPr lang="en-US" sz="2000" dirty="0" smtClean="0"/>
              <a:t>UKMO?)</a:t>
            </a:r>
            <a:endParaRPr lang="en-US" sz="2000" dirty="0"/>
          </a:p>
          <a:p>
            <a:pPr marL="285750" indent="-285750">
              <a:buFont typeface="Arial"/>
              <a:buChar char="•"/>
            </a:pPr>
            <a:r>
              <a:rPr lang="en-US" sz="2000" dirty="0" err="1"/>
              <a:t>Hindcasts</a:t>
            </a:r>
            <a:r>
              <a:rPr lang="en-US" sz="2000" dirty="0"/>
              <a:t> members at least 10 (joint with </a:t>
            </a:r>
            <a:r>
              <a:rPr lang="en-US" sz="2000" dirty="0" smtClean="0"/>
              <a:t>UKMO?)</a:t>
            </a:r>
            <a:endParaRPr lang="en-US" sz="2000" dirty="0"/>
          </a:p>
          <a:p>
            <a:pPr marL="285750" indent="-285750">
              <a:buFont typeface="Arial"/>
              <a:buChar char="•"/>
            </a:pPr>
            <a:r>
              <a:rPr lang="en-US" sz="2000" dirty="0"/>
              <a:t>Real-time forecasts at least 5 per day (+UKMO </a:t>
            </a:r>
            <a:r>
              <a:rPr lang="en-US" sz="2000" dirty="0" smtClean="0"/>
              <a:t>ones?)</a:t>
            </a:r>
            <a:endParaRPr lang="en-US" sz="2000" dirty="0"/>
          </a:p>
          <a:p>
            <a:pPr marL="285750" indent="-285750">
              <a:buFont typeface="Arial"/>
              <a:buChar char="•"/>
            </a:pPr>
            <a:r>
              <a:rPr lang="en-US" sz="2000" dirty="0"/>
              <a:t>1 year lead </a:t>
            </a:r>
            <a:r>
              <a:rPr lang="en-US" sz="2000" dirty="0" smtClean="0"/>
              <a:t>(?)</a:t>
            </a:r>
          </a:p>
          <a:p>
            <a:pPr marL="285750" indent="-285750">
              <a:buFont typeface="Arial"/>
              <a:buChar char="•"/>
            </a:pPr>
            <a:endParaRPr lang="en-US" sz="2000" dirty="0"/>
          </a:p>
          <a:p>
            <a:pPr marL="0" indent="0">
              <a:buNone/>
            </a:pPr>
            <a:r>
              <a:rPr lang="en-US" sz="2000" dirty="0"/>
              <a:t>*</a:t>
            </a:r>
            <a:r>
              <a:rPr lang="en-US" sz="1800" dirty="0"/>
              <a:t>Note: exact timelines for delivery depend on </a:t>
            </a:r>
            <a:r>
              <a:rPr lang="en-US" sz="1800" dirty="0" smtClean="0"/>
              <a:t>funding and supercomputer</a:t>
            </a:r>
            <a:endParaRPr lang="en-US" sz="1800" dirty="0"/>
          </a:p>
          <a:p>
            <a:pPr marL="285750" indent="-285750">
              <a:buFont typeface="Arial"/>
              <a:buChar char="•"/>
            </a:pPr>
            <a:endParaRPr lang="en-US" sz="2000" dirty="0"/>
          </a:p>
          <a:p>
            <a:pPr marL="0" indent="0">
              <a:buNone/>
            </a:pPr>
            <a:endParaRPr lang="en-AU" dirty="0"/>
          </a:p>
        </p:txBody>
      </p:sp>
    </p:spTree>
    <p:extLst>
      <p:ext uri="{BB962C8B-B14F-4D97-AF65-F5344CB8AC3E}">
        <p14:creationId xmlns:p14="http://schemas.microsoft.com/office/powerpoint/2010/main" val="23990562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4000" y="0"/>
            <a:ext cx="8637588" cy="1143000"/>
          </a:xfrm>
        </p:spPr>
        <p:txBody>
          <a:bodyPr/>
          <a:lstStyle/>
          <a:p>
            <a:pPr algn="l"/>
            <a:r>
              <a:rPr lang="en-US" altLang="en-US" sz="2800" dirty="0" smtClean="0"/>
              <a:t>Rapid Update Cycle – Hourly 1.5km experimental system </a:t>
            </a:r>
            <a:endParaRPr lang="en-US" altLang="en-US" sz="2800" dirty="0"/>
          </a:p>
        </p:txBody>
      </p:sp>
      <p:sp>
        <p:nvSpPr>
          <p:cNvPr id="54275" name="Rectangle 3"/>
          <p:cNvSpPr>
            <a:spLocks noGrp="1" noChangeArrowheads="1"/>
          </p:cNvSpPr>
          <p:nvPr>
            <p:ph type="body" idx="1"/>
          </p:nvPr>
        </p:nvSpPr>
        <p:spPr>
          <a:xfrm>
            <a:off x="254000" y="1262943"/>
            <a:ext cx="8637588" cy="5038725"/>
          </a:xfrm>
        </p:spPr>
        <p:txBody>
          <a:bodyPr/>
          <a:lstStyle/>
          <a:p>
            <a:pPr marL="0" indent="0"/>
            <a:r>
              <a:rPr lang="en-US" altLang="en-US" dirty="0" smtClean="0">
                <a:solidFill>
                  <a:srgbClr val="010000"/>
                </a:solidFill>
              </a:rPr>
              <a:t>Aim: </a:t>
            </a:r>
            <a:r>
              <a:rPr lang="en-AU" dirty="0"/>
              <a:t>High res. NWP guidance using radar </a:t>
            </a:r>
            <a:r>
              <a:rPr lang="en-AU" dirty="0" smtClean="0"/>
              <a:t>data</a:t>
            </a:r>
          </a:p>
          <a:p>
            <a:pPr marL="0" indent="0"/>
            <a:endParaRPr lang="en-AU" dirty="0"/>
          </a:p>
          <a:p>
            <a:pPr>
              <a:buFont typeface="Arial" panose="020B0604020202020204" pitchFamily="34" charset="0"/>
              <a:buChar char="•"/>
            </a:pPr>
            <a:r>
              <a:rPr lang="en-US" altLang="en-US" dirty="0" smtClean="0"/>
              <a:t>Configuration</a:t>
            </a:r>
          </a:p>
          <a:p>
            <a:pPr lvl="1">
              <a:buFont typeface="Courier New" panose="02070309020205020404" pitchFamily="49" charset="0"/>
              <a:buChar char="o"/>
            </a:pPr>
            <a:r>
              <a:rPr lang="en-US" altLang="en-US" sz="2000" dirty="0" smtClean="0">
                <a:solidFill>
                  <a:srgbClr val="010000"/>
                </a:solidFill>
              </a:rPr>
              <a:t>3DVAR</a:t>
            </a:r>
          </a:p>
          <a:p>
            <a:pPr lvl="2">
              <a:buFont typeface="Arial" panose="020B0604020202020204" pitchFamily="34" charset="0"/>
              <a:buChar char="‒"/>
            </a:pPr>
            <a:r>
              <a:rPr lang="en-AU" sz="2000" dirty="0" smtClean="0"/>
              <a:t>1-hourly </a:t>
            </a:r>
            <a:r>
              <a:rPr lang="en-AU" sz="2000" dirty="0"/>
              <a:t>analysis cycle</a:t>
            </a:r>
            <a:r>
              <a:rPr lang="en-AU" sz="2000" dirty="0" smtClean="0"/>
              <a:t>,</a:t>
            </a:r>
          </a:p>
          <a:p>
            <a:pPr marL="914400" lvl="2" indent="0">
              <a:buNone/>
            </a:pPr>
            <a:r>
              <a:rPr lang="en-AU" sz="2000" dirty="0"/>
              <a:t> </a:t>
            </a:r>
            <a:r>
              <a:rPr lang="en-AU" sz="2000" dirty="0" smtClean="0"/>
              <a:t>   data cut-off ~60mins</a:t>
            </a:r>
          </a:p>
          <a:p>
            <a:pPr lvl="2">
              <a:buFont typeface="Arial" panose="020B0604020202020204" pitchFamily="34" charset="0"/>
              <a:buChar char="‒"/>
            </a:pPr>
            <a:r>
              <a:rPr lang="en-AU" sz="2000" dirty="0"/>
              <a:t>Issues with 4dVAR </a:t>
            </a:r>
            <a:r>
              <a:rPr lang="en-AU" sz="2000" dirty="0" smtClean="0"/>
              <a:t>stability</a:t>
            </a:r>
            <a:endParaRPr lang="en-US" altLang="en-US" sz="2000" dirty="0" smtClean="0">
              <a:solidFill>
                <a:srgbClr val="010000"/>
              </a:solidFill>
            </a:endParaRPr>
          </a:p>
          <a:p>
            <a:pPr marL="342900" lvl="1" indent="-342900">
              <a:buFont typeface="Arial" panose="020B0604020202020204" pitchFamily="34" charset="0"/>
              <a:buChar char="•"/>
            </a:pPr>
            <a:r>
              <a:rPr lang="en-AU" dirty="0"/>
              <a:t>Latent Heat Nudging</a:t>
            </a:r>
          </a:p>
          <a:p>
            <a:pPr lvl="1">
              <a:buFont typeface="Courier New" panose="02070309020205020404" pitchFamily="49" charset="0"/>
              <a:buChar char="o"/>
            </a:pPr>
            <a:r>
              <a:rPr lang="en-AU" sz="2000" dirty="0"/>
              <a:t>Test cloud assimilation</a:t>
            </a:r>
          </a:p>
          <a:p>
            <a:pPr marL="342900" lvl="1" indent="-342900">
              <a:buFont typeface="Arial" panose="020B0604020202020204" pitchFamily="34" charset="0"/>
              <a:buChar char="•"/>
            </a:pPr>
            <a:r>
              <a:rPr lang="en-AU" dirty="0"/>
              <a:t>Doppler </a:t>
            </a:r>
            <a:r>
              <a:rPr lang="en-AU" dirty="0" smtClean="0"/>
              <a:t>winds</a:t>
            </a:r>
          </a:p>
          <a:p>
            <a:pPr marL="342900" lvl="1" indent="-342900">
              <a:buFont typeface="Arial" panose="020B0604020202020204" pitchFamily="34" charset="0"/>
              <a:buChar char="•"/>
            </a:pPr>
            <a:r>
              <a:rPr lang="en-AU" dirty="0" smtClean="0"/>
              <a:t>Best </a:t>
            </a:r>
            <a:r>
              <a:rPr lang="en-AU" dirty="0"/>
              <a:t>coverage is over Eastern NSW (Sydney Domain)</a:t>
            </a:r>
          </a:p>
          <a:p>
            <a:pPr lvl="1">
              <a:buFont typeface="Courier New" panose="02070309020205020404" pitchFamily="49" charset="0"/>
              <a:buChar char="o"/>
            </a:pPr>
            <a:r>
              <a:rPr lang="en-AU" sz="2000" dirty="0"/>
              <a:t>Single polarization → QC via Bayesian </a:t>
            </a:r>
            <a:r>
              <a:rPr lang="en-AU" sz="2000" dirty="0" smtClean="0"/>
              <a:t>classifier</a:t>
            </a:r>
            <a:endParaRPr lang="en-AU" sz="2000" dirty="0"/>
          </a:p>
        </p:txBody>
      </p:sp>
      <p:pic>
        <p:nvPicPr>
          <p:cNvPr id="4" name="Picture 11"/>
          <p:cNvPicPr>
            <a:picLocks noChangeAspect="1" noChangeArrowheads="1"/>
          </p:cNvPicPr>
          <p:nvPr/>
        </p:nvPicPr>
        <p:blipFill>
          <a:blip r:embed="rId3"/>
          <a:srcRect l="15277" t="22327" r="54207" b="30182"/>
          <a:stretch>
            <a:fillRect/>
          </a:stretch>
        </p:blipFill>
        <p:spPr bwMode="auto">
          <a:xfrm>
            <a:off x="5581275" y="2574761"/>
            <a:ext cx="2232025" cy="2124075"/>
          </a:xfrm>
          <a:prstGeom prst="rect">
            <a:avLst/>
          </a:prstGeom>
          <a:noFill/>
          <a:ln w="9525">
            <a:noFill/>
            <a:miter lim="800000"/>
            <a:headEnd/>
            <a:tailEnd/>
          </a:ln>
        </p:spPr>
      </p:pic>
      <p:sp>
        <p:nvSpPr>
          <p:cNvPr id="2" name="TextBox 1"/>
          <p:cNvSpPr txBox="1"/>
          <p:nvPr/>
        </p:nvSpPr>
        <p:spPr>
          <a:xfrm>
            <a:off x="6516710" y="6284167"/>
            <a:ext cx="2608244" cy="400110"/>
          </a:xfrm>
          <a:prstGeom prst="rect">
            <a:avLst/>
          </a:prstGeom>
          <a:noFill/>
        </p:spPr>
        <p:txBody>
          <a:bodyPr wrap="square" rtlCol="0">
            <a:spAutoFit/>
          </a:bodyPr>
          <a:lstStyle/>
          <a:p>
            <a:r>
              <a:rPr lang="en-AU" sz="2000" dirty="0" smtClean="0">
                <a:solidFill>
                  <a:srgbClr val="FF0000"/>
                </a:solidFill>
              </a:rPr>
              <a:t>Peter Steinle et al.</a:t>
            </a:r>
            <a:endParaRPr lang="en-AU" sz="2000" dirty="0">
              <a:solidFill>
                <a:srgbClr val="FF0000"/>
              </a:solidFill>
            </a:endParaRPr>
          </a:p>
        </p:txBody>
      </p:sp>
    </p:spTree>
    <p:extLst>
      <p:ext uri="{BB962C8B-B14F-4D97-AF65-F5344CB8AC3E}">
        <p14:creationId xmlns:p14="http://schemas.microsoft.com/office/powerpoint/2010/main" val="10805872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36000"/>
            <a:ext cx="8637588" cy="900000"/>
          </a:xfrm>
        </p:spPr>
        <p:txBody>
          <a:bodyPr/>
          <a:lstStyle/>
          <a:p>
            <a:pPr>
              <a:defRPr/>
            </a:pPr>
            <a:r>
              <a:rPr lang="en-AU" dirty="0" smtClean="0"/>
              <a:t>Sydney Forecast Demonstration Project</a:t>
            </a:r>
            <a:endParaRPr lang="en-AU" dirty="0"/>
          </a:p>
        </p:txBody>
      </p:sp>
      <p:sp>
        <p:nvSpPr>
          <p:cNvPr id="3" name="Content Placeholder 2"/>
          <p:cNvSpPr>
            <a:spLocks noGrp="1"/>
          </p:cNvSpPr>
          <p:nvPr>
            <p:ph idx="1"/>
          </p:nvPr>
        </p:nvSpPr>
        <p:spPr>
          <a:xfrm>
            <a:off x="108000" y="936000"/>
            <a:ext cx="4678363" cy="5056187"/>
          </a:xfrm>
        </p:spPr>
        <p:txBody>
          <a:bodyPr/>
          <a:lstStyle/>
          <a:p>
            <a:pPr>
              <a:defRPr/>
            </a:pPr>
            <a:r>
              <a:rPr lang="en-AU" sz="2000" dirty="0">
                <a:latin typeface="Arial" charset="0"/>
                <a:ea typeface="ＭＳ Ｐゴシック" charset="0"/>
              </a:rPr>
              <a:t>Late Sep – early Dec 2014</a:t>
            </a:r>
          </a:p>
          <a:p>
            <a:pPr lvl="1">
              <a:defRPr/>
            </a:pPr>
            <a:r>
              <a:rPr lang="en-AU" sz="2000" dirty="0">
                <a:latin typeface="Arial" charset="0"/>
                <a:ea typeface="ＭＳ Ｐゴシック" charset="0"/>
              </a:rPr>
              <a:t>What new things can we do</a:t>
            </a:r>
          </a:p>
          <a:p>
            <a:pPr lvl="1">
              <a:defRPr/>
            </a:pPr>
            <a:r>
              <a:rPr lang="en-AU" sz="2000" dirty="0">
                <a:latin typeface="Arial" charset="0"/>
                <a:ea typeface="ＭＳ Ｐゴシック" charset="0"/>
              </a:rPr>
              <a:t>What old things can we do better</a:t>
            </a:r>
          </a:p>
          <a:p>
            <a:pPr>
              <a:defRPr/>
            </a:pPr>
            <a:endParaRPr lang="en-AU" sz="2000" dirty="0">
              <a:latin typeface="Arial" charset="0"/>
              <a:ea typeface="ＭＳ Ｐゴシック" charset="0"/>
            </a:endParaRPr>
          </a:p>
          <a:p>
            <a:pPr>
              <a:defRPr/>
            </a:pPr>
            <a:r>
              <a:rPr lang="en-AU" sz="2000" dirty="0">
                <a:latin typeface="Arial" charset="0"/>
                <a:ea typeface="ＭＳ Ｐゴシック" charset="0"/>
              </a:rPr>
              <a:t>Incorporate RUC into forecasting applications</a:t>
            </a:r>
          </a:p>
          <a:p>
            <a:pPr lvl="1">
              <a:defRPr/>
            </a:pPr>
            <a:r>
              <a:rPr lang="en-AU" sz="2000" dirty="0">
                <a:latin typeface="Arial" charset="0"/>
                <a:ea typeface="ＭＳ Ｐゴシック" charset="0"/>
              </a:rPr>
              <a:t>Forecast Editor/Generator</a:t>
            </a:r>
          </a:p>
          <a:p>
            <a:pPr lvl="1">
              <a:defRPr/>
            </a:pPr>
            <a:r>
              <a:rPr lang="en-AU" sz="2000" dirty="0">
                <a:latin typeface="Arial" charset="0"/>
                <a:ea typeface="ＭＳ Ｐゴシック" charset="0"/>
              </a:rPr>
              <a:t>Data visualization</a:t>
            </a:r>
          </a:p>
          <a:p>
            <a:pPr lvl="1">
              <a:defRPr/>
            </a:pPr>
            <a:r>
              <a:rPr lang="en-AU" sz="2000" dirty="0" err="1">
                <a:latin typeface="Arial" charset="0"/>
                <a:ea typeface="ＭＳ Ｐゴシック" charset="0"/>
              </a:rPr>
              <a:t>Nowcasting</a:t>
            </a:r>
            <a:r>
              <a:rPr lang="en-AU" sz="2000" dirty="0">
                <a:latin typeface="Arial" charset="0"/>
                <a:ea typeface="ＭＳ Ｐゴシック" charset="0"/>
              </a:rPr>
              <a:t> applications</a:t>
            </a:r>
          </a:p>
          <a:p>
            <a:pPr lvl="1">
              <a:defRPr/>
            </a:pPr>
            <a:r>
              <a:rPr lang="en-AU" sz="2000" dirty="0">
                <a:latin typeface="Arial" charset="0"/>
                <a:ea typeface="ＭＳ Ｐゴシック" charset="0"/>
              </a:rPr>
              <a:t>Post processing applications</a:t>
            </a:r>
          </a:p>
          <a:p>
            <a:pPr>
              <a:defRPr/>
            </a:pPr>
            <a:endParaRPr lang="en-AU" sz="2000" dirty="0">
              <a:latin typeface="Arial" charset="0"/>
              <a:ea typeface="ＭＳ Ｐゴシック" charset="0"/>
            </a:endParaRPr>
          </a:p>
          <a:p>
            <a:pPr>
              <a:defRPr/>
            </a:pPr>
            <a:r>
              <a:rPr lang="en-AU" sz="2000" dirty="0">
                <a:latin typeface="Arial" charset="0"/>
                <a:ea typeface="ＭＳ Ｐゴシック" charset="0"/>
              </a:rPr>
              <a:t>Mimic operational forecast office</a:t>
            </a:r>
          </a:p>
          <a:p>
            <a:pPr>
              <a:defRPr/>
            </a:pPr>
            <a:endParaRPr lang="en-AU" sz="2000" dirty="0">
              <a:latin typeface="Arial" charset="0"/>
              <a:ea typeface="ＭＳ Ｐゴシック" charset="0"/>
            </a:endParaRPr>
          </a:p>
          <a:p>
            <a:pPr>
              <a:defRPr/>
            </a:pPr>
            <a:r>
              <a:rPr lang="en-AU" sz="2000" dirty="0">
                <a:latin typeface="Arial" charset="0"/>
                <a:ea typeface="ＭＳ Ｐゴシック" charset="0"/>
              </a:rPr>
              <a:t>Some external participants</a:t>
            </a:r>
          </a:p>
          <a:p>
            <a:pPr lvl="1">
              <a:defRPr/>
            </a:pPr>
            <a:r>
              <a:rPr lang="en-AU" sz="2000" dirty="0">
                <a:latin typeface="Arial" charset="0"/>
                <a:ea typeface="ＭＳ Ｐゴシック" charset="0"/>
              </a:rPr>
              <a:t>For their evaluation</a:t>
            </a:r>
          </a:p>
          <a:p>
            <a:pPr>
              <a:buFontTx/>
              <a:buNone/>
              <a:defRPr/>
            </a:pPr>
            <a:endParaRPr lang="en-AU" sz="2000" dirty="0">
              <a:latin typeface="Arial" charset="0"/>
              <a:ea typeface="ＭＳ Ｐゴシック" charset="0"/>
            </a:endParaRPr>
          </a:p>
        </p:txBody>
      </p:sp>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975" y="3538538"/>
            <a:ext cx="3736975" cy="280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058863"/>
            <a:ext cx="3860800" cy="235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516710" y="6412957"/>
            <a:ext cx="2608244" cy="400110"/>
          </a:xfrm>
          <a:prstGeom prst="rect">
            <a:avLst/>
          </a:prstGeom>
          <a:noFill/>
        </p:spPr>
        <p:txBody>
          <a:bodyPr wrap="square" rtlCol="0">
            <a:spAutoFit/>
          </a:bodyPr>
          <a:lstStyle/>
          <a:p>
            <a:r>
              <a:rPr lang="en-AU" sz="2000" dirty="0" smtClean="0">
                <a:solidFill>
                  <a:srgbClr val="FF0000"/>
                </a:solidFill>
              </a:rPr>
              <a:t>Peter Steinle et al.</a:t>
            </a:r>
            <a:endParaRPr lang="en-AU" sz="2000" dirty="0">
              <a:solidFill>
                <a:srgbClr val="FF0000"/>
              </a:solidFill>
            </a:endParaRPr>
          </a:p>
        </p:txBody>
      </p:sp>
    </p:spTree>
    <p:extLst>
      <p:ext uri="{BB962C8B-B14F-4D97-AF65-F5344CB8AC3E}">
        <p14:creationId xmlns:p14="http://schemas.microsoft.com/office/powerpoint/2010/main" val="30409772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6"/>
          <p:cNvSpPr txBox="1">
            <a:spLocks noChangeArrowheads="1"/>
          </p:cNvSpPr>
          <p:nvPr/>
        </p:nvSpPr>
        <p:spPr bwMode="auto">
          <a:xfrm>
            <a:off x="326880" y="162738"/>
            <a:ext cx="8294400"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lgn="ctr"/>
            <a:r>
              <a:rPr lang="en-US" altLang="zh-CN" sz="2200" b="1">
                <a:solidFill>
                  <a:srgbClr val="C00000"/>
                </a:solidFill>
                <a:latin typeface="Calibri" pitchFamily="34" charset="0"/>
              </a:rPr>
              <a:t>Evaluation of ACCESS-C forecasts of wintertime precipitation over the Snowy Mountains - a comparison with WRF simulations</a:t>
            </a:r>
          </a:p>
          <a:p>
            <a:pPr algn="ctr"/>
            <a:r>
              <a:rPr lang="en-US" altLang="zh-CN" b="1">
                <a:latin typeface="Calibri" pitchFamily="34" charset="0"/>
                <a:ea typeface="微软雅黑" pitchFamily="34" charset="-122"/>
              </a:rPr>
              <a:t>Vivian Huang, T. Chubb, S. Siems, M. Manton, C. Franklin</a:t>
            </a:r>
            <a:endParaRPr lang="zh-CN" altLang="en-US" b="1">
              <a:latin typeface="Calibri" pitchFamily="34" charset="0"/>
              <a:ea typeface="微软雅黑" pitchFamily="34" charset="-122"/>
            </a:endParaRPr>
          </a:p>
        </p:txBody>
      </p:sp>
      <p:sp>
        <p:nvSpPr>
          <p:cNvPr id="2051" name="矩形 11"/>
          <p:cNvSpPr>
            <a:spLocks noChangeArrowheads="1"/>
          </p:cNvSpPr>
          <p:nvPr/>
        </p:nvSpPr>
        <p:spPr bwMode="auto">
          <a:xfrm>
            <a:off x="1437120" y="1077233"/>
            <a:ext cx="6912000"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buFont typeface="Arial" charset="0"/>
              <a:buChar char="•"/>
            </a:pPr>
            <a:r>
              <a:rPr lang="en-US" altLang="zh-CN">
                <a:latin typeface="Calibri" pitchFamily="34" charset="0"/>
              </a:rPr>
              <a:t>  12 UTC Sep 27 – 12 UTC Oct 01, 2011: NW and deep moisture</a:t>
            </a:r>
          </a:p>
          <a:p>
            <a:pPr>
              <a:buFont typeface="Arial" charset="0"/>
              <a:buChar char="•"/>
            </a:pPr>
            <a:r>
              <a:rPr lang="en-US" altLang="zh-CN">
                <a:latin typeface="Calibri" pitchFamily="34" charset="0"/>
              </a:rPr>
              <a:t>  Largest daily precipitation amount of the whole winter of 2011</a:t>
            </a:r>
            <a:endParaRPr lang="zh-CN" altLang="en-US">
              <a:latin typeface="Calibri" pitchFamily="34" charset="0"/>
            </a:endParaRPr>
          </a:p>
        </p:txBody>
      </p:sp>
      <p:pic>
        <p:nvPicPr>
          <p:cNvPr id="2052" name="Picture 1" descr="C:\Users\SONY\AppData\Roaming\Tencent\Users\82067752\QQ\WinTemp\RichOle\MB{4QH$FC20(OWYSMT{CIY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120" y="1926922"/>
            <a:ext cx="6255360" cy="444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Box 7"/>
          <p:cNvSpPr txBox="1">
            <a:spLocks noChangeArrowheads="1"/>
          </p:cNvSpPr>
          <p:nvPr/>
        </p:nvSpPr>
        <p:spPr bwMode="auto">
          <a:xfrm>
            <a:off x="2481120" y="1600008"/>
            <a:ext cx="1192486"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altLang="zh-CN" sz="1400">
                <a:latin typeface="Calibri" pitchFamily="34" charset="0"/>
              </a:rPr>
              <a:t>00UTC Sep 28</a:t>
            </a:r>
            <a:endParaRPr lang="zh-CN" altLang="en-US" sz="1400">
              <a:latin typeface="Calibri" pitchFamily="34" charset="0"/>
            </a:endParaRPr>
          </a:p>
        </p:txBody>
      </p:sp>
      <p:sp>
        <p:nvSpPr>
          <p:cNvPr id="2054" name="TextBox 8"/>
          <p:cNvSpPr txBox="1">
            <a:spLocks noChangeArrowheads="1"/>
          </p:cNvSpPr>
          <p:nvPr/>
        </p:nvSpPr>
        <p:spPr bwMode="auto">
          <a:xfrm>
            <a:off x="5617440" y="1600008"/>
            <a:ext cx="1192486"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altLang="zh-CN" sz="1400">
                <a:latin typeface="Calibri" pitchFamily="34" charset="0"/>
              </a:rPr>
              <a:t>00UTC Sep 30</a:t>
            </a:r>
            <a:endParaRPr lang="zh-CN" altLang="en-US" sz="1400">
              <a:latin typeface="Calibri" pitchFamily="34" charset="0"/>
            </a:endParaRPr>
          </a:p>
        </p:txBody>
      </p:sp>
      <p:pic>
        <p:nvPicPr>
          <p:cNvPr id="205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33156"/>
            <a:ext cx="1848960" cy="42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001" y="625026"/>
            <a:ext cx="6228000" cy="27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Box 4"/>
          <p:cNvSpPr txBox="1">
            <a:spLocks noChangeArrowheads="1"/>
          </p:cNvSpPr>
          <p:nvPr/>
        </p:nvSpPr>
        <p:spPr bwMode="auto">
          <a:xfrm>
            <a:off x="5652000" y="332676"/>
            <a:ext cx="657467"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altLang="zh-CN" sz="1200" b="1">
                <a:latin typeface="Calibri" pitchFamily="34" charset="0"/>
              </a:rPr>
              <a:t>ACCESS</a:t>
            </a:r>
            <a:endParaRPr lang="zh-CN" altLang="en-US" sz="1200" b="1">
              <a:latin typeface="Calibri" pitchFamily="34" charset="0"/>
            </a:endParaRPr>
          </a:p>
        </p:txBody>
      </p:sp>
      <p:sp>
        <p:nvSpPr>
          <p:cNvPr id="3076" name="TextBox 5"/>
          <p:cNvSpPr txBox="1">
            <a:spLocks noChangeArrowheads="1"/>
          </p:cNvSpPr>
          <p:nvPr/>
        </p:nvSpPr>
        <p:spPr bwMode="auto">
          <a:xfrm>
            <a:off x="3265921" y="358599"/>
            <a:ext cx="1505905"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altLang="zh-CN" sz="1200" b="1">
                <a:latin typeface="Calibri" pitchFamily="34" charset="0"/>
              </a:rPr>
              <a:t>OBJECTIVE ANALYSIS</a:t>
            </a:r>
            <a:endParaRPr lang="zh-CN" altLang="en-US" sz="1200" b="1">
              <a:latin typeface="Calibri" pitchFamily="34" charset="0"/>
            </a:endParaRPr>
          </a:p>
        </p:txBody>
      </p:sp>
      <p:sp>
        <p:nvSpPr>
          <p:cNvPr id="3077" name="TextBox 6"/>
          <p:cNvSpPr txBox="1">
            <a:spLocks noChangeArrowheads="1"/>
          </p:cNvSpPr>
          <p:nvPr/>
        </p:nvSpPr>
        <p:spPr bwMode="auto">
          <a:xfrm>
            <a:off x="7164000" y="332676"/>
            <a:ext cx="1768797"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altLang="zh-CN" sz="1200" b="1">
                <a:latin typeface="Calibri" pitchFamily="34" charset="0"/>
              </a:rPr>
              <a:t>WRF_Thompson_default</a:t>
            </a:r>
            <a:endParaRPr lang="zh-CN" altLang="en-US" sz="1200" b="1">
              <a:latin typeface="Calibri" pitchFamily="34" charset="0"/>
            </a:endParaRPr>
          </a:p>
        </p:txBody>
      </p:sp>
      <p:pic>
        <p:nvPicPr>
          <p:cNvPr id="30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001" y="3717030"/>
            <a:ext cx="6228000" cy="258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TextBox 8"/>
          <p:cNvSpPr txBox="1">
            <a:spLocks noChangeArrowheads="1"/>
          </p:cNvSpPr>
          <p:nvPr/>
        </p:nvSpPr>
        <p:spPr bwMode="auto">
          <a:xfrm>
            <a:off x="3204001" y="3429001"/>
            <a:ext cx="1554060"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altLang="zh-CN" sz="1200" b="1">
                <a:latin typeface="Calibri" pitchFamily="34" charset="0"/>
              </a:rPr>
              <a:t>WRF_Thompson_test</a:t>
            </a:r>
            <a:endParaRPr lang="zh-CN" altLang="en-US" sz="1200" b="1">
              <a:latin typeface="Calibri" pitchFamily="34" charset="0"/>
            </a:endParaRPr>
          </a:p>
        </p:txBody>
      </p:sp>
      <p:sp>
        <p:nvSpPr>
          <p:cNvPr id="3080" name="TextBox 9"/>
          <p:cNvSpPr txBox="1">
            <a:spLocks noChangeArrowheads="1"/>
          </p:cNvSpPr>
          <p:nvPr/>
        </p:nvSpPr>
        <p:spPr bwMode="auto">
          <a:xfrm>
            <a:off x="5077440" y="3429001"/>
            <a:ext cx="1683005"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altLang="zh-CN" sz="1200" b="1">
                <a:latin typeface="Calibri" pitchFamily="34" charset="0"/>
              </a:rPr>
              <a:t>WRF_Morrison_default</a:t>
            </a:r>
            <a:endParaRPr lang="zh-CN" altLang="en-US" sz="1200" b="1">
              <a:latin typeface="Calibri" pitchFamily="34" charset="0"/>
            </a:endParaRPr>
          </a:p>
        </p:txBody>
      </p:sp>
      <p:sp>
        <p:nvSpPr>
          <p:cNvPr id="3081" name="TextBox 10"/>
          <p:cNvSpPr txBox="1">
            <a:spLocks noChangeArrowheads="1"/>
          </p:cNvSpPr>
          <p:nvPr/>
        </p:nvSpPr>
        <p:spPr bwMode="auto">
          <a:xfrm>
            <a:off x="7309440" y="3429001"/>
            <a:ext cx="1468267"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altLang="zh-CN" sz="1200" b="1">
                <a:latin typeface="Calibri" pitchFamily="34" charset="0"/>
              </a:rPr>
              <a:t>WRF_Morrison_test</a:t>
            </a:r>
            <a:endParaRPr lang="zh-CN" altLang="en-US" sz="1200" b="1">
              <a:latin typeface="Calibri" pitchFamily="34" charset="0"/>
            </a:endParaRPr>
          </a:p>
        </p:txBody>
      </p:sp>
      <p:pic>
        <p:nvPicPr>
          <p:cNvPr id="308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00" y="620706"/>
            <a:ext cx="2878560" cy="573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040" y="6433156"/>
            <a:ext cx="1848960" cy="42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1" y="6309303"/>
            <a:ext cx="936000" cy="468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20779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000" y="1"/>
            <a:ext cx="6697440" cy="3528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E:\post-doc\CAWCR_workshop\domain_ave_accum_precip_case_2_merg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000" y="3501008"/>
            <a:ext cx="3996000" cy="335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040" y="6433156"/>
            <a:ext cx="1848960" cy="42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508001" y="332675"/>
            <a:ext cx="1153440" cy="1008106"/>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zh-CN" altLang="en-US">
              <a:solidFill>
                <a:schemeClr val="accent2"/>
              </a:solidFill>
            </a:endParaRPr>
          </a:p>
        </p:txBody>
      </p:sp>
      <p:sp>
        <p:nvSpPr>
          <p:cNvPr id="4102" name="矩形 8"/>
          <p:cNvSpPr>
            <a:spLocks noChangeArrowheads="1"/>
          </p:cNvSpPr>
          <p:nvPr/>
        </p:nvSpPr>
        <p:spPr bwMode="auto">
          <a:xfrm>
            <a:off x="7812001" y="836729"/>
            <a:ext cx="1332000" cy="1169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n-US" altLang="zh-CN" sz="1400" b="1">
                <a:solidFill>
                  <a:schemeClr val="accent2"/>
                </a:solidFill>
                <a:latin typeface="Calibri" pitchFamily="34" charset="0"/>
              </a:rPr>
              <a:t>Forecast rainfall by ACCESS is highly sensitive to topography.</a:t>
            </a:r>
            <a:endParaRPr lang="zh-CN" altLang="en-US" sz="1400" b="1">
              <a:solidFill>
                <a:schemeClr val="accent2"/>
              </a:solidFill>
              <a:latin typeface="Calibri" pitchFamily="34" charset="0"/>
            </a:endParaRPr>
          </a:p>
        </p:txBody>
      </p:sp>
      <p:cxnSp>
        <p:nvCxnSpPr>
          <p:cNvPr id="7" name="直接箭头连接符 6"/>
          <p:cNvCxnSpPr/>
          <p:nvPr/>
        </p:nvCxnSpPr>
        <p:spPr>
          <a:xfrm flipH="1" flipV="1">
            <a:off x="6732000" y="1196766"/>
            <a:ext cx="1008000" cy="28803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104" name="矩形 21"/>
          <p:cNvSpPr>
            <a:spLocks noChangeArrowheads="1"/>
          </p:cNvSpPr>
          <p:nvPr/>
        </p:nvSpPr>
        <p:spPr bwMode="auto">
          <a:xfrm>
            <a:off x="5077440" y="2276880"/>
            <a:ext cx="208656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n-US" altLang="zh-CN" sz="1400" b="1">
                <a:solidFill>
                  <a:schemeClr val="accent2"/>
                </a:solidFill>
                <a:latin typeface="Calibri" pitchFamily="34" charset="0"/>
              </a:rPr>
              <a:t>No significant orographic enhancement</a:t>
            </a:r>
            <a:endParaRPr lang="zh-CN" altLang="en-US" sz="1400" b="1">
              <a:solidFill>
                <a:schemeClr val="accent2"/>
              </a:solidFill>
              <a:latin typeface="Calibri" pitchFamily="34" charset="0"/>
            </a:endParaRPr>
          </a:p>
        </p:txBody>
      </p:sp>
      <p:sp>
        <p:nvSpPr>
          <p:cNvPr id="4105" name="矩形 20"/>
          <p:cNvSpPr>
            <a:spLocks noChangeArrowheads="1"/>
          </p:cNvSpPr>
          <p:nvPr/>
        </p:nvSpPr>
        <p:spPr bwMode="auto">
          <a:xfrm>
            <a:off x="250560" y="4581122"/>
            <a:ext cx="2161440" cy="120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n-US" altLang="zh-CN" b="1">
                <a:latin typeface="Calibri" pitchFamily="34" charset="0"/>
              </a:rPr>
              <a:t>All the simulations capture the onset of the precipitation reasonably well.</a:t>
            </a:r>
            <a:endParaRPr lang="zh-CN" altLang="en-US">
              <a:latin typeface="Calibri" pitchFamily="34" charset="0"/>
            </a:endParaRPr>
          </a:p>
        </p:txBody>
      </p:sp>
      <p:sp>
        <p:nvSpPr>
          <p:cNvPr id="11" name="椭圆 10"/>
          <p:cNvSpPr/>
          <p:nvPr/>
        </p:nvSpPr>
        <p:spPr>
          <a:xfrm>
            <a:off x="3564001" y="5949265"/>
            <a:ext cx="502560" cy="576060"/>
          </a:xfrm>
          <a:prstGeom prst="ellipse">
            <a:avLst/>
          </a:prstGeom>
          <a:noFill/>
          <a:ln>
            <a:solidFill>
              <a:srgbClr val="CC384A"/>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zh-CN" altLang="en-US">
              <a:solidFill>
                <a:srgbClr val="FFFFFF"/>
              </a:solidFill>
            </a:endParaRPr>
          </a:p>
        </p:txBody>
      </p:sp>
      <p:cxnSp>
        <p:nvCxnSpPr>
          <p:cNvPr id="13" name="直接箭头连接符 12"/>
          <p:cNvCxnSpPr/>
          <p:nvPr/>
        </p:nvCxnSpPr>
        <p:spPr>
          <a:xfrm>
            <a:off x="2050560" y="5445212"/>
            <a:ext cx="1441440" cy="5760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08" name="矩形 20"/>
          <p:cNvSpPr>
            <a:spLocks noChangeArrowheads="1"/>
          </p:cNvSpPr>
          <p:nvPr/>
        </p:nvSpPr>
        <p:spPr bwMode="auto">
          <a:xfrm>
            <a:off x="6804000" y="4149076"/>
            <a:ext cx="2160000" cy="147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n-US" altLang="zh-CN" b="1">
                <a:latin typeface="Calibri" pitchFamily="34" charset="0"/>
              </a:rPr>
              <a:t>WRF significantly underestimates the accumulated amount of rainfall (~50%).</a:t>
            </a:r>
            <a:endParaRPr lang="zh-CN" altLang="en-US">
              <a:latin typeface="Calibri" pitchFamily="34" charset="0"/>
            </a:endParaRPr>
          </a:p>
        </p:txBody>
      </p:sp>
      <p:sp>
        <p:nvSpPr>
          <p:cNvPr id="16" name="左大括号 15"/>
          <p:cNvSpPr/>
          <p:nvPr/>
        </p:nvSpPr>
        <p:spPr>
          <a:xfrm flipH="1" flipV="1">
            <a:off x="6444001" y="4149077"/>
            <a:ext cx="360000" cy="1080113"/>
          </a:xfrm>
          <a:prstGeom prst="leftBrace">
            <a:avLst>
              <a:gd name="adj1" fmla="val 8333"/>
              <a:gd name="adj2" fmla="val 50000"/>
            </a:avLst>
          </a:prstGeom>
          <a:ln w="28575">
            <a:solidFill>
              <a:srgbClr val="CC384A"/>
            </a:solidFill>
          </a:ln>
        </p:spPr>
        <p:style>
          <a:lnRef idx="1">
            <a:schemeClr val="accent1"/>
          </a:lnRef>
          <a:fillRef idx="0">
            <a:schemeClr val="accent1"/>
          </a:fillRef>
          <a:effectRef idx="0">
            <a:schemeClr val="accent1"/>
          </a:effectRef>
          <a:fontRef idx="minor">
            <a:schemeClr val="tx1"/>
          </a:fontRef>
        </p:style>
        <p:txBody>
          <a:bodyPr lIns="91430" tIns="45715" rIns="91430" bIns="45715" anchor="ctr"/>
          <a:lstStyle/>
          <a:p>
            <a:pPr algn="ctr">
              <a:defRPr/>
            </a:pPr>
            <a:endParaRPr lang="zh-CN" altLang="en-US"/>
          </a:p>
        </p:txBody>
      </p:sp>
    </p:spTree>
    <p:extLst>
      <p:ext uri="{BB962C8B-B14F-4D97-AF65-F5344CB8AC3E}">
        <p14:creationId xmlns:p14="http://schemas.microsoft.com/office/powerpoint/2010/main" val="7273932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195840" y="1404148"/>
            <a:ext cx="6336000" cy="36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r>
              <a:rPr lang="en-US" altLang="zh-CN" b="1"/>
              <a:t>Satellite overpass:  04:25 UTC July 23, 2013</a:t>
            </a:r>
            <a:endParaRPr lang="en-GB" altLang="zh-CN" b="1"/>
          </a:p>
        </p:txBody>
      </p:sp>
      <p:sp>
        <p:nvSpPr>
          <p:cNvPr id="5123" name="矩形 6"/>
          <p:cNvSpPr>
            <a:spLocks noChangeArrowheads="1"/>
          </p:cNvSpPr>
          <p:nvPr/>
        </p:nvSpPr>
        <p:spPr bwMode="auto">
          <a:xfrm>
            <a:off x="5421600" y="1404148"/>
            <a:ext cx="3070080" cy="36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r>
              <a:rPr lang="en-US" altLang="zh-CN" b="1"/>
              <a:t>A-Train track: South Cape</a:t>
            </a:r>
            <a:endParaRPr lang="en-GB" altLang="zh-CN" b="1"/>
          </a:p>
        </p:txBody>
      </p:sp>
      <p:pic>
        <p:nvPicPr>
          <p:cNvPr id="5124" name="Picture 2" descr="E:\post-doc\Research\Field_Project\2103_07_23\IDX0102.2013072306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1" y="1860676"/>
            <a:ext cx="5326560" cy="359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矩形 9"/>
          <p:cNvSpPr>
            <a:spLocks noChangeArrowheads="1"/>
          </p:cNvSpPr>
          <p:nvPr/>
        </p:nvSpPr>
        <p:spPr bwMode="auto">
          <a:xfrm>
            <a:off x="326880" y="5453853"/>
            <a:ext cx="8033760" cy="119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buFont typeface="Arial" charset="0"/>
              <a:buChar char="•"/>
            </a:pPr>
            <a:r>
              <a:rPr lang="zh-CN" altLang="en-US"/>
              <a:t>  </a:t>
            </a:r>
            <a:r>
              <a:rPr lang="en-GB" altLang="zh-CN"/>
              <a:t>High pressure ridge</a:t>
            </a:r>
          </a:p>
          <a:p>
            <a:pPr>
              <a:buFont typeface="Arial" charset="0"/>
              <a:buChar char="•"/>
            </a:pPr>
            <a:r>
              <a:rPr lang="en-GB" altLang="zh-CN"/>
              <a:t>  SSE(observed)/SSW(models)</a:t>
            </a:r>
          </a:p>
          <a:p>
            <a:pPr>
              <a:buFont typeface="Arial" charset="0"/>
              <a:buChar char="•"/>
            </a:pPr>
            <a:r>
              <a:rPr lang="en-GB" altLang="zh-CN"/>
              <a:t>  Large field of boundary layer (BL) clouds</a:t>
            </a:r>
          </a:p>
          <a:p>
            <a:pPr>
              <a:buFont typeface="Arial" charset="0"/>
              <a:buChar char="•"/>
            </a:pPr>
            <a:r>
              <a:rPr lang="en-GB" altLang="zh-CN"/>
              <a:t>  Aerosols underneath clouds</a:t>
            </a:r>
          </a:p>
        </p:txBody>
      </p:sp>
      <p:pic>
        <p:nvPicPr>
          <p:cNvPr id="5126" name="Picture 3" descr="J:\Field_Project\2013_07_23\A-Train\modis_IR_0723_merg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921" y="1795869"/>
            <a:ext cx="2337120" cy="359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十字星 9"/>
          <p:cNvSpPr>
            <a:spLocks noChangeArrowheads="1"/>
          </p:cNvSpPr>
          <p:nvPr/>
        </p:nvSpPr>
        <p:spPr bwMode="auto">
          <a:xfrm>
            <a:off x="7968960" y="2187591"/>
            <a:ext cx="129600" cy="66247"/>
          </a:xfrm>
          <a:prstGeom prst="star4">
            <a:avLst>
              <a:gd name="adj" fmla="val 12500"/>
            </a:avLst>
          </a:prstGeom>
          <a:solidFill>
            <a:srgbClr val="FFFF00"/>
          </a:solidFill>
          <a:ln w="9525" algn="ctr">
            <a:solidFill>
              <a:srgbClr val="FFFF00"/>
            </a:solidFill>
            <a:round/>
            <a:headEnd/>
            <a:tailEnd/>
          </a:ln>
        </p:spPr>
        <p:txBody>
          <a:bodyPr lIns="82945" tIns="41473" rIns="82945" bIns="41473"/>
          <a:lstStyle/>
          <a:p>
            <a:endParaRPr lang="zh-CN" altLang="en-US"/>
          </a:p>
        </p:txBody>
      </p:sp>
      <p:sp>
        <p:nvSpPr>
          <p:cNvPr id="10" name="Title 1"/>
          <p:cNvSpPr txBox="1">
            <a:spLocks/>
          </p:cNvSpPr>
          <p:nvPr/>
        </p:nvSpPr>
        <p:spPr bwMode="auto">
          <a:xfrm>
            <a:off x="456480" y="0"/>
            <a:ext cx="8033760" cy="1337901"/>
          </a:xfrm>
          <a:prstGeom prst="rect">
            <a:avLst/>
          </a:prstGeom>
          <a:noFill/>
          <a:ln w="9525">
            <a:noFill/>
            <a:round/>
            <a:headEnd/>
            <a:tailEnd/>
          </a:ln>
          <a:effectLst/>
        </p:spPr>
        <p:txBody>
          <a:bodyPr lIns="0" tIns="0" rIns="0" bIns="0" anchor="ctr">
            <a:normAutofit fontScale="97500"/>
          </a:bodyPr>
          <a:lstStyle/>
          <a:p>
            <a:pPr algn="ctr">
              <a:lnSpc>
                <a:spcPct val="100000"/>
              </a:lnSpc>
              <a:buFont typeface="Times New Roman" pitchFamily="16" charset="0"/>
              <a:buNone/>
              <a:defRPr/>
            </a:pPr>
            <a:r>
              <a:rPr lang="en-US" sz="2300" b="1" kern="0" dirty="0">
                <a:solidFill>
                  <a:srgbClr val="0070C0"/>
                </a:solidFill>
                <a:effectLst>
                  <a:outerShdw blurRad="38100" dist="38100" dir="2700000" algn="tl">
                    <a:srgbClr val="000000">
                      <a:alpha val="43137"/>
                    </a:srgbClr>
                  </a:outerShdw>
                </a:effectLst>
                <a:latin typeface="+mj-lt"/>
                <a:ea typeface="+mj-ea"/>
                <a:cs typeface="+mj-cs"/>
              </a:rPr>
              <a:t>An Evaluation of ACCESS-C forecasts of Boundary Layer Clouds over the Southern Ocean</a:t>
            </a:r>
          </a:p>
          <a:p>
            <a:pPr algn="ctr">
              <a:lnSpc>
                <a:spcPct val="100000"/>
              </a:lnSpc>
              <a:buFont typeface="Times New Roman" pitchFamily="16" charset="0"/>
              <a:buNone/>
              <a:defRPr/>
            </a:pPr>
            <a:endParaRPr lang="en-US" sz="700" b="1" kern="0" dirty="0">
              <a:solidFill>
                <a:srgbClr val="0070C0"/>
              </a:solidFill>
              <a:effectLst>
                <a:outerShdw blurRad="38100" dist="38100" dir="2700000" algn="tl">
                  <a:srgbClr val="000000">
                    <a:alpha val="43137"/>
                  </a:srgbClr>
                </a:outerShdw>
              </a:effectLst>
              <a:latin typeface="+mj-lt"/>
              <a:ea typeface="+mj-ea"/>
              <a:cs typeface="+mj-cs"/>
            </a:endParaRPr>
          </a:p>
          <a:p>
            <a:pPr algn="ctr">
              <a:lnSpc>
                <a:spcPct val="100000"/>
              </a:lnSpc>
              <a:buFont typeface="Times New Roman" pitchFamily="16" charset="0"/>
              <a:buNone/>
              <a:defRPr/>
            </a:pPr>
            <a:r>
              <a:rPr lang="en-US" b="1" kern="0" dirty="0">
                <a:latin typeface="+mj-lt"/>
                <a:ea typeface="+mj-ea"/>
                <a:cs typeface="+mj-cs"/>
              </a:rPr>
              <a:t>Vivian Huang, C. Franklin, S. Siems, M. Manton, T. Chubb, A. Lock </a:t>
            </a:r>
            <a:endParaRPr lang="en-US" sz="1900" b="1" kern="0" dirty="0">
              <a:latin typeface="+mj-lt"/>
              <a:ea typeface="+mj-ea"/>
              <a:cs typeface="+mj-cs"/>
            </a:endParaRPr>
          </a:p>
        </p:txBody>
      </p:sp>
      <p:pic>
        <p:nvPicPr>
          <p:cNvPr id="512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040" y="6433156"/>
            <a:ext cx="1848960" cy="42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03240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J:\Field_Project\2013_07_23\plt_SkewT_hobart_ACCESS_20130722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0" y="1795869"/>
            <a:ext cx="4584960" cy="437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矩形 6"/>
          <p:cNvSpPr>
            <a:spLocks noChangeArrowheads="1"/>
          </p:cNvSpPr>
          <p:nvPr/>
        </p:nvSpPr>
        <p:spPr bwMode="auto">
          <a:xfrm>
            <a:off x="587521" y="620706"/>
            <a:ext cx="4572000" cy="42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r>
              <a:rPr lang="en-US" altLang="zh-CN" sz="2200" b="1">
                <a:solidFill>
                  <a:srgbClr val="0070C0"/>
                </a:solidFill>
              </a:rPr>
              <a:t>Evaluation of soundings</a:t>
            </a:r>
            <a:endParaRPr lang="en-GB" altLang="zh-CN" sz="2200" b="1">
              <a:solidFill>
                <a:srgbClr val="0070C0"/>
              </a:solidFill>
            </a:endParaRPr>
          </a:p>
        </p:txBody>
      </p:sp>
      <p:sp>
        <p:nvSpPr>
          <p:cNvPr id="6148" name="矩形 6"/>
          <p:cNvSpPr>
            <a:spLocks noChangeArrowheads="1"/>
          </p:cNvSpPr>
          <p:nvPr/>
        </p:nvSpPr>
        <p:spPr bwMode="auto">
          <a:xfrm>
            <a:off x="391680" y="1142041"/>
            <a:ext cx="3526560" cy="63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a:r>
              <a:rPr lang="en-US" altLang="zh-CN" b="1"/>
              <a:t>ACCESS vs. Hobart </a:t>
            </a:r>
          </a:p>
          <a:p>
            <a:pPr algn="ctr"/>
            <a:r>
              <a:rPr lang="en-US" altLang="zh-CN" b="1"/>
              <a:t>23UTC 22/07/2013</a:t>
            </a:r>
            <a:endParaRPr lang="en-GB" altLang="zh-CN" b="1"/>
          </a:p>
        </p:txBody>
      </p:sp>
      <p:sp>
        <p:nvSpPr>
          <p:cNvPr id="6149" name="矩形 6"/>
          <p:cNvSpPr>
            <a:spLocks noChangeArrowheads="1"/>
          </p:cNvSpPr>
          <p:nvPr/>
        </p:nvSpPr>
        <p:spPr bwMode="auto">
          <a:xfrm>
            <a:off x="4767841" y="1142041"/>
            <a:ext cx="3526560" cy="63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a:r>
              <a:rPr lang="en-US" altLang="zh-CN" b="1"/>
              <a:t>ACCESS vs. aircraft</a:t>
            </a:r>
          </a:p>
          <a:p>
            <a:pPr algn="ctr"/>
            <a:r>
              <a:rPr lang="en-US" altLang="zh-CN" b="1"/>
              <a:t>~04UTC 23/07/2013</a:t>
            </a:r>
          </a:p>
        </p:txBody>
      </p:sp>
      <p:pic>
        <p:nvPicPr>
          <p:cNvPr id="615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800" y="2187591"/>
            <a:ext cx="4311360" cy="17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6800" y="4343496"/>
            <a:ext cx="4321440" cy="169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5"/>
          <p:cNvSpPr>
            <a:spLocks noChangeArrowheads="1"/>
          </p:cNvSpPr>
          <p:nvPr/>
        </p:nvSpPr>
        <p:spPr bwMode="auto">
          <a:xfrm>
            <a:off x="4832641" y="1860676"/>
            <a:ext cx="1697760" cy="36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r>
              <a:rPr lang="en-US" altLang="zh-CN"/>
              <a:t>Ascent</a:t>
            </a:r>
            <a:endParaRPr lang="en-GB" altLang="zh-CN"/>
          </a:p>
        </p:txBody>
      </p:sp>
      <p:sp>
        <p:nvSpPr>
          <p:cNvPr id="6153" name="矩形 5"/>
          <p:cNvSpPr>
            <a:spLocks noChangeArrowheads="1"/>
          </p:cNvSpPr>
          <p:nvPr/>
        </p:nvSpPr>
        <p:spPr bwMode="auto">
          <a:xfrm>
            <a:off x="4832641" y="3951775"/>
            <a:ext cx="1697760" cy="36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r>
              <a:rPr lang="en-US" altLang="zh-CN"/>
              <a:t>Descent</a:t>
            </a:r>
            <a:endParaRPr lang="en-GB" altLang="zh-CN"/>
          </a:p>
        </p:txBody>
      </p:sp>
      <p:pic>
        <p:nvPicPr>
          <p:cNvPr id="61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040" y="6433156"/>
            <a:ext cx="1848960" cy="42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459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J:\Field_Project\2013_07_23\modis_ACCESS_merg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21"/>
            <a:ext cx="9144000" cy="68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6508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4000" y="0"/>
            <a:ext cx="8637588" cy="1143000"/>
          </a:xfrm>
        </p:spPr>
        <p:txBody>
          <a:bodyPr/>
          <a:lstStyle/>
          <a:p>
            <a:r>
              <a:rPr lang="en-US" altLang="en-US" dirty="0" smtClean="0"/>
              <a:t>High impact weather </a:t>
            </a:r>
            <a:r>
              <a:rPr lang="en-US" altLang="en-US" dirty="0" err="1" smtClean="0"/>
              <a:t>modelling</a:t>
            </a:r>
            <a:r>
              <a:rPr lang="en-US" altLang="en-US" dirty="0" smtClean="0"/>
              <a:t> team</a:t>
            </a:r>
            <a:br>
              <a:rPr lang="en-US" altLang="en-US" dirty="0" smtClean="0"/>
            </a:br>
            <a:r>
              <a:rPr lang="en-US" dirty="0"/>
              <a:t>TCs, Bushfires, Aviation, Severe TS, </a:t>
            </a:r>
            <a:r>
              <a:rPr lang="en-US" dirty="0" smtClean="0"/>
              <a:t>etc.</a:t>
            </a:r>
            <a:endParaRPr lang="en-US" altLang="en-US" dirty="0"/>
          </a:p>
        </p:txBody>
      </p:sp>
      <p:sp>
        <p:nvSpPr>
          <p:cNvPr id="54275" name="Rectangle 3"/>
          <p:cNvSpPr>
            <a:spLocks noGrp="1" noChangeArrowheads="1"/>
          </p:cNvSpPr>
          <p:nvPr>
            <p:ph type="body" idx="1"/>
          </p:nvPr>
        </p:nvSpPr>
        <p:spPr>
          <a:xfrm>
            <a:off x="254000" y="1687951"/>
            <a:ext cx="8637588" cy="3373454"/>
          </a:xfrm>
        </p:spPr>
        <p:txBody>
          <a:bodyPr/>
          <a:lstStyle/>
          <a:p>
            <a:pPr>
              <a:buFont typeface="Arial" panose="020B0604020202020204" pitchFamily="34" charset="0"/>
              <a:buChar char="•"/>
            </a:pPr>
            <a:r>
              <a:rPr lang="en-AU" dirty="0"/>
              <a:t>To improve our understanding of and ability to predict severe weather, including for bush fires, tropical cyclones, severe thunderstorms and heavy rainfall, through the use of high-resolution modelling in conjunction with available </a:t>
            </a:r>
            <a:r>
              <a:rPr lang="en-AU" dirty="0" smtClean="0"/>
              <a:t>observations</a:t>
            </a:r>
          </a:p>
          <a:p>
            <a:pPr>
              <a:buFont typeface="Arial" panose="020B0604020202020204" pitchFamily="34" charset="0"/>
              <a:buChar char="•"/>
            </a:pPr>
            <a:endParaRPr lang="en-US" altLang="en-US" dirty="0">
              <a:solidFill>
                <a:srgbClr val="010000"/>
              </a:solidFill>
            </a:endParaRPr>
          </a:p>
        </p:txBody>
      </p:sp>
      <p:sp>
        <p:nvSpPr>
          <p:cNvPr id="2" name="TextBox 1"/>
          <p:cNvSpPr txBox="1"/>
          <p:nvPr/>
        </p:nvSpPr>
        <p:spPr>
          <a:xfrm>
            <a:off x="6142699" y="6172200"/>
            <a:ext cx="2418483" cy="461665"/>
          </a:xfrm>
          <a:prstGeom prst="rect">
            <a:avLst/>
          </a:prstGeom>
          <a:noFill/>
        </p:spPr>
        <p:txBody>
          <a:bodyPr wrap="none" rtlCol="0">
            <a:spAutoFit/>
          </a:bodyPr>
          <a:lstStyle/>
          <a:p>
            <a:r>
              <a:rPr lang="en-AU" sz="2400" dirty="0" smtClean="0">
                <a:solidFill>
                  <a:srgbClr val="FF0000"/>
                </a:solidFill>
              </a:rPr>
              <a:t>Jeff </a:t>
            </a:r>
            <a:r>
              <a:rPr lang="en-AU" sz="2400" dirty="0" err="1" smtClean="0">
                <a:solidFill>
                  <a:srgbClr val="FF0000"/>
                </a:solidFill>
              </a:rPr>
              <a:t>Kepert</a:t>
            </a:r>
            <a:r>
              <a:rPr lang="en-AU" sz="2400" dirty="0" smtClean="0">
                <a:solidFill>
                  <a:srgbClr val="FF0000"/>
                </a:solidFill>
              </a:rPr>
              <a:t> et al.</a:t>
            </a:r>
          </a:p>
        </p:txBody>
      </p:sp>
    </p:spTree>
    <p:extLst>
      <p:ext uri="{BB962C8B-B14F-4D97-AF65-F5344CB8AC3E}">
        <p14:creationId xmlns:p14="http://schemas.microsoft.com/office/powerpoint/2010/main" val="1920583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9144000" cy="6857447"/>
            <a:chOff x="0" y="0"/>
            <a:chExt cx="9144000" cy="6857447"/>
          </a:xfrm>
        </p:grpSpPr>
        <p:sp>
          <p:nvSpPr>
            <p:cNvPr id="10" name="Rectangle 9"/>
            <p:cNvSpPr/>
            <p:nvPr/>
          </p:nvSpPr>
          <p:spPr>
            <a:xfrm>
              <a:off x="0" y="0"/>
              <a:ext cx="9144000" cy="68574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pic>
          <p:nvPicPr>
            <p:cNvPr id="11" name="Picture 10" descr="Grey_MSLP_mainland.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7652"/>
              <a:ext cx="9144000" cy="5929795"/>
            </a:xfrm>
            <a:prstGeom prst="rect">
              <a:avLst/>
            </a:prstGeom>
          </p:spPr>
        </p:pic>
      </p:grpSp>
      <p:pic>
        <p:nvPicPr>
          <p:cNvPr id="8" name="Picture 7"/>
          <p:cNvPicPr>
            <a:picLocks noChangeAspect="1"/>
          </p:cNvPicPr>
          <p:nvPr/>
        </p:nvPicPr>
        <p:blipFill>
          <a:blip r:embed="rId3"/>
          <a:stretch>
            <a:fillRect/>
          </a:stretch>
        </p:blipFill>
        <p:spPr>
          <a:xfrm>
            <a:off x="177800" y="457200"/>
            <a:ext cx="8775700" cy="5930900"/>
          </a:xfrm>
          <a:prstGeom prst="rect">
            <a:avLst/>
          </a:prstGeom>
          <a:solidFill>
            <a:schemeClr val="bg1"/>
          </a:solid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Oval 1"/>
          <p:cNvSpPr/>
          <p:nvPr/>
        </p:nvSpPr>
        <p:spPr>
          <a:xfrm>
            <a:off x="6658378" y="3268101"/>
            <a:ext cx="2202288" cy="634197"/>
          </a:xfrm>
          <a:prstGeom prst="ellipse">
            <a:avLst/>
          </a:prstGeom>
          <a:solidFill>
            <a:srgbClr val="0070C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endParaRPr>
          </a:p>
        </p:txBody>
      </p:sp>
    </p:spTree>
    <p:extLst>
      <p:ext uri="{BB962C8B-B14F-4D97-AF65-F5344CB8AC3E}">
        <p14:creationId xmlns:p14="http://schemas.microsoft.com/office/powerpoint/2010/main" val="31806033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4115"/>
            <a:ext cx="5067300" cy="5067300"/>
          </a:xfrm>
          <a:prstGeom prst="rect">
            <a:avLst/>
          </a:prstGeom>
        </p:spPr>
      </p:pic>
      <p:sp>
        <p:nvSpPr>
          <p:cNvPr id="54274" name="Rectangle 2"/>
          <p:cNvSpPr>
            <a:spLocks noGrp="1" noChangeArrowheads="1"/>
          </p:cNvSpPr>
          <p:nvPr>
            <p:ph type="title"/>
          </p:nvPr>
        </p:nvSpPr>
        <p:spPr>
          <a:xfrm>
            <a:off x="254000" y="0"/>
            <a:ext cx="8637588" cy="1143000"/>
          </a:xfrm>
        </p:spPr>
        <p:txBody>
          <a:bodyPr/>
          <a:lstStyle/>
          <a:p>
            <a:r>
              <a:rPr lang="en-US" altLang="en-US" dirty="0" smtClean="0"/>
              <a:t>Wind speed and direction</a:t>
            </a:r>
            <a:br>
              <a:rPr lang="en-US" altLang="en-US" dirty="0" smtClean="0"/>
            </a:br>
            <a:r>
              <a:rPr lang="en-AU" dirty="0"/>
              <a:t>Ash Wednesday, 1983</a:t>
            </a:r>
            <a:endParaRPr lang="en-US" altLang="en-US" dirty="0"/>
          </a:p>
        </p:txBody>
      </p:sp>
      <p:sp>
        <p:nvSpPr>
          <p:cNvPr id="4" name="Content Placeholder 3"/>
          <p:cNvSpPr>
            <a:spLocks noGrp="1"/>
          </p:cNvSpPr>
          <p:nvPr>
            <p:ph idx="1"/>
          </p:nvPr>
        </p:nvSpPr>
        <p:spPr>
          <a:xfrm>
            <a:off x="5148064" y="1296000"/>
            <a:ext cx="3744416" cy="4922837"/>
          </a:xfrm>
        </p:spPr>
        <p:txBody>
          <a:bodyPr/>
          <a:lstStyle/>
          <a:p>
            <a:r>
              <a:rPr lang="en-AU" sz="2000" dirty="0" smtClean="0"/>
              <a:t>ACCESS simulation on 400-m grid.</a:t>
            </a:r>
          </a:p>
          <a:p>
            <a:r>
              <a:rPr lang="en-AU" sz="2000" dirty="0" smtClean="0"/>
              <a:t>Marked wind change</a:t>
            </a:r>
            <a:endParaRPr lang="en-AU" sz="2000" dirty="0"/>
          </a:p>
          <a:p>
            <a:r>
              <a:rPr lang="en-AU" sz="2000" dirty="0" smtClean="0"/>
              <a:t>Roll circulations ahead of change from late morning</a:t>
            </a:r>
          </a:p>
          <a:p>
            <a:r>
              <a:rPr lang="en-AU" sz="2000" dirty="0" smtClean="0"/>
              <a:t>Strong post-frontal winds caused severe fire behaviour, many deaths</a:t>
            </a:r>
          </a:p>
          <a:p>
            <a:r>
              <a:rPr lang="en-AU" sz="2000" dirty="0" smtClean="0"/>
              <a:t>Thunderstorm downdrafts ahead of change</a:t>
            </a:r>
          </a:p>
          <a:p>
            <a:endParaRPr lang="en-AU" dirty="0" smtClean="0"/>
          </a:p>
        </p:txBody>
      </p:sp>
      <p:sp>
        <p:nvSpPr>
          <p:cNvPr id="6" name="TextBox 5"/>
          <p:cNvSpPr txBox="1"/>
          <p:nvPr/>
        </p:nvSpPr>
        <p:spPr>
          <a:xfrm>
            <a:off x="-36512" y="1233804"/>
            <a:ext cx="1274708" cy="369332"/>
          </a:xfrm>
          <a:prstGeom prst="rect">
            <a:avLst/>
          </a:prstGeom>
          <a:noFill/>
        </p:spPr>
        <p:txBody>
          <a:bodyPr wrap="none" rtlCol="0">
            <a:spAutoFit/>
          </a:bodyPr>
          <a:lstStyle/>
          <a:p>
            <a:r>
              <a:rPr lang="en-AU" dirty="0" smtClean="0"/>
              <a:t>400 m grid</a:t>
            </a:r>
            <a:endParaRPr lang="en-AU" dirty="0"/>
          </a:p>
        </p:txBody>
      </p:sp>
      <p:sp>
        <p:nvSpPr>
          <p:cNvPr id="9" name="TextBox 8"/>
          <p:cNvSpPr txBox="1"/>
          <p:nvPr/>
        </p:nvSpPr>
        <p:spPr>
          <a:xfrm>
            <a:off x="6142699" y="6172200"/>
            <a:ext cx="2418483" cy="461665"/>
          </a:xfrm>
          <a:prstGeom prst="rect">
            <a:avLst/>
          </a:prstGeom>
          <a:noFill/>
        </p:spPr>
        <p:txBody>
          <a:bodyPr wrap="none" rtlCol="0">
            <a:spAutoFit/>
          </a:bodyPr>
          <a:lstStyle/>
          <a:p>
            <a:r>
              <a:rPr lang="en-AU" sz="2400" dirty="0" smtClean="0">
                <a:solidFill>
                  <a:srgbClr val="FF0000"/>
                </a:solidFill>
              </a:rPr>
              <a:t>Jeff </a:t>
            </a:r>
            <a:r>
              <a:rPr lang="en-AU" sz="2400" dirty="0" err="1" smtClean="0">
                <a:solidFill>
                  <a:srgbClr val="FF0000"/>
                </a:solidFill>
              </a:rPr>
              <a:t>Kepert</a:t>
            </a:r>
            <a:r>
              <a:rPr lang="en-AU" sz="2400" dirty="0" smtClean="0">
                <a:solidFill>
                  <a:srgbClr val="FF0000"/>
                </a:solidFill>
              </a:rPr>
              <a:t> et al.</a:t>
            </a:r>
          </a:p>
        </p:txBody>
      </p:sp>
    </p:spTree>
    <p:extLst>
      <p:ext uri="{BB962C8B-B14F-4D97-AF65-F5344CB8AC3E}">
        <p14:creationId xmlns:p14="http://schemas.microsoft.com/office/powerpoint/2010/main" val="19205837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4000" y="0"/>
            <a:ext cx="8637588" cy="1143000"/>
          </a:xfrm>
        </p:spPr>
        <p:txBody>
          <a:bodyPr/>
          <a:lstStyle/>
          <a:p>
            <a:r>
              <a:rPr lang="en-US" altLang="en-US" dirty="0" smtClean="0"/>
              <a:t>Plume dynamics</a:t>
            </a:r>
            <a:br>
              <a:rPr lang="en-US" altLang="en-US" dirty="0" smtClean="0"/>
            </a:br>
            <a:r>
              <a:rPr lang="en-US" altLang="en-US" dirty="0" smtClean="0"/>
              <a:t>LES, </a:t>
            </a:r>
            <a:r>
              <a:rPr lang="en-AU" dirty="0" smtClean="0"/>
              <a:t>15 </a:t>
            </a:r>
            <a:r>
              <a:rPr lang="en-AU" dirty="0"/>
              <a:t>m s</a:t>
            </a:r>
            <a:r>
              <a:rPr lang="en-AU" baseline="30000" dirty="0"/>
              <a:t>-1</a:t>
            </a:r>
            <a:r>
              <a:rPr lang="en-AU" dirty="0"/>
              <a:t> wind</a:t>
            </a:r>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
        <p:nvSpPr>
          <p:cNvPr id="7" name="TextBox 6"/>
          <p:cNvSpPr txBox="1"/>
          <p:nvPr/>
        </p:nvSpPr>
        <p:spPr>
          <a:xfrm>
            <a:off x="6142699" y="6172200"/>
            <a:ext cx="2418483" cy="461665"/>
          </a:xfrm>
          <a:prstGeom prst="rect">
            <a:avLst/>
          </a:prstGeom>
          <a:noFill/>
        </p:spPr>
        <p:txBody>
          <a:bodyPr wrap="none" rtlCol="0">
            <a:spAutoFit/>
          </a:bodyPr>
          <a:lstStyle/>
          <a:p>
            <a:r>
              <a:rPr lang="en-AU" sz="2400" dirty="0" smtClean="0">
                <a:solidFill>
                  <a:srgbClr val="FF0000"/>
                </a:solidFill>
              </a:rPr>
              <a:t>Jeff </a:t>
            </a:r>
            <a:r>
              <a:rPr lang="en-AU" sz="2400" dirty="0" err="1" smtClean="0">
                <a:solidFill>
                  <a:srgbClr val="FF0000"/>
                </a:solidFill>
              </a:rPr>
              <a:t>Kepert</a:t>
            </a:r>
            <a:r>
              <a:rPr lang="en-AU" sz="2400" dirty="0" smtClean="0">
                <a:solidFill>
                  <a:srgbClr val="FF0000"/>
                </a:solidFill>
              </a:rPr>
              <a:t> et al.</a:t>
            </a:r>
          </a:p>
        </p:txBody>
      </p:sp>
    </p:spTree>
    <p:extLst>
      <p:ext uri="{BB962C8B-B14F-4D97-AF65-F5344CB8AC3E}">
        <p14:creationId xmlns:p14="http://schemas.microsoft.com/office/powerpoint/2010/main" val="19205837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380" y="1043323"/>
            <a:ext cx="7381875" cy="4591050"/>
          </a:xfrm>
          <a:prstGeom prst="rect">
            <a:avLst/>
          </a:prstGeom>
        </p:spPr>
      </p:pic>
      <p:sp>
        <p:nvSpPr>
          <p:cNvPr id="54274" name="Rectangle 2"/>
          <p:cNvSpPr>
            <a:spLocks noGrp="1" noChangeArrowheads="1"/>
          </p:cNvSpPr>
          <p:nvPr>
            <p:ph type="title"/>
          </p:nvPr>
        </p:nvSpPr>
        <p:spPr>
          <a:xfrm>
            <a:off x="254000" y="0"/>
            <a:ext cx="8637588" cy="1143000"/>
          </a:xfrm>
        </p:spPr>
        <p:txBody>
          <a:bodyPr/>
          <a:lstStyle/>
          <a:p>
            <a:r>
              <a:rPr lang="en-US" altLang="en-US" dirty="0" smtClean="0"/>
              <a:t>Firebrand transport</a:t>
            </a:r>
            <a:r>
              <a:rPr lang="en-US" altLang="en-US" dirty="0"/>
              <a:t/>
            </a:r>
            <a:br>
              <a:rPr lang="en-US" altLang="en-US" dirty="0"/>
            </a:br>
            <a:r>
              <a:rPr lang="en-US" altLang="en-US" dirty="0"/>
              <a:t>LES, </a:t>
            </a:r>
            <a:r>
              <a:rPr lang="en-AU" dirty="0"/>
              <a:t>15 m s</a:t>
            </a:r>
            <a:r>
              <a:rPr lang="en-AU" baseline="30000" dirty="0"/>
              <a:t>-1</a:t>
            </a:r>
            <a:r>
              <a:rPr lang="en-AU" dirty="0"/>
              <a:t> wind</a:t>
            </a:r>
            <a:endParaRPr lang="en-US" altLang="en-US" dirty="0"/>
          </a:p>
        </p:txBody>
      </p:sp>
      <p:sp>
        <p:nvSpPr>
          <p:cNvPr id="5" name="Rectangle 3"/>
          <p:cNvSpPr txBox="1">
            <a:spLocks noChangeArrowheads="1"/>
          </p:cNvSpPr>
          <p:nvPr/>
        </p:nvSpPr>
        <p:spPr bwMode="auto">
          <a:xfrm>
            <a:off x="216000" y="1385888"/>
            <a:ext cx="1835150"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80975" indent="-180975" algn="l" rtl="0" eaLnBrk="0" fontAlgn="base" hangingPunct="0">
              <a:spcBef>
                <a:spcPct val="20000"/>
              </a:spcBef>
              <a:spcAft>
                <a:spcPct val="0"/>
              </a:spcAft>
              <a:buChar char="•"/>
              <a:defRPr sz="2000">
                <a:solidFill>
                  <a:srgbClr val="006F93"/>
                </a:solidFill>
                <a:latin typeface="+mn-lt"/>
                <a:ea typeface="+mn-ea"/>
                <a:cs typeface="+mn-cs"/>
              </a:defRPr>
            </a:lvl1pPr>
            <a:lvl2pPr marL="538163" indent="-177800" algn="l" rtl="0" eaLnBrk="0" fontAlgn="base" hangingPunct="0">
              <a:spcBef>
                <a:spcPct val="20000"/>
              </a:spcBef>
              <a:spcAft>
                <a:spcPct val="0"/>
              </a:spcAft>
              <a:buChar char="•"/>
              <a:defRPr>
                <a:solidFill>
                  <a:schemeClr val="tx1"/>
                </a:solidFill>
                <a:latin typeface="+mn-lt"/>
              </a:defRPr>
            </a:lvl2pPr>
            <a:lvl3pPr marL="893763" indent="-176213" algn="l" rtl="0" eaLnBrk="0" fontAlgn="base" hangingPunct="0">
              <a:spcBef>
                <a:spcPct val="20000"/>
              </a:spcBef>
              <a:spcAft>
                <a:spcPct val="0"/>
              </a:spcAft>
              <a:buChar char="•"/>
              <a:defRPr sz="1600">
                <a:solidFill>
                  <a:schemeClr val="tx1"/>
                </a:solidFill>
                <a:latin typeface="+mn-lt"/>
              </a:defRPr>
            </a:lvl3pPr>
            <a:lvl4pPr marL="1257300" indent="-180975" algn="l" rtl="0" eaLnBrk="0" fontAlgn="base" hangingPunct="0">
              <a:spcBef>
                <a:spcPct val="20000"/>
              </a:spcBef>
              <a:spcAft>
                <a:spcPct val="0"/>
              </a:spcAft>
              <a:buChar char="•"/>
              <a:defRPr sz="1400">
                <a:solidFill>
                  <a:schemeClr val="tx1"/>
                </a:solidFill>
                <a:latin typeface="+mn-lt"/>
              </a:defRPr>
            </a:lvl4pPr>
            <a:lvl5pPr marL="1617663" indent="-180975" algn="l" rtl="0" eaLnBrk="0" fontAlgn="base" hangingPunct="0">
              <a:spcBef>
                <a:spcPct val="20000"/>
              </a:spcBef>
              <a:spcAft>
                <a:spcPct val="0"/>
              </a:spcAft>
              <a:buChar char="•"/>
              <a:defRPr sz="1400">
                <a:solidFill>
                  <a:schemeClr val="tx1"/>
                </a:solidFill>
                <a:latin typeface="+mn-lt"/>
              </a:defRPr>
            </a:lvl5pPr>
            <a:lvl6pPr marL="2074863" indent="-180975" algn="l" rtl="0" fontAlgn="base">
              <a:spcBef>
                <a:spcPct val="20000"/>
              </a:spcBef>
              <a:spcAft>
                <a:spcPct val="0"/>
              </a:spcAft>
              <a:buChar char="•"/>
              <a:defRPr sz="1400">
                <a:solidFill>
                  <a:schemeClr val="tx1"/>
                </a:solidFill>
                <a:latin typeface="+mn-lt"/>
              </a:defRPr>
            </a:lvl6pPr>
            <a:lvl7pPr marL="2532063" indent="-180975" algn="l" rtl="0" fontAlgn="base">
              <a:spcBef>
                <a:spcPct val="20000"/>
              </a:spcBef>
              <a:spcAft>
                <a:spcPct val="0"/>
              </a:spcAft>
              <a:buChar char="•"/>
              <a:defRPr sz="1400">
                <a:solidFill>
                  <a:schemeClr val="tx1"/>
                </a:solidFill>
                <a:latin typeface="+mn-lt"/>
              </a:defRPr>
            </a:lvl7pPr>
            <a:lvl8pPr marL="2989263" indent="-180975" algn="l" rtl="0" fontAlgn="base">
              <a:spcBef>
                <a:spcPct val="20000"/>
              </a:spcBef>
              <a:spcAft>
                <a:spcPct val="0"/>
              </a:spcAft>
              <a:buChar char="•"/>
              <a:defRPr sz="1400">
                <a:solidFill>
                  <a:schemeClr val="tx1"/>
                </a:solidFill>
                <a:latin typeface="+mn-lt"/>
              </a:defRPr>
            </a:lvl8pPr>
            <a:lvl9pPr marL="3446463" indent="-180975" algn="l" rtl="0" fontAlgn="base">
              <a:spcBef>
                <a:spcPct val="20000"/>
              </a:spcBef>
              <a:spcAft>
                <a:spcPct val="0"/>
              </a:spcAft>
              <a:buChar char="•"/>
              <a:defRPr sz="1400">
                <a:solidFill>
                  <a:schemeClr val="tx1"/>
                </a:solidFill>
                <a:latin typeface="+mn-lt"/>
              </a:defRPr>
            </a:lvl9pPr>
          </a:lstStyle>
          <a:p>
            <a:pPr marL="0" indent="0" eaLnBrk="1" hangingPunct="1">
              <a:buFontTx/>
              <a:buNone/>
            </a:pPr>
            <a:r>
              <a:rPr lang="en-AU" sz="1800" dirty="0" smtClean="0">
                <a:solidFill>
                  <a:srgbClr val="010000"/>
                </a:solidFill>
              </a:rPr>
              <a:t>8265 particles released every 5 s for 15</a:t>
            </a:r>
            <a:r>
              <a:rPr lang="en-AU" sz="1800" dirty="0">
                <a:solidFill>
                  <a:srgbClr val="010000"/>
                </a:solidFill>
              </a:rPr>
              <a:t> </a:t>
            </a:r>
            <a:r>
              <a:rPr lang="en-AU" sz="1800" dirty="0" smtClean="0">
                <a:solidFill>
                  <a:srgbClr val="010000"/>
                </a:solidFill>
              </a:rPr>
              <a:t>min = 1,487,700 total</a:t>
            </a:r>
          </a:p>
          <a:p>
            <a:pPr marL="0" indent="0" eaLnBrk="1" hangingPunct="1">
              <a:buFontTx/>
              <a:buNone/>
            </a:pPr>
            <a:endParaRPr lang="en-AU" sz="1800" dirty="0" smtClean="0">
              <a:solidFill>
                <a:srgbClr val="010000"/>
              </a:solidFill>
            </a:endParaRPr>
          </a:p>
          <a:p>
            <a:pPr marL="0" indent="0" eaLnBrk="1" hangingPunct="1">
              <a:buFontTx/>
              <a:buNone/>
            </a:pPr>
            <a:r>
              <a:rPr lang="en-AU" sz="1800" b="1" dirty="0" smtClean="0">
                <a:solidFill>
                  <a:srgbClr val="010000"/>
                </a:solidFill>
              </a:rPr>
              <a:t>Only every 100</a:t>
            </a:r>
            <a:r>
              <a:rPr lang="en-AU" sz="1800" b="1" baseline="30000" dirty="0" smtClean="0">
                <a:solidFill>
                  <a:srgbClr val="010000"/>
                </a:solidFill>
              </a:rPr>
              <a:t>th</a:t>
            </a:r>
            <a:r>
              <a:rPr lang="en-AU" sz="1800" b="1" dirty="0" smtClean="0">
                <a:solidFill>
                  <a:srgbClr val="010000"/>
                </a:solidFill>
              </a:rPr>
              <a:t> particle is shown here</a:t>
            </a:r>
            <a:endParaRPr lang="en-AU" sz="1800" b="1" dirty="0">
              <a:solidFill>
                <a:srgbClr val="010000"/>
              </a:solidFill>
            </a:endParaRPr>
          </a:p>
          <a:p>
            <a:pPr marL="0" indent="0" eaLnBrk="1" hangingPunct="1">
              <a:buFontTx/>
              <a:buNone/>
            </a:pPr>
            <a:endParaRPr lang="en-AU" sz="1800" dirty="0" smtClean="0">
              <a:solidFill>
                <a:srgbClr val="010000"/>
              </a:solidFill>
            </a:endParaRPr>
          </a:p>
          <a:p>
            <a:pPr marL="0" indent="0" eaLnBrk="1" hangingPunct="1">
              <a:buFontTx/>
              <a:buNone/>
            </a:pPr>
            <a:r>
              <a:rPr lang="en-AU" sz="1800" dirty="0" smtClean="0">
                <a:solidFill>
                  <a:srgbClr val="010000"/>
                </a:solidFill>
              </a:rPr>
              <a:t>478,058 (32.1</a:t>
            </a:r>
            <a:r>
              <a:rPr lang="en-AU" sz="1800" dirty="0">
                <a:solidFill>
                  <a:srgbClr val="010000"/>
                </a:solidFill>
              </a:rPr>
              <a:t> </a:t>
            </a:r>
            <a:r>
              <a:rPr lang="en-AU" sz="1800" dirty="0" smtClean="0">
                <a:solidFill>
                  <a:srgbClr val="010000"/>
                </a:solidFill>
              </a:rPr>
              <a:t>%) travel &gt; 1</a:t>
            </a:r>
            <a:r>
              <a:rPr lang="en-AU" sz="1800" dirty="0">
                <a:solidFill>
                  <a:srgbClr val="010000"/>
                </a:solidFill>
              </a:rPr>
              <a:t> </a:t>
            </a:r>
            <a:r>
              <a:rPr lang="en-AU" sz="1800" dirty="0" smtClean="0">
                <a:solidFill>
                  <a:srgbClr val="010000"/>
                </a:solidFill>
              </a:rPr>
              <a:t>km</a:t>
            </a:r>
          </a:p>
        </p:txBody>
      </p:sp>
      <p:sp>
        <p:nvSpPr>
          <p:cNvPr id="9" name="TextBox 8"/>
          <p:cNvSpPr txBox="1"/>
          <p:nvPr/>
        </p:nvSpPr>
        <p:spPr>
          <a:xfrm>
            <a:off x="6142699" y="6172200"/>
            <a:ext cx="2418483" cy="461665"/>
          </a:xfrm>
          <a:prstGeom prst="rect">
            <a:avLst/>
          </a:prstGeom>
          <a:noFill/>
        </p:spPr>
        <p:txBody>
          <a:bodyPr wrap="none" rtlCol="0">
            <a:spAutoFit/>
          </a:bodyPr>
          <a:lstStyle/>
          <a:p>
            <a:r>
              <a:rPr lang="en-AU" sz="2400" dirty="0" smtClean="0">
                <a:solidFill>
                  <a:srgbClr val="FF0000"/>
                </a:solidFill>
              </a:rPr>
              <a:t>Jeff </a:t>
            </a:r>
            <a:r>
              <a:rPr lang="en-AU" sz="2400" dirty="0" err="1" smtClean="0">
                <a:solidFill>
                  <a:srgbClr val="FF0000"/>
                </a:solidFill>
              </a:rPr>
              <a:t>Kepert</a:t>
            </a:r>
            <a:r>
              <a:rPr lang="en-AU" sz="2400" dirty="0" smtClean="0">
                <a:solidFill>
                  <a:srgbClr val="FF0000"/>
                </a:solidFill>
              </a:rPr>
              <a:t> et al.</a:t>
            </a:r>
          </a:p>
        </p:txBody>
      </p:sp>
    </p:spTree>
    <p:extLst>
      <p:ext uri="{BB962C8B-B14F-4D97-AF65-F5344CB8AC3E}">
        <p14:creationId xmlns:p14="http://schemas.microsoft.com/office/powerpoint/2010/main" val="19205837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616" y="10293"/>
            <a:ext cx="8352928" cy="4524315"/>
          </a:xfrm>
          <a:prstGeom prst="rect">
            <a:avLst/>
          </a:prstGeom>
          <a:noFill/>
        </p:spPr>
        <p:txBody>
          <a:bodyPr wrap="square" rtlCol="0">
            <a:spAutoFit/>
          </a:bodyPr>
          <a:lstStyle/>
          <a:p>
            <a:r>
              <a:rPr lang="en-AU" sz="2400" dirty="0">
                <a:solidFill>
                  <a:srgbClr val="0095C1"/>
                </a:solidFill>
              </a:rPr>
              <a:t>APS2 </a:t>
            </a:r>
            <a:r>
              <a:rPr lang="en-AU" sz="2400" dirty="0" smtClean="0">
                <a:solidFill>
                  <a:srgbClr val="0095C1"/>
                </a:solidFill>
              </a:rPr>
              <a:t>ACCESS-TC</a:t>
            </a:r>
          </a:p>
          <a:p>
            <a:r>
              <a:rPr lang="en-AU" sz="2400" dirty="0" smtClean="0">
                <a:solidFill>
                  <a:srgbClr val="0095C1"/>
                </a:solidFill>
              </a:rPr>
              <a:t>Track Verification for 2014-15 Australian Region Storms   </a:t>
            </a:r>
            <a:endParaRPr lang="en-AU" sz="2400" dirty="0">
              <a:solidFill>
                <a:srgbClr val="0095C1"/>
              </a:solidFill>
            </a:endParaRPr>
          </a:p>
          <a:p>
            <a:r>
              <a:rPr lang="en-AU" dirty="0"/>
              <a:t> </a:t>
            </a:r>
          </a:p>
          <a:p>
            <a:r>
              <a:rPr lang="en-AU" dirty="0" smtClean="0"/>
              <a:t>5 TCs =  Lam, Marcia, Nathan, </a:t>
            </a:r>
            <a:r>
              <a:rPr lang="en-AU" dirty="0" err="1" smtClean="0"/>
              <a:t>Olwyn</a:t>
            </a:r>
            <a:r>
              <a:rPr lang="en-AU" dirty="0" smtClean="0"/>
              <a:t>, Pam</a:t>
            </a:r>
          </a:p>
          <a:p>
            <a:pPr marL="742950" lvl="1" indent="-285750">
              <a:buFont typeface="Arial" pitchFamily="34" charset="0"/>
              <a:buChar char="•"/>
            </a:pPr>
            <a:r>
              <a:rPr lang="en-AU" dirty="0" smtClean="0">
                <a:solidFill>
                  <a:srgbClr val="C00000"/>
                </a:solidFill>
              </a:rPr>
              <a:t>At     0 </a:t>
            </a:r>
            <a:r>
              <a:rPr lang="en-AU" dirty="0" err="1" smtClean="0">
                <a:solidFill>
                  <a:srgbClr val="C00000"/>
                </a:solidFill>
              </a:rPr>
              <a:t>hrs</a:t>
            </a:r>
            <a:r>
              <a:rPr lang="en-AU" dirty="0" smtClean="0">
                <a:solidFill>
                  <a:srgbClr val="C00000"/>
                </a:solidFill>
              </a:rPr>
              <a:t>, Mean TRK Err for   47 </a:t>
            </a:r>
            <a:r>
              <a:rPr lang="en-AU" dirty="0" err="1" smtClean="0">
                <a:solidFill>
                  <a:srgbClr val="C00000"/>
                </a:solidFill>
              </a:rPr>
              <a:t>Forcs</a:t>
            </a:r>
            <a:r>
              <a:rPr lang="en-AU" dirty="0" smtClean="0">
                <a:solidFill>
                  <a:srgbClr val="C00000"/>
                </a:solidFill>
              </a:rPr>
              <a:t> =   23.3 km</a:t>
            </a:r>
          </a:p>
          <a:p>
            <a:pPr marL="742950" lvl="1" indent="-285750">
              <a:buFont typeface="Arial" pitchFamily="34" charset="0"/>
              <a:buChar char="•"/>
            </a:pPr>
            <a:r>
              <a:rPr lang="en-AU" dirty="0" smtClean="0">
                <a:solidFill>
                  <a:srgbClr val="C00000"/>
                </a:solidFill>
              </a:rPr>
              <a:t>At   </a:t>
            </a:r>
            <a:r>
              <a:rPr lang="en-AU" dirty="0">
                <a:solidFill>
                  <a:srgbClr val="C00000"/>
                </a:solidFill>
              </a:rPr>
              <a:t>24 hrs, Mean TRK Err for   44 </a:t>
            </a:r>
            <a:r>
              <a:rPr lang="en-AU" dirty="0" err="1">
                <a:solidFill>
                  <a:srgbClr val="C00000"/>
                </a:solidFill>
              </a:rPr>
              <a:t>Forcs</a:t>
            </a:r>
            <a:r>
              <a:rPr lang="en-AU" dirty="0">
                <a:solidFill>
                  <a:srgbClr val="C00000"/>
                </a:solidFill>
              </a:rPr>
              <a:t> =   76.9 km</a:t>
            </a:r>
          </a:p>
          <a:p>
            <a:pPr marL="742950" lvl="1" indent="-285750">
              <a:buFont typeface="Arial" pitchFamily="34" charset="0"/>
              <a:buChar char="•"/>
            </a:pPr>
            <a:r>
              <a:rPr lang="en-AU" dirty="0">
                <a:solidFill>
                  <a:srgbClr val="C00000"/>
                </a:solidFill>
              </a:rPr>
              <a:t>At   48 hrs, Mean TRK Err for   37 </a:t>
            </a:r>
            <a:r>
              <a:rPr lang="en-AU" dirty="0" err="1">
                <a:solidFill>
                  <a:srgbClr val="C00000"/>
                </a:solidFill>
              </a:rPr>
              <a:t>Forcs</a:t>
            </a:r>
            <a:r>
              <a:rPr lang="en-AU" dirty="0">
                <a:solidFill>
                  <a:srgbClr val="C00000"/>
                </a:solidFill>
              </a:rPr>
              <a:t> =  136.3 km</a:t>
            </a:r>
          </a:p>
          <a:p>
            <a:pPr marL="742950" lvl="1" indent="-285750">
              <a:buFont typeface="Arial" pitchFamily="34" charset="0"/>
              <a:buChar char="•"/>
            </a:pPr>
            <a:r>
              <a:rPr lang="en-AU" dirty="0">
                <a:solidFill>
                  <a:srgbClr val="C00000"/>
                </a:solidFill>
              </a:rPr>
              <a:t>At   72 hrs, Mean TRK Err for   29 </a:t>
            </a:r>
            <a:r>
              <a:rPr lang="en-AU" dirty="0" err="1">
                <a:solidFill>
                  <a:srgbClr val="C00000"/>
                </a:solidFill>
              </a:rPr>
              <a:t>Forcs</a:t>
            </a:r>
            <a:r>
              <a:rPr lang="en-AU" dirty="0">
                <a:solidFill>
                  <a:srgbClr val="C00000"/>
                </a:solidFill>
              </a:rPr>
              <a:t> =  235.7 km</a:t>
            </a:r>
          </a:p>
          <a:p>
            <a:endParaRPr lang="en-AU" sz="600" dirty="0" smtClean="0"/>
          </a:p>
          <a:p>
            <a:r>
              <a:rPr lang="en-AU" dirty="0" smtClean="0"/>
              <a:t>Quite impressive in absolute terms. </a:t>
            </a:r>
          </a:p>
          <a:p>
            <a:r>
              <a:rPr lang="en-AU" dirty="0" smtClean="0"/>
              <a:t>Positive impact on APS1 ACCESS-TC, out to 48 hours (not shown). </a:t>
            </a:r>
            <a:r>
              <a:rPr lang="en-AU" dirty="0"/>
              <a:t> </a:t>
            </a:r>
          </a:p>
          <a:p>
            <a:r>
              <a:rPr lang="en-AU" dirty="0" smtClean="0"/>
              <a:t>Nice </a:t>
            </a:r>
            <a:r>
              <a:rPr lang="en-AU" dirty="0"/>
              <a:t>improvements in initialization of vortex and </a:t>
            </a:r>
            <a:r>
              <a:rPr lang="en-AU" dirty="0" smtClean="0"/>
              <a:t>environmental, steering flows.</a:t>
            </a:r>
          </a:p>
          <a:p>
            <a:r>
              <a:rPr lang="en-AU" dirty="0"/>
              <a:t>Some examples of the many good, but still a few poor </a:t>
            </a:r>
            <a:r>
              <a:rPr lang="en-AU" dirty="0" smtClean="0"/>
              <a:t>forecasts.</a:t>
            </a:r>
            <a:endParaRPr lang="en-AU" dirty="0"/>
          </a:p>
          <a:p>
            <a:endParaRPr lang="en-AU" dirty="0" smtClean="0"/>
          </a:p>
          <a:p>
            <a:r>
              <a:rPr lang="en-AU" dirty="0" smtClean="0"/>
              <a:t>……………………………………………………………………………………………………………………………….. </a:t>
            </a: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245" y="3817780"/>
            <a:ext cx="2119043" cy="24482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224" y="3817779"/>
            <a:ext cx="2119043" cy="24482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3817780"/>
            <a:ext cx="2124236" cy="2454273"/>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289664" y="3817780"/>
            <a:ext cx="1762056" cy="2448272"/>
          </a:xfrm>
          <a:prstGeom prst="rect">
            <a:avLst/>
          </a:prstGeom>
        </p:spPr>
      </p:pic>
      <p:sp>
        <p:nvSpPr>
          <p:cNvPr id="9" name="TextBox 8"/>
          <p:cNvSpPr txBox="1"/>
          <p:nvPr/>
        </p:nvSpPr>
        <p:spPr>
          <a:xfrm>
            <a:off x="4767342" y="6396335"/>
            <a:ext cx="4155946" cy="461665"/>
          </a:xfrm>
          <a:prstGeom prst="rect">
            <a:avLst/>
          </a:prstGeom>
          <a:noFill/>
        </p:spPr>
        <p:txBody>
          <a:bodyPr wrap="none" rtlCol="0">
            <a:spAutoFit/>
          </a:bodyPr>
          <a:lstStyle/>
          <a:p>
            <a:r>
              <a:rPr lang="en-AU" sz="2400" dirty="0" smtClean="0">
                <a:solidFill>
                  <a:srgbClr val="FF0000"/>
                </a:solidFill>
              </a:rPr>
              <a:t>Noel Davidson, Yi Xiao et al.</a:t>
            </a:r>
            <a:endParaRPr lang="en-AU" sz="2400" dirty="0">
              <a:solidFill>
                <a:srgbClr val="FF0000"/>
              </a:solidFill>
            </a:endParaRPr>
          </a:p>
        </p:txBody>
      </p:sp>
    </p:spTree>
    <p:extLst>
      <p:ext uri="{BB962C8B-B14F-4D97-AF65-F5344CB8AC3E}">
        <p14:creationId xmlns:p14="http://schemas.microsoft.com/office/powerpoint/2010/main" val="3872971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41669"/>
            <a:ext cx="8003232" cy="562074"/>
          </a:xfrm>
        </p:spPr>
        <p:txBody>
          <a:bodyPr>
            <a:noAutofit/>
          </a:bodyPr>
          <a:lstStyle/>
          <a:p>
            <a:r>
              <a:rPr lang="en-AU" sz="1800" b="1" i="1" dirty="0" smtClean="0"/>
              <a:t>Spray Route Scheme – R</a:t>
            </a:r>
            <a:r>
              <a:rPr lang="x-none" sz="1800" b="1" i="1" smtClean="0"/>
              <a:t>evised </a:t>
            </a:r>
            <a:r>
              <a:rPr lang="en-AU" sz="1800" b="1" i="1" dirty="0" smtClean="0"/>
              <a:t>P</a:t>
            </a:r>
            <a:r>
              <a:rPr lang="x-none" sz="1800" b="1" i="1" smtClean="0"/>
              <a:t>arameterisation of Air-Sea Exchanges in High Winds: Impact on Tropical Cyclone Track, Intensity and Rapid Intensification</a:t>
            </a:r>
            <a:endParaRPr lang="en-AU"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98863"/>
            <a:ext cx="3224080"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199671"/>
            <a:ext cx="5340788" cy="3208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851920" y="4512039"/>
            <a:ext cx="5040560" cy="1754326"/>
          </a:xfrm>
          <a:prstGeom prst="rect">
            <a:avLst/>
          </a:prstGeom>
        </p:spPr>
        <p:txBody>
          <a:bodyPr wrap="square">
            <a:spAutoFit/>
          </a:bodyPr>
          <a:lstStyle/>
          <a:p>
            <a:r>
              <a:rPr lang="en-US" dirty="0"/>
              <a:t>Time series of simulated central pressure (CP), inner core parameters of maximum wind (VM) and radius </a:t>
            </a:r>
            <a:r>
              <a:rPr lang="en-US" dirty="0" smtClean="0"/>
              <a:t>of maximum </a:t>
            </a:r>
            <a:r>
              <a:rPr lang="en-US" dirty="0"/>
              <a:t>wind (RMW), </a:t>
            </a:r>
            <a:r>
              <a:rPr lang="en-US" dirty="0" smtClean="0"/>
              <a:t>radius </a:t>
            </a:r>
            <a:r>
              <a:rPr lang="en-US" dirty="0"/>
              <a:t>of </a:t>
            </a:r>
            <a:r>
              <a:rPr lang="en-US" dirty="0" smtClean="0"/>
              <a:t>34 </a:t>
            </a:r>
            <a:r>
              <a:rPr lang="en-US" dirty="0"/>
              <a:t>knots (R34), using the bulk algorithm (CTL) and the spray </a:t>
            </a:r>
            <a:r>
              <a:rPr lang="en-US" dirty="0" smtClean="0"/>
              <a:t>route scheme </a:t>
            </a:r>
            <a:r>
              <a:rPr lang="en-US" dirty="0"/>
              <a:t>(SPY). The best-estimated CP is indicated with ”o”.</a:t>
            </a:r>
            <a:endParaRPr lang="en-AU" dirty="0"/>
          </a:p>
        </p:txBody>
      </p:sp>
      <p:sp>
        <p:nvSpPr>
          <p:cNvPr id="6" name="TextBox 5"/>
          <p:cNvSpPr txBox="1"/>
          <p:nvPr/>
        </p:nvSpPr>
        <p:spPr>
          <a:xfrm>
            <a:off x="6703827" y="6405738"/>
            <a:ext cx="2209066" cy="461665"/>
          </a:xfrm>
          <a:prstGeom prst="rect">
            <a:avLst/>
          </a:prstGeom>
          <a:solidFill>
            <a:schemeClr val="bg1"/>
          </a:solidFill>
        </p:spPr>
        <p:txBody>
          <a:bodyPr wrap="none" rtlCol="0">
            <a:spAutoFit/>
          </a:bodyPr>
          <a:lstStyle/>
          <a:p>
            <a:r>
              <a:rPr lang="en-AU" sz="2400" dirty="0" err="1" smtClean="0">
                <a:solidFill>
                  <a:srgbClr val="FF0000"/>
                </a:solidFill>
              </a:rPr>
              <a:t>Yimin</a:t>
            </a:r>
            <a:r>
              <a:rPr lang="en-AU" sz="2400" dirty="0" smtClean="0">
                <a:solidFill>
                  <a:srgbClr val="FF0000"/>
                </a:solidFill>
              </a:rPr>
              <a:t> Ma et al.</a:t>
            </a:r>
            <a:endParaRPr lang="en-AU" sz="2400" dirty="0">
              <a:solidFill>
                <a:srgbClr val="FF0000"/>
              </a:solidFill>
            </a:endParaRPr>
          </a:p>
        </p:txBody>
      </p:sp>
    </p:spTree>
    <p:extLst>
      <p:ext uri="{BB962C8B-B14F-4D97-AF65-F5344CB8AC3E}">
        <p14:creationId xmlns:p14="http://schemas.microsoft.com/office/powerpoint/2010/main" val="17275371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4000" y="0"/>
            <a:ext cx="8637588" cy="1143000"/>
          </a:xfrm>
        </p:spPr>
        <p:txBody>
          <a:bodyPr/>
          <a:lstStyle/>
          <a:p>
            <a:pPr algn="l"/>
            <a:r>
              <a:rPr lang="en-US" altLang="en-US" dirty="0" smtClean="0"/>
              <a:t>NW Australia Extended-Range TC Forecasts</a:t>
            </a:r>
            <a:endParaRPr lang="en-US" altLang="en-US" dirty="0"/>
          </a:p>
        </p:txBody>
      </p:sp>
      <p:sp>
        <p:nvSpPr>
          <p:cNvPr id="4" name="Content Placeholder 3"/>
          <p:cNvSpPr>
            <a:spLocks noGrp="1"/>
          </p:cNvSpPr>
          <p:nvPr>
            <p:ph idx="1"/>
          </p:nvPr>
        </p:nvSpPr>
        <p:spPr>
          <a:xfrm>
            <a:off x="469900" y="1193580"/>
            <a:ext cx="8204200" cy="5220099"/>
          </a:xfrm>
        </p:spPr>
        <p:txBody>
          <a:bodyPr/>
          <a:lstStyle/>
          <a:p>
            <a:r>
              <a:rPr lang="en-AU" sz="2000" dirty="0" smtClean="0"/>
              <a:t>Project initiated by offshore oil and gas, NW </a:t>
            </a:r>
            <a:r>
              <a:rPr lang="en-AU" sz="2000" dirty="0" err="1" smtClean="0"/>
              <a:t>Aust</a:t>
            </a:r>
            <a:endParaRPr lang="en-AU" sz="2000" dirty="0" smtClean="0"/>
          </a:p>
          <a:p>
            <a:r>
              <a:rPr lang="en-AU" sz="2000" dirty="0" smtClean="0"/>
              <a:t>Main aims:</a:t>
            </a:r>
          </a:p>
          <a:p>
            <a:pPr lvl="1"/>
            <a:r>
              <a:rPr lang="en-AU" sz="2000" dirty="0" smtClean="0"/>
              <a:t>Forecasts to 5 days</a:t>
            </a:r>
          </a:p>
          <a:p>
            <a:pPr lvl="1"/>
            <a:r>
              <a:rPr lang="en-AU" sz="2000" dirty="0" smtClean="0"/>
              <a:t>Better forecasts of genesis and intensity</a:t>
            </a:r>
          </a:p>
          <a:p>
            <a:pPr lvl="1"/>
            <a:r>
              <a:rPr lang="en-AU" sz="2000" dirty="0" smtClean="0"/>
              <a:t>Wave forecasts under TCs</a:t>
            </a:r>
          </a:p>
          <a:p>
            <a:r>
              <a:rPr lang="en-AU" sz="2000" dirty="0" smtClean="0"/>
              <a:t>Proposed solution:</a:t>
            </a:r>
          </a:p>
          <a:p>
            <a:pPr lvl="1"/>
            <a:r>
              <a:rPr lang="en-AU" sz="2000" dirty="0" smtClean="0"/>
              <a:t>Extended domain limited area, not relocatable</a:t>
            </a:r>
          </a:p>
          <a:p>
            <a:pPr lvl="1"/>
            <a:r>
              <a:rPr lang="en-AU" sz="2000" dirty="0" smtClean="0"/>
              <a:t>Resolution increase from ACCESS-TC (from 11 km to 4 km)</a:t>
            </a:r>
          </a:p>
          <a:p>
            <a:pPr lvl="1"/>
            <a:r>
              <a:rPr lang="en-AU" sz="2000" dirty="0" smtClean="0"/>
              <a:t>4D-Var with vortex specification (</a:t>
            </a:r>
            <a:r>
              <a:rPr lang="en-AU" sz="2000" dirty="0" err="1" smtClean="0"/>
              <a:t>bogussing</a:t>
            </a:r>
            <a:r>
              <a:rPr lang="en-AU" sz="2000" dirty="0" smtClean="0"/>
              <a:t>)</a:t>
            </a:r>
          </a:p>
          <a:p>
            <a:pPr lvl="1"/>
            <a:r>
              <a:rPr lang="en-AU" sz="2000" dirty="0" smtClean="0"/>
              <a:t>Daily running, not just when a cyclone is named</a:t>
            </a:r>
          </a:p>
          <a:p>
            <a:pPr lvl="1"/>
            <a:r>
              <a:rPr lang="en-AU" sz="2000" dirty="0" smtClean="0"/>
              <a:t>One-way coupled to wave model</a:t>
            </a:r>
          </a:p>
          <a:p>
            <a:pPr lvl="1"/>
            <a:endParaRPr lang="en-AU" sz="2000" dirty="0" smtClean="0"/>
          </a:p>
          <a:p>
            <a:r>
              <a:rPr lang="en-AU" sz="2000" dirty="0" smtClean="0"/>
              <a:t>Some similarities to </a:t>
            </a:r>
            <a:r>
              <a:rPr lang="en-AU" sz="2000" dirty="0" err="1" smtClean="0"/>
              <a:t>MetOffice’s</a:t>
            </a:r>
            <a:r>
              <a:rPr lang="en-AU" sz="2000" dirty="0" smtClean="0"/>
              <a:t> P4.4 system, but will include assimilation</a:t>
            </a:r>
            <a:endParaRPr lang="en-AU" sz="2000" dirty="0"/>
          </a:p>
        </p:txBody>
      </p:sp>
      <p:sp>
        <p:nvSpPr>
          <p:cNvPr id="5" name="TextBox 4"/>
          <p:cNvSpPr txBox="1"/>
          <p:nvPr/>
        </p:nvSpPr>
        <p:spPr>
          <a:xfrm>
            <a:off x="2370351" y="6401789"/>
            <a:ext cx="6773649" cy="461665"/>
          </a:xfrm>
          <a:prstGeom prst="rect">
            <a:avLst/>
          </a:prstGeom>
          <a:solidFill>
            <a:schemeClr val="bg1"/>
          </a:solidFill>
        </p:spPr>
        <p:txBody>
          <a:bodyPr wrap="none" rtlCol="0">
            <a:spAutoFit/>
          </a:bodyPr>
          <a:lstStyle/>
          <a:p>
            <a:r>
              <a:rPr lang="en-AU" sz="2400" dirty="0" err="1" smtClean="0">
                <a:solidFill>
                  <a:srgbClr val="FF0000"/>
                </a:solidFill>
              </a:rPr>
              <a:t>Xingbao</a:t>
            </a:r>
            <a:r>
              <a:rPr lang="en-AU" sz="2400" dirty="0" smtClean="0">
                <a:solidFill>
                  <a:srgbClr val="FF0000"/>
                </a:solidFill>
              </a:rPr>
              <a:t> Wang, Jeff </a:t>
            </a:r>
            <a:r>
              <a:rPr lang="en-AU" sz="2400" dirty="0" err="1" smtClean="0">
                <a:solidFill>
                  <a:srgbClr val="FF0000"/>
                </a:solidFill>
              </a:rPr>
              <a:t>Kepert</a:t>
            </a:r>
            <a:r>
              <a:rPr lang="en-AU" sz="2400" dirty="0" smtClean="0">
                <a:solidFill>
                  <a:srgbClr val="FF0000"/>
                </a:solidFill>
              </a:rPr>
              <a:t>, Noel Davidson et al.</a:t>
            </a:r>
            <a:endParaRPr lang="en-AU" sz="2400" dirty="0">
              <a:solidFill>
                <a:srgbClr val="FF0000"/>
              </a:solidFill>
            </a:endParaRPr>
          </a:p>
        </p:txBody>
      </p:sp>
      <p:pic>
        <p:nvPicPr>
          <p:cNvPr id="6" name="Picture 5" descr="http://flurry-bm.bom.gov.au/~xwang/2015011900/uv00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886"/>
          <a:stretch/>
        </p:blipFill>
        <p:spPr bwMode="auto">
          <a:xfrm>
            <a:off x="6388086" y="974643"/>
            <a:ext cx="2768798" cy="2356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6850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0034" y="214291"/>
            <a:ext cx="7772400" cy="785818"/>
          </a:xfrm>
        </p:spPr>
        <p:txBody>
          <a:bodyPr>
            <a:normAutofit fontScale="90000"/>
          </a:bodyPr>
          <a:lstStyle/>
          <a:p>
            <a:r>
              <a:rPr lang="en-US" altLang="zh-CN" sz="2800" dirty="0" smtClean="0"/>
              <a:t>Maritime Continent PEG</a:t>
            </a:r>
            <a:br>
              <a:rPr lang="en-US" altLang="zh-CN" sz="2800" dirty="0" smtClean="0"/>
            </a:br>
            <a:r>
              <a:rPr lang="en-US" altLang="zh-CN" sz="2800" dirty="0" smtClean="0"/>
              <a:t>Summary of 12 May 2015 meeting</a:t>
            </a:r>
            <a:endParaRPr lang="zh-CN" altLang="en-US" sz="2800" dirty="0"/>
          </a:p>
        </p:txBody>
      </p:sp>
      <p:sp>
        <p:nvSpPr>
          <p:cNvPr id="3" name="副标题 2"/>
          <p:cNvSpPr>
            <a:spLocks noGrp="1"/>
          </p:cNvSpPr>
          <p:nvPr>
            <p:ph type="subTitle" idx="1"/>
          </p:nvPr>
        </p:nvSpPr>
        <p:spPr>
          <a:xfrm>
            <a:off x="500034" y="1285860"/>
            <a:ext cx="8358246" cy="5143536"/>
          </a:xfrm>
        </p:spPr>
        <p:txBody>
          <a:bodyPr>
            <a:normAutofit fontScale="92500" lnSpcReduction="10000"/>
          </a:bodyPr>
          <a:lstStyle/>
          <a:p>
            <a:pPr marL="514350" indent="-514350" algn="just">
              <a:buAutoNum type="arabicPeriod"/>
            </a:pPr>
            <a:r>
              <a:rPr lang="en-US" u="sng" dirty="0" err="1" smtClean="0">
                <a:solidFill>
                  <a:schemeClr val="tx1"/>
                </a:solidFill>
                <a:latin typeface="Times New Roman" pitchFamily="18" charset="0"/>
                <a:cs typeface="Times New Roman" pitchFamily="18" charset="0"/>
              </a:rPr>
              <a:t>Modelling</a:t>
            </a:r>
            <a:r>
              <a:rPr lang="en-US" u="sng" dirty="0" smtClean="0">
                <a:solidFill>
                  <a:schemeClr val="tx1"/>
                </a:solidFill>
                <a:latin typeface="Times New Roman" pitchFamily="18" charset="0"/>
                <a:cs typeface="Times New Roman" pitchFamily="18" charset="0"/>
              </a:rPr>
              <a:t>:</a:t>
            </a:r>
            <a:r>
              <a:rPr lang="en-US" dirty="0" smtClean="0">
                <a:solidFill>
                  <a:schemeClr val="tx1"/>
                </a:solidFill>
                <a:latin typeface="Times New Roman" pitchFamily="18" charset="0"/>
                <a:cs typeface="Times New Roman" pitchFamily="18" charset="0"/>
              </a:rPr>
              <a:t> UM AMIP and NEMO-WRF regional coupled models produce less rainfall bias over the MC if increasing the horizontal resolutions, likely due to better simulated </a:t>
            </a:r>
            <a:r>
              <a:rPr lang="en-US" dirty="0" err="1" smtClean="0">
                <a:solidFill>
                  <a:schemeClr val="tx1"/>
                </a:solidFill>
                <a:latin typeface="Times New Roman" pitchFamily="18" charset="0"/>
                <a:cs typeface="Times New Roman" pitchFamily="18" charset="0"/>
              </a:rPr>
              <a:t>orography</a:t>
            </a:r>
            <a:r>
              <a:rPr lang="en-US" dirty="0" smtClean="0">
                <a:solidFill>
                  <a:schemeClr val="tx1"/>
                </a:solidFill>
                <a:latin typeface="Times New Roman" pitchFamily="18" charset="0"/>
                <a:cs typeface="Times New Roman" pitchFamily="18" charset="0"/>
              </a:rPr>
              <a:t> &amp; diurnal cycle. Mixed layer coupled </a:t>
            </a:r>
            <a:r>
              <a:rPr lang="en-US" dirty="0" err="1" smtClean="0">
                <a:solidFill>
                  <a:schemeClr val="tx1"/>
                </a:solidFill>
                <a:latin typeface="Times New Roman" pitchFamily="18" charset="0"/>
                <a:cs typeface="Times New Roman" pitchFamily="18" charset="0"/>
              </a:rPr>
              <a:t>modelling</a:t>
            </a:r>
            <a:r>
              <a:rPr lang="en-US" dirty="0" smtClean="0">
                <a:solidFill>
                  <a:schemeClr val="tx1"/>
                </a:solidFill>
                <a:latin typeface="Times New Roman" pitchFamily="18" charset="0"/>
                <a:cs typeface="Times New Roman" pitchFamily="18" charset="0"/>
              </a:rPr>
              <a:t> (KPP) provides a cheap tool and simulates better MJO eastward propagation. Super-parameterized AGCM also provides good MJO propagation. </a:t>
            </a:r>
          </a:p>
          <a:p>
            <a:pPr marL="514350" indent="-514350" algn="just">
              <a:buAutoNum type="arabicPeriod"/>
            </a:pPr>
            <a:r>
              <a:rPr lang="en-US" u="sng" dirty="0" smtClean="0">
                <a:solidFill>
                  <a:schemeClr val="tx1"/>
                </a:solidFill>
                <a:latin typeface="Times New Roman" pitchFamily="18" charset="0"/>
                <a:cs typeface="Times New Roman" pitchFamily="18" charset="0"/>
              </a:rPr>
              <a:t>Model tuning:</a:t>
            </a:r>
            <a:r>
              <a:rPr lang="en-US" dirty="0" smtClean="0">
                <a:solidFill>
                  <a:schemeClr val="tx1"/>
                </a:solidFill>
                <a:latin typeface="Times New Roman" pitchFamily="18" charset="0"/>
                <a:cs typeface="Times New Roman" pitchFamily="18" charset="0"/>
              </a:rPr>
              <a:t> Modified melting levels reduces rainfall bias over MC. Increasing local SST (0.3C) showed the similar effect. </a:t>
            </a:r>
          </a:p>
          <a:p>
            <a:pPr marL="514350" indent="-514350" algn="just">
              <a:buAutoNum type="arabicPeriod"/>
            </a:pPr>
            <a:r>
              <a:rPr lang="en-US" u="sng" dirty="0" smtClean="0">
                <a:solidFill>
                  <a:schemeClr val="tx1"/>
                </a:solidFill>
                <a:latin typeface="Times New Roman" pitchFamily="18" charset="0"/>
                <a:cs typeface="Times New Roman" pitchFamily="18" charset="0"/>
              </a:rPr>
              <a:t>Process understanding:</a:t>
            </a:r>
            <a:r>
              <a:rPr lang="en-US" dirty="0" smtClean="0">
                <a:solidFill>
                  <a:schemeClr val="tx1"/>
                </a:solidFill>
                <a:latin typeface="Times New Roman" pitchFamily="18" charset="0"/>
                <a:cs typeface="Times New Roman" pitchFamily="18" charset="0"/>
              </a:rPr>
              <a:t> Cold surge contributes 20-40% rainfall over MC. Bias in horizontal moisture convergence controls the local rainfall bias. Large-scale circulation has minor impacts on coastal rainfall over MC.</a:t>
            </a:r>
          </a:p>
          <a:p>
            <a:pPr marL="514350" indent="-514350" algn="just">
              <a:buAutoNum type="arabicPeriod"/>
            </a:pPr>
            <a:r>
              <a:rPr lang="en-US" u="sng" dirty="0" smtClean="0">
                <a:solidFill>
                  <a:schemeClr val="tx1"/>
                </a:solidFill>
                <a:latin typeface="Times New Roman" pitchFamily="18" charset="0"/>
                <a:cs typeface="Times New Roman" pitchFamily="18" charset="0"/>
              </a:rPr>
              <a:t>Observation:</a:t>
            </a:r>
            <a:r>
              <a:rPr lang="en-US" dirty="0" smtClean="0">
                <a:solidFill>
                  <a:schemeClr val="tx1"/>
                </a:solidFill>
                <a:latin typeface="Times New Roman" pitchFamily="18" charset="0"/>
                <a:cs typeface="Times New Roman" pitchFamily="18" charset="0"/>
              </a:rPr>
              <a:t> Large uncertainty the MC area including satellite retrievals. Model biases shown will depend on the reference observations. YMC shall provide better quality of observations.</a:t>
            </a:r>
            <a:r>
              <a:rPr lang="en-US" dirty="0" smtClean="0"/>
              <a:t> </a:t>
            </a:r>
          </a:p>
        </p:txBody>
      </p:sp>
      <p:sp>
        <p:nvSpPr>
          <p:cNvPr id="4" name="TextBox 3"/>
          <p:cNvSpPr txBox="1"/>
          <p:nvPr/>
        </p:nvSpPr>
        <p:spPr>
          <a:xfrm>
            <a:off x="2417678" y="6390035"/>
            <a:ext cx="6673622" cy="461665"/>
          </a:xfrm>
          <a:prstGeom prst="rect">
            <a:avLst/>
          </a:prstGeom>
          <a:noFill/>
        </p:spPr>
        <p:txBody>
          <a:bodyPr wrap="none" rtlCol="0">
            <a:spAutoFit/>
          </a:bodyPr>
          <a:lstStyle/>
          <a:p>
            <a:r>
              <a:rPr lang="en-AU" sz="2400" dirty="0" smtClean="0">
                <a:solidFill>
                  <a:srgbClr val="FF0000"/>
                </a:solidFill>
              </a:rPr>
              <a:t>Jing-</a:t>
            </a:r>
            <a:r>
              <a:rPr lang="en-AU" sz="2400" dirty="0" err="1" smtClean="0">
                <a:solidFill>
                  <a:srgbClr val="FF0000"/>
                </a:solidFill>
              </a:rPr>
              <a:t>Jia</a:t>
            </a:r>
            <a:r>
              <a:rPr lang="en-AU" sz="2400" dirty="0" smtClean="0">
                <a:solidFill>
                  <a:srgbClr val="FF0000"/>
                </a:solidFill>
              </a:rPr>
              <a:t> </a:t>
            </a:r>
            <a:r>
              <a:rPr lang="en-AU" sz="2400" dirty="0" err="1" smtClean="0">
                <a:solidFill>
                  <a:srgbClr val="FF0000"/>
                </a:solidFill>
              </a:rPr>
              <a:t>Luo</a:t>
            </a:r>
            <a:r>
              <a:rPr lang="en-AU" sz="2400" dirty="0" smtClean="0">
                <a:solidFill>
                  <a:srgbClr val="FF0000"/>
                </a:solidFill>
              </a:rPr>
              <a:t>, </a:t>
            </a:r>
            <a:r>
              <a:rPr lang="en-AU" sz="2400" dirty="0" err="1" smtClean="0">
                <a:solidFill>
                  <a:srgbClr val="FF0000"/>
                </a:solidFill>
              </a:rPr>
              <a:t>Harun</a:t>
            </a:r>
            <a:r>
              <a:rPr lang="en-AU" sz="2400" dirty="0" smtClean="0">
                <a:solidFill>
                  <a:srgbClr val="FF0000"/>
                </a:solidFill>
              </a:rPr>
              <a:t> Rashid, </a:t>
            </a:r>
            <a:r>
              <a:rPr lang="en-AU" sz="2400" dirty="0" err="1" smtClean="0">
                <a:solidFill>
                  <a:srgbClr val="FF0000"/>
                </a:solidFill>
              </a:rPr>
              <a:t>Hongyan</a:t>
            </a:r>
            <a:r>
              <a:rPr lang="en-AU" sz="2400" dirty="0" smtClean="0">
                <a:solidFill>
                  <a:srgbClr val="FF0000"/>
                </a:solidFill>
              </a:rPr>
              <a:t> Zhu et al.</a:t>
            </a:r>
            <a:endParaRPr lang="en-AU" sz="2400" dirty="0">
              <a:solidFill>
                <a:srgbClr val="FF0000"/>
              </a:solidFill>
            </a:endParaRPr>
          </a:p>
        </p:txBody>
      </p:sp>
    </p:spTree>
    <p:extLst>
      <p:ext uri="{BB962C8B-B14F-4D97-AF65-F5344CB8AC3E}">
        <p14:creationId xmlns:p14="http://schemas.microsoft.com/office/powerpoint/2010/main" val="9006516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4000" y="0"/>
            <a:ext cx="8637588" cy="1143000"/>
          </a:xfrm>
        </p:spPr>
        <p:txBody>
          <a:bodyPr/>
          <a:lstStyle/>
          <a:p>
            <a:r>
              <a:rPr lang="en-AU" dirty="0"/>
              <a:t>Impact of Buildings and Trees </a:t>
            </a:r>
            <a:br>
              <a:rPr lang="en-AU" dirty="0"/>
            </a:br>
            <a:r>
              <a:rPr lang="en-AU" dirty="0"/>
              <a:t>Surface verification over Jun/July 2014</a:t>
            </a:r>
            <a:endParaRPr lang="en-US" altLang="en-US" dirty="0"/>
          </a:p>
        </p:txBody>
      </p:sp>
      <p:graphicFrame>
        <p:nvGraphicFramePr>
          <p:cNvPr id="4" name="Table 3"/>
          <p:cNvGraphicFramePr>
            <a:graphicFrameLocks noGrp="1"/>
          </p:cNvGraphicFramePr>
          <p:nvPr>
            <p:extLst>
              <p:ext uri="{D42A27DB-BD31-4B8C-83A1-F6EECF244321}">
                <p14:modId xmlns:p14="http://schemas.microsoft.com/office/powerpoint/2010/main" val="2108766999"/>
              </p:ext>
            </p:extLst>
          </p:nvPr>
        </p:nvGraphicFramePr>
        <p:xfrm>
          <a:off x="1416285" y="1943100"/>
          <a:ext cx="6794663" cy="3764280"/>
        </p:xfrm>
        <a:graphic>
          <a:graphicData uri="http://schemas.openxmlformats.org/drawingml/2006/table">
            <a:tbl>
              <a:tblPr firstRow="1" bandRow="1">
                <a:tableStyleId>{5C22544A-7EE6-4342-B048-85BDC9FD1C3A}</a:tableStyleId>
              </a:tblPr>
              <a:tblGrid>
                <a:gridCol w="1404632"/>
                <a:gridCol w="652768"/>
                <a:gridCol w="685800"/>
                <a:gridCol w="938497"/>
                <a:gridCol w="660826"/>
                <a:gridCol w="892845"/>
                <a:gridCol w="644895"/>
                <a:gridCol w="914400"/>
              </a:tblGrid>
              <a:tr h="381000">
                <a:tc gridSpan="8">
                  <a:txBody>
                    <a:bodyPr/>
                    <a:lstStyle/>
                    <a:p>
                      <a:pPr algn="ctr"/>
                      <a:r>
                        <a:rPr lang="en-AU" dirty="0" smtClean="0"/>
                        <a:t>RMSD from Observed</a:t>
                      </a:r>
                      <a:endParaRPr lang="en-AU" dirty="0"/>
                    </a:p>
                  </a:txBody>
                  <a:tcPr/>
                </a:tc>
                <a:tc hMerge="1">
                  <a:txBody>
                    <a:bodyPr/>
                    <a:lstStyle/>
                    <a:p>
                      <a:endParaRPr lang="en-AU" dirty="0"/>
                    </a:p>
                  </a:txBody>
                  <a:tcPr/>
                </a:tc>
                <a:tc hMerge="1">
                  <a:txBody>
                    <a:bodyPr/>
                    <a:lstStyle/>
                    <a:p>
                      <a:endParaRPr lang="en-AU"/>
                    </a:p>
                  </a:txBody>
                  <a:tcPr/>
                </a:tc>
                <a:tc hMerge="1">
                  <a:txBody>
                    <a:bodyPr/>
                    <a:lstStyle/>
                    <a:p>
                      <a:endParaRPr lang="en-AU"/>
                    </a:p>
                  </a:txBody>
                  <a:tcPr/>
                </a:tc>
                <a:tc hMerge="1">
                  <a:txBody>
                    <a:bodyPr/>
                    <a:lstStyle/>
                    <a:p>
                      <a:endParaRPr lang="en-AU" dirty="0"/>
                    </a:p>
                  </a:txBody>
                  <a:tcPr/>
                </a:tc>
                <a:tc hMerge="1">
                  <a:txBody>
                    <a:bodyPr/>
                    <a:lstStyle/>
                    <a:p>
                      <a:endParaRPr lang="en-AU"/>
                    </a:p>
                  </a:txBody>
                  <a:tcPr/>
                </a:tc>
                <a:tc hMerge="1">
                  <a:txBody>
                    <a:bodyPr/>
                    <a:lstStyle/>
                    <a:p>
                      <a:endParaRPr lang="en-AU" dirty="0"/>
                    </a:p>
                  </a:txBody>
                  <a:tcPr/>
                </a:tc>
                <a:tc hMerge="1">
                  <a:txBody>
                    <a:bodyPr/>
                    <a:lstStyle/>
                    <a:p>
                      <a:endParaRPr lang="en-AU"/>
                    </a:p>
                  </a:txBody>
                  <a:tcPr/>
                </a:tc>
              </a:tr>
              <a:tr h="467975">
                <a:tc>
                  <a:txBody>
                    <a:bodyPr/>
                    <a:lstStyle/>
                    <a:p>
                      <a:endParaRPr lang="en-AU" dirty="0"/>
                    </a:p>
                  </a:txBody>
                  <a:tcPr/>
                </a:tc>
                <a:tc gridSpan="3">
                  <a:txBody>
                    <a:bodyPr/>
                    <a:lstStyle/>
                    <a:p>
                      <a:r>
                        <a:rPr lang="en-AU" dirty="0" smtClean="0"/>
                        <a:t>Screen</a:t>
                      </a:r>
                      <a:r>
                        <a:rPr lang="en-AU" baseline="0" dirty="0" smtClean="0"/>
                        <a:t> Temperature (K)</a:t>
                      </a:r>
                      <a:r>
                        <a:rPr lang="en-AU" dirty="0" smtClean="0"/>
                        <a:t> </a:t>
                      </a:r>
                      <a:endParaRPr lang="en-AU" dirty="0"/>
                    </a:p>
                  </a:txBody>
                  <a:tcPr/>
                </a:tc>
                <a:tc hMerge="1">
                  <a:txBody>
                    <a:bodyPr/>
                    <a:lstStyle/>
                    <a:p>
                      <a:endParaRPr lang="en-AU"/>
                    </a:p>
                  </a:txBody>
                  <a:tcPr/>
                </a:tc>
                <a:tc hMerge="1">
                  <a:txBody>
                    <a:bodyPr/>
                    <a:lstStyle/>
                    <a:p>
                      <a:endParaRPr lang="en-AU" dirty="0"/>
                    </a:p>
                  </a:txBody>
                  <a:tcPr/>
                </a:tc>
                <a:tc gridSpan="2">
                  <a:txBody>
                    <a:bodyPr/>
                    <a:lstStyle/>
                    <a:p>
                      <a:r>
                        <a:rPr lang="en-AU" dirty="0" smtClean="0"/>
                        <a:t>Screen Dew Point (K)</a:t>
                      </a:r>
                      <a:endParaRPr lang="en-AU" dirty="0"/>
                    </a:p>
                  </a:txBody>
                  <a:tcPr/>
                </a:tc>
                <a:tc hMerge="1">
                  <a:txBody>
                    <a:bodyPr/>
                    <a:lstStyle/>
                    <a:p>
                      <a:endParaRPr lang="en-AU" dirty="0"/>
                    </a:p>
                  </a:txBody>
                  <a:tcPr/>
                </a:tc>
                <a:tc gridSpan="2">
                  <a:txBody>
                    <a:bodyPr/>
                    <a:lstStyle/>
                    <a:p>
                      <a:r>
                        <a:rPr lang="en-AU" dirty="0" smtClean="0"/>
                        <a:t>10m Wind Speed (m/s)</a:t>
                      </a:r>
                      <a:endParaRPr lang="en-AU" dirty="0"/>
                    </a:p>
                  </a:txBody>
                  <a:tcPr/>
                </a:tc>
                <a:tc hMerge="1">
                  <a:txBody>
                    <a:bodyPr/>
                    <a:lstStyle/>
                    <a:p>
                      <a:endParaRPr lang="en-AU"/>
                    </a:p>
                  </a:txBody>
                  <a:tcPr/>
                </a:tc>
              </a:tr>
              <a:tr h="267414">
                <a:tc>
                  <a:txBody>
                    <a:bodyPr/>
                    <a:lstStyle/>
                    <a:p>
                      <a:r>
                        <a:rPr lang="en-AU" dirty="0" smtClean="0"/>
                        <a:t>MARS ID</a:t>
                      </a:r>
                      <a:endParaRPr lang="en-AU" dirty="0"/>
                    </a:p>
                  </a:txBody>
                  <a:tcPr/>
                </a:tc>
                <a:tc>
                  <a:txBody>
                    <a:bodyPr/>
                    <a:lstStyle/>
                    <a:p>
                      <a:r>
                        <a:rPr lang="en-AU" sz="1600" dirty="0" smtClean="0"/>
                        <a:t>0001</a:t>
                      </a:r>
                      <a:endParaRPr lang="en-AU" sz="1600" dirty="0"/>
                    </a:p>
                  </a:txBody>
                  <a:tcPr/>
                </a:tc>
                <a:tc>
                  <a:txBody>
                    <a:bodyPr/>
                    <a:lstStyle/>
                    <a:p>
                      <a:r>
                        <a:rPr lang="en-AU" sz="1600" dirty="0" smtClean="0"/>
                        <a:t>3101</a:t>
                      </a:r>
                      <a:endParaRPr lang="en-AU" sz="1600" dirty="0"/>
                    </a:p>
                  </a:txBody>
                  <a:tcPr/>
                </a:tc>
                <a:tc>
                  <a:txBody>
                    <a:bodyPr/>
                    <a:lstStyle/>
                    <a:p>
                      <a:pPr algn="r"/>
                      <a:r>
                        <a:rPr lang="en-AU" sz="1600" dirty="0" err="1" smtClean="0"/>
                        <a:t>Improv</a:t>
                      </a:r>
                      <a:endParaRPr lang="en-AU" sz="1600" dirty="0"/>
                    </a:p>
                  </a:txBody>
                  <a:tcPr/>
                </a:tc>
                <a:tc>
                  <a:txBody>
                    <a:bodyPr/>
                    <a:lstStyle/>
                    <a:p>
                      <a:r>
                        <a:rPr lang="en-AU" sz="1600" dirty="0" smtClean="0"/>
                        <a:t>0001</a:t>
                      </a:r>
                      <a:endParaRPr lang="en-AU" sz="1600" dirty="0"/>
                    </a:p>
                  </a:txBody>
                  <a:tcPr/>
                </a:tc>
                <a:tc>
                  <a:txBody>
                    <a:bodyPr/>
                    <a:lstStyle/>
                    <a:p>
                      <a:r>
                        <a:rPr lang="en-AU" sz="1600" dirty="0" smtClean="0"/>
                        <a:t>3101</a:t>
                      </a:r>
                      <a:endParaRPr lang="en-AU" sz="1600" dirty="0"/>
                    </a:p>
                  </a:txBody>
                  <a:tcPr/>
                </a:tc>
                <a:tc>
                  <a:txBody>
                    <a:bodyPr/>
                    <a:lstStyle/>
                    <a:p>
                      <a:r>
                        <a:rPr lang="en-AU" sz="1600" dirty="0" smtClean="0"/>
                        <a:t>0001</a:t>
                      </a:r>
                      <a:endParaRPr lang="en-AU" sz="1600" dirty="0"/>
                    </a:p>
                  </a:txBody>
                  <a:tcPr/>
                </a:tc>
                <a:tc>
                  <a:txBody>
                    <a:bodyPr/>
                    <a:lstStyle/>
                    <a:p>
                      <a:r>
                        <a:rPr lang="en-AU" sz="1600" dirty="0" smtClean="0"/>
                        <a:t>3101</a:t>
                      </a:r>
                      <a:endParaRPr lang="en-AU" sz="1600" dirty="0"/>
                    </a:p>
                  </a:txBody>
                  <a:tcPr/>
                </a:tc>
              </a:tr>
              <a:tr h="267414">
                <a:tc>
                  <a:txBody>
                    <a:bodyPr/>
                    <a:lstStyle/>
                    <a:p>
                      <a:r>
                        <a:rPr lang="en-AU" dirty="0" smtClean="0"/>
                        <a:t>Sydney</a:t>
                      </a:r>
                      <a:endParaRPr lang="en-AU" dirty="0"/>
                    </a:p>
                  </a:txBody>
                  <a:tcPr/>
                </a:tc>
                <a:tc>
                  <a:txBody>
                    <a:bodyPr/>
                    <a:lstStyle/>
                    <a:p>
                      <a:r>
                        <a:rPr lang="en-AU" dirty="0" smtClean="0"/>
                        <a:t>1.98</a:t>
                      </a:r>
                      <a:endParaRPr lang="en-AU" dirty="0"/>
                    </a:p>
                  </a:txBody>
                  <a:tcPr/>
                </a:tc>
                <a:tc>
                  <a:txBody>
                    <a:bodyPr/>
                    <a:lstStyle/>
                    <a:p>
                      <a:r>
                        <a:rPr lang="en-AU" dirty="0" smtClean="0"/>
                        <a:t>1.81</a:t>
                      </a:r>
                      <a:endParaRPr lang="en-AU"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2000" b="1" dirty="0" smtClean="0">
                          <a:solidFill>
                            <a:srgbClr val="00B050"/>
                          </a:solidFill>
                        </a:rPr>
                        <a:t>9%</a:t>
                      </a:r>
                    </a:p>
                  </a:txBody>
                  <a:tcPr/>
                </a:tc>
                <a:tc>
                  <a:txBody>
                    <a:bodyPr/>
                    <a:lstStyle/>
                    <a:p>
                      <a:r>
                        <a:rPr lang="en-AU" dirty="0" smtClean="0"/>
                        <a:t>1.87</a:t>
                      </a:r>
                      <a:endParaRPr lang="en-AU" dirty="0"/>
                    </a:p>
                  </a:txBody>
                  <a:tcPr/>
                </a:tc>
                <a:tc>
                  <a:txBody>
                    <a:bodyPr/>
                    <a:lstStyle/>
                    <a:p>
                      <a:r>
                        <a:rPr lang="en-AU" dirty="0" smtClean="0"/>
                        <a:t>1.73</a:t>
                      </a:r>
                      <a:endParaRPr lang="en-AU" dirty="0"/>
                    </a:p>
                  </a:txBody>
                  <a:tcPr/>
                </a:tc>
                <a:tc>
                  <a:txBody>
                    <a:bodyPr/>
                    <a:lstStyle/>
                    <a:p>
                      <a:r>
                        <a:rPr lang="en-AU" dirty="0" smtClean="0"/>
                        <a:t>2.08</a:t>
                      </a:r>
                      <a:endParaRPr lang="en-AU" dirty="0"/>
                    </a:p>
                  </a:txBody>
                  <a:tcPr/>
                </a:tc>
                <a:tc>
                  <a:txBody>
                    <a:bodyPr/>
                    <a:lstStyle/>
                    <a:p>
                      <a:r>
                        <a:rPr lang="en-AU" dirty="0" smtClean="0"/>
                        <a:t>1.96</a:t>
                      </a:r>
                      <a:endParaRPr lang="en-AU" dirty="0"/>
                    </a:p>
                  </a:txBody>
                  <a:tcPr/>
                </a:tc>
              </a:tr>
              <a:tr h="267414">
                <a:tc>
                  <a:txBody>
                    <a:bodyPr/>
                    <a:lstStyle/>
                    <a:p>
                      <a:r>
                        <a:rPr lang="en-AU" dirty="0" err="1" smtClean="0"/>
                        <a:t>VicTas</a:t>
                      </a:r>
                      <a:endParaRPr lang="en-AU" dirty="0"/>
                    </a:p>
                  </a:txBody>
                  <a:tcPr/>
                </a:tc>
                <a:tc>
                  <a:txBody>
                    <a:bodyPr/>
                    <a:lstStyle/>
                    <a:p>
                      <a:r>
                        <a:rPr lang="en-AU" dirty="0" smtClean="0"/>
                        <a:t>1.71</a:t>
                      </a:r>
                      <a:endParaRPr lang="en-AU" dirty="0"/>
                    </a:p>
                  </a:txBody>
                  <a:tcPr/>
                </a:tc>
                <a:tc>
                  <a:txBody>
                    <a:bodyPr/>
                    <a:lstStyle/>
                    <a:p>
                      <a:r>
                        <a:rPr lang="en-AU" dirty="0" smtClean="0"/>
                        <a:t>1.62</a:t>
                      </a:r>
                      <a:endParaRPr lang="en-AU"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smtClean="0">
                          <a:ln>
                            <a:noFill/>
                          </a:ln>
                          <a:solidFill>
                            <a:srgbClr val="00B050"/>
                          </a:solidFill>
                          <a:effectLst/>
                          <a:uLnTx/>
                          <a:uFillTx/>
                          <a:latin typeface="+mn-lt"/>
                          <a:ea typeface="+mn-ea"/>
                          <a:cs typeface="+mn-cs"/>
                        </a:rPr>
                        <a:t>5%</a:t>
                      </a:r>
                    </a:p>
                  </a:txBody>
                  <a:tcPr/>
                </a:tc>
                <a:tc>
                  <a:txBody>
                    <a:bodyPr/>
                    <a:lstStyle/>
                    <a:p>
                      <a:r>
                        <a:rPr lang="en-AU" dirty="0" smtClean="0"/>
                        <a:t>1.59</a:t>
                      </a:r>
                      <a:endParaRPr lang="en-AU" dirty="0"/>
                    </a:p>
                  </a:txBody>
                  <a:tcPr/>
                </a:tc>
                <a:tc>
                  <a:txBody>
                    <a:bodyPr/>
                    <a:lstStyle/>
                    <a:p>
                      <a:r>
                        <a:rPr lang="en-AU" dirty="0" smtClean="0"/>
                        <a:t>1.54</a:t>
                      </a:r>
                      <a:endParaRPr lang="en-AU" dirty="0"/>
                    </a:p>
                  </a:txBody>
                  <a:tcPr/>
                </a:tc>
                <a:tc>
                  <a:txBody>
                    <a:bodyPr/>
                    <a:lstStyle/>
                    <a:p>
                      <a:r>
                        <a:rPr lang="en-AU" dirty="0" smtClean="0"/>
                        <a:t>2.01</a:t>
                      </a:r>
                      <a:endParaRPr lang="en-AU" dirty="0"/>
                    </a:p>
                  </a:txBody>
                  <a:tcPr/>
                </a:tc>
                <a:tc>
                  <a:txBody>
                    <a:bodyPr/>
                    <a:lstStyle/>
                    <a:p>
                      <a:r>
                        <a:rPr lang="en-AU" dirty="0" smtClean="0"/>
                        <a:t>1.94</a:t>
                      </a:r>
                      <a:endParaRPr lang="en-AU" dirty="0"/>
                    </a:p>
                  </a:txBody>
                  <a:tcPr/>
                </a:tc>
              </a:tr>
              <a:tr h="267414">
                <a:tc>
                  <a:txBody>
                    <a:bodyPr/>
                    <a:lstStyle/>
                    <a:p>
                      <a:r>
                        <a:rPr lang="en-AU" dirty="0" smtClean="0"/>
                        <a:t>Adelaide</a:t>
                      </a:r>
                      <a:endParaRPr lang="en-AU" dirty="0"/>
                    </a:p>
                  </a:txBody>
                  <a:tcPr/>
                </a:tc>
                <a:tc>
                  <a:txBody>
                    <a:bodyPr/>
                    <a:lstStyle/>
                    <a:p>
                      <a:r>
                        <a:rPr lang="en-AU" dirty="0" smtClean="0"/>
                        <a:t>1.48</a:t>
                      </a:r>
                      <a:endParaRPr lang="en-AU" dirty="0"/>
                    </a:p>
                  </a:txBody>
                  <a:tcPr/>
                </a:tc>
                <a:tc>
                  <a:txBody>
                    <a:bodyPr/>
                    <a:lstStyle/>
                    <a:p>
                      <a:r>
                        <a:rPr lang="en-AU" dirty="0" smtClean="0"/>
                        <a:t>1.45</a:t>
                      </a:r>
                      <a:endParaRPr lang="en-AU" dirty="0"/>
                    </a:p>
                  </a:txBody>
                  <a:tcPr/>
                </a:tc>
                <a:tc>
                  <a:txBody>
                    <a:bodyPr/>
                    <a:lstStyle/>
                    <a:p>
                      <a:pPr algn="r"/>
                      <a:r>
                        <a:rPr lang="en-AU" sz="2000" b="1" dirty="0" smtClean="0">
                          <a:solidFill>
                            <a:srgbClr val="00B050"/>
                          </a:solidFill>
                        </a:rPr>
                        <a:t>2%</a:t>
                      </a:r>
                      <a:endParaRPr lang="en-AU" sz="2000" b="1" dirty="0">
                        <a:solidFill>
                          <a:srgbClr val="00B050"/>
                        </a:solidFill>
                      </a:endParaRPr>
                    </a:p>
                  </a:txBody>
                  <a:tcPr/>
                </a:tc>
                <a:tc>
                  <a:txBody>
                    <a:bodyPr/>
                    <a:lstStyle/>
                    <a:p>
                      <a:r>
                        <a:rPr lang="en-AU" dirty="0" smtClean="0"/>
                        <a:t>1.68</a:t>
                      </a:r>
                      <a:endParaRPr lang="en-AU" dirty="0"/>
                    </a:p>
                  </a:txBody>
                  <a:tcPr/>
                </a:tc>
                <a:tc>
                  <a:txBody>
                    <a:bodyPr/>
                    <a:lstStyle/>
                    <a:p>
                      <a:r>
                        <a:rPr lang="en-AU" dirty="0" smtClean="0"/>
                        <a:t>1.63</a:t>
                      </a:r>
                      <a:endParaRPr lang="en-AU" dirty="0"/>
                    </a:p>
                  </a:txBody>
                  <a:tcPr/>
                </a:tc>
                <a:tc>
                  <a:txBody>
                    <a:bodyPr/>
                    <a:lstStyle/>
                    <a:p>
                      <a:r>
                        <a:rPr lang="en-AU" dirty="0" smtClean="0"/>
                        <a:t>1.68</a:t>
                      </a:r>
                      <a:endParaRPr lang="en-AU" dirty="0"/>
                    </a:p>
                  </a:txBody>
                  <a:tcPr/>
                </a:tc>
                <a:tc>
                  <a:txBody>
                    <a:bodyPr/>
                    <a:lstStyle/>
                    <a:p>
                      <a:r>
                        <a:rPr lang="en-AU" dirty="0" smtClean="0"/>
                        <a:t>1.68</a:t>
                      </a:r>
                      <a:endParaRPr lang="en-AU" dirty="0"/>
                    </a:p>
                  </a:txBody>
                  <a:tcPr/>
                </a:tc>
              </a:tr>
              <a:tr h="267414">
                <a:tc>
                  <a:txBody>
                    <a:bodyPr/>
                    <a:lstStyle/>
                    <a:p>
                      <a:r>
                        <a:rPr lang="en-AU" dirty="0" smtClean="0"/>
                        <a:t>Perth</a:t>
                      </a:r>
                      <a:endParaRPr lang="en-AU" dirty="0"/>
                    </a:p>
                  </a:txBody>
                  <a:tcPr/>
                </a:tc>
                <a:tc>
                  <a:txBody>
                    <a:bodyPr/>
                    <a:lstStyle/>
                    <a:p>
                      <a:r>
                        <a:rPr lang="en-AU" dirty="0" smtClean="0"/>
                        <a:t>1.67</a:t>
                      </a:r>
                      <a:endParaRPr lang="en-AU" dirty="0"/>
                    </a:p>
                  </a:txBody>
                  <a:tcPr/>
                </a:tc>
                <a:tc>
                  <a:txBody>
                    <a:bodyPr/>
                    <a:lstStyle/>
                    <a:p>
                      <a:r>
                        <a:rPr lang="en-AU" dirty="0" smtClean="0"/>
                        <a:t>1.59</a:t>
                      </a:r>
                      <a:endParaRPr lang="en-AU" dirty="0"/>
                    </a:p>
                  </a:txBody>
                  <a:tcPr/>
                </a:tc>
                <a:tc>
                  <a:txBody>
                    <a:bodyPr/>
                    <a:lstStyle/>
                    <a:p>
                      <a:pPr algn="r"/>
                      <a:r>
                        <a:rPr lang="en-AU" sz="2000" b="1" dirty="0" smtClean="0">
                          <a:solidFill>
                            <a:srgbClr val="00B050"/>
                          </a:solidFill>
                        </a:rPr>
                        <a:t>5%</a:t>
                      </a:r>
                      <a:endParaRPr lang="en-AU" sz="2000" b="1" dirty="0">
                        <a:solidFill>
                          <a:srgbClr val="00B050"/>
                        </a:solidFill>
                      </a:endParaRPr>
                    </a:p>
                  </a:txBody>
                  <a:tcPr/>
                </a:tc>
                <a:tc>
                  <a:txBody>
                    <a:bodyPr/>
                    <a:lstStyle/>
                    <a:p>
                      <a:r>
                        <a:rPr lang="en-AU" dirty="0" smtClean="0"/>
                        <a:t>1.86</a:t>
                      </a:r>
                      <a:endParaRPr lang="en-AU" dirty="0"/>
                    </a:p>
                  </a:txBody>
                  <a:tcPr/>
                </a:tc>
                <a:tc>
                  <a:txBody>
                    <a:bodyPr/>
                    <a:lstStyle/>
                    <a:p>
                      <a:r>
                        <a:rPr lang="en-AU" dirty="0" smtClean="0"/>
                        <a:t>1.78</a:t>
                      </a:r>
                      <a:endParaRPr lang="en-AU" dirty="0"/>
                    </a:p>
                  </a:txBody>
                  <a:tcPr/>
                </a:tc>
                <a:tc>
                  <a:txBody>
                    <a:bodyPr/>
                    <a:lstStyle/>
                    <a:p>
                      <a:r>
                        <a:rPr lang="en-AU" dirty="0" smtClean="0">
                          <a:solidFill>
                            <a:srgbClr val="FF0000"/>
                          </a:solidFill>
                        </a:rPr>
                        <a:t>1.88</a:t>
                      </a:r>
                      <a:endParaRPr lang="en-AU" dirty="0">
                        <a:solidFill>
                          <a:srgbClr val="FF0000"/>
                        </a:solidFill>
                      </a:endParaRPr>
                    </a:p>
                  </a:txBody>
                  <a:tcPr/>
                </a:tc>
                <a:tc>
                  <a:txBody>
                    <a:bodyPr/>
                    <a:lstStyle/>
                    <a:p>
                      <a:r>
                        <a:rPr lang="en-AU" dirty="0" smtClean="0">
                          <a:solidFill>
                            <a:srgbClr val="FF0000"/>
                          </a:solidFill>
                        </a:rPr>
                        <a:t>1.94</a:t>
                      </a:r>
                      <a:endParaRPr lang="en-AU" dirty="0">
                        <a:solidFill>
                          <a:srgbClr val="FF0000"/>
                        </a:solidFill>
                      </a:endParaRPr>
                    </a:p>
                  </a:txBody>
                  <a:tcPr/>
                </a:tc>
              </a:tr>
              <a:tr h="267414">
                <a:tc>
                  <a:txBody>
                    <a:bodyPr/>
                    <a:lstStyle/>
                    <a:p>
                      <a:r>
                        <a:rPr lang="en-AU" dirty="0" smtClean="0"/>
                        <a:t>Brisbane</a:t>
                      </a:r>
                      <a:endParaRPr lang="en-AU" dirty="0"/>
                    </a:p>
                  </a:txBody>
                  <a:tcPr/>
                </a:tc>
                <a:tc>
                  <a:txBody>
                    <a:bodyPr/>
                    <a:lstStyle/>
                    <a:p>
                      <a:r>
                        <a:rPr lang="en-AU" dirty="0" smtClean="0"/>
                        <a:t>2.24</a:t>
                      </a:r>
                      <a:endParaRPr lang="en-AU" dirty="0"/>
                    </a:p>
                  </a:txBody>
                  <a:tcPr/>
                </a:tc>
                <a:tc>
                  <a:txBody>
                    <a:bodyPr/>
                    <a:lstStyle/>
                    <a:p>
                      <a:r>
                        <a:rPr lang="en-AU" dirty="0" smtClean="0"/>
                        <a:t>1.79</a:t>
                      </a:r>
                      <a:endParaRPr lang="en-AU" dirty="0"/>
                    </a:p>
                  </a:txBody>
                  <a:tcPr/>
                </a:tc>
                <a:tc>
                  <a:txBody>
                    <a:bodyPr/>
                    <a:lstStyle/>
                    <a:p>
                      <a:pPr algn="r"/>
                      <a:r>
                        <a:rPr lang="en-AU" sz="2000" b="1" dirty="0" smtClean="0">
                          <a:solidFill>
                            <a:srgbClr val="00B050"/>
                          </a:solidFill>
                        </a:rPr>
                        <a:t>20%</a:t>
                      </a:r>
                      <a:endParaRPr lang="en-AU" sz="2000" b="1" dirty="0">
                        <a:solidFill>
                          <a:srgbClr val="00B050"/>
                        </a:solidFill>
                      </a:endParaRPr>
                    </a:p>
                  </a:txBody>
                  <a:tcPr/>
                </a:tc>
                <a:tc>
                  <a:txBody>
                    <a:bodyPr/>
                    <a:lstStyle/>
                    <a:p>
                      <a:r>
                        <a:rPr lang="en-AU" dirty="0" smtClean="0"/>
                        <a:t>2.18</a:t>
                      </a:r>
                      <a:endParaRPr lang="en-AU" dirty="0"/>
                    </a:p>
                  </a:txBody>
                  <a:tcPr/>
                </a:tc>
                <a:tc>
                  <a:txBody>
                    <a:bodyPr/>
                    <a:lstStyle/>
                    <a:p>
                      <a:r>
                        <a:rPr lang="en-AU" dirty="0" smtClean="0"/>
                        <a:t>2.04</a:t>
                      </a:r>
                      <a:endParaRPr lang="en-AU" dirty="0"/>
                    </a:p>
                  </a:txBody>
                  <a:tcPr/>
                </a:tc>
                <a:tc>
                  <a:txBody>
                    <a:bodyPr/>
                    <a:lstStyle/>
                    <a:p>
                      <a:r>
                        <a:rPr lang="en-AU" dirty="0" smtClean="0"/>
                        <a:t>1.59</a:t>
                      </a:r>
                      <a:endParaRPr lang="en-AU" dirty="0"/>
                    </a:p>
                  </a:txBody>
                  <a:tcPr/>
                </a:tc>
                <a:tc>
                  <a:txBody>
                    <a:bodyPr/>
                    <a:lstStyle/>
                    <a:p>
                      <a:r>
                        <a:rPr lang="en-AU" dirty="0" smtClean="0"/>
                        <a:t>1.55</a:t>
                      </a:r>
                      <a:endParaRPr lang="en-AU" dirty="0"/>
                    </a:p>
                  </a:txBody>
                  <a:tcPr/>
                </a:tc>
              </a:tr>
              <a:tr h="267414">
                <a:tc>
                  <a:txBody>
                    <a:bodyPr/>
                    <a:lstStyle/>
                    <a:p>
                      <a:r>
                        <a:rPr lang="en-AU" dirty="0" smtClean="0"/>
                        <a:t>Darwin</a:t>
                      </a:r>
                      <a:endParaRPr lang="en-AU" dirty="0"/>
                    </a:p>
                  </a:txBody>
                  <a:tcPr/>
                </a:tc>
                <a:tc>
                  <a:txBody>
                    <a:bodyPr/>
                    <a:lstStyle/>
                    <a:p>
                      <a:r>
                        <a:rPr lang="en-AU" dirty="0" smtClean="0"/>
                        <a:t>2.03</a:t>
                      </a:r>
                      <a:endParaRPr lang="en-AU" dirty="0"/>
                    </a:p>
                  </a:txBody>
                  <a:tcPr/>
                </a:tc>
                <a:tc>
                  <a:txBody>
                    <a:bodyPr/>
                    <a:lstStyle/>
                    <a:p>
                      <a:r>
                        <a:rPr lang="en-AU" dirty="0" smtClean="0"/>
                        <a:t>1.87</a:t>
                      </a:r>
                      <a:endParaRPr lang="en-AU" dirty="0"/>
                    </a:p>
                  </a:txBody>
                  <a:tcPr/>
                </a:tc>
                <a:tc>
                  <a:txBody>
                    <a:bodyPr/>
                    <a:lstStyle/>
                    <a:p>
                      <a:pPr algn="r"/>
                      <a:r>
                        <a:rPr lang="en-AU" sz="2000" b="1" dirty="0" smtClean="0">
                          <a:solidFill>
                            <a:srgbClr val="00B050"/>
                          </a:solidFill>
                        </a:rPr>
                        <a:t>8%</a:t>
                      </a:r>
                      <a:endParaRPr lang="en-AU" sz="2000" b="1" dirty="0">
                        <a:solidFill>
                          <a:srgbClr val="00B050"/>
                        </a:solidFill>
                      </a:endParaRPr>
                    </a:p>
                  </a:txBody>
                  <a:tcPr/>
                </a:tc>
                <a:tc>
                  <a:txBody>
                    <a:bodyPr/>
                    <a:lstStyle/>
                    <a:p>
                      <a:r>
                        <a:rPr lang="en-AU" dirty="0" smtClean="0"/>
                        <a:t>2.50</a:t>
                      </a:r>
                      <a:endParaRPr lang="en-AU" dirty="0"/>
                    </a:p>
                  </a:txBody>
                  <a:tcPr/>
                </a:tc>
                <a:tc>
                  <a:txBody>
                    <a:bodyPr/>
                    <a:lstStyle/>
                    <a:p>
                      <a:r>
                        <a:rPr lang="en-AU" dirty="0" smtClean="0"/>
                        <a:t>2.39</a:t>
                      </a:r>
                      <a:endParaRPr lang="en-AU" dirty="0"/>
                    </a:p>
                  </a:txBody>
                  <a:tcPr/>
                </a:tc>
                <a:tc>
                  <a:txBody>
                    <a:bodyPr/>
                    <a:lstStyle/>
                    <a:p>
                      <a:r>
                        <a:rPr lang="en-AU" b="1" dirty="0" smtClean="0">
                          <a:solidFill>
                            <a:srgbClr val="FF0000"/>
                          </a:solidFill>
                        </a:rPr>
                        <a:t>1.57</a:t>
                      </a:r>
                      <a:endParaRPr lang="en-AU" b="1" dirty="0">
                        <a:solidFill>
                          <a:srgbClr val="FF0000"/>
                        </a:solidFill>
                      </a:endParaRPr>
                    </a:p>
                  </a:txBody>
                  <a:tcPr/>
                </a:tc>
                <a:tc>
                  <a:txBody>
                    <a:bodyPr/>
                    <a:lstStyle/>
                    <a:p>
                      <a:r>
                        <a:rPr lang="en-AU" b="1" dirty="0" smtClean="0">
                          <a:solidFill>
                            <a:srgbClr val="FF0000"/>
                          </a:solidFill>
                        </a:rPr>
                        <a:t>1.91</a:t>
                      </a:r>
                      <a:endParaRPr lang="en-AU" b="1" dirty="0">
                        <a:solidFill>
                          <a:srgbClr val="FF0000"/>
                        </a:solidFill>
                      </a:endParaRPr>
                    </a:p>
                  </a:txBody>
                  <a:tcPr/>
                </a:tc>
              </a:tr>
            </a:tbl>
          </a:graphicData>
        </a:graphic>
      </p:graphicFrame>
      <p:sp>
        <p:nvSpPr>
          <p:cNvPr id="2" name="TextBox 1"/>
          <p:cNvSpPr txBox="1"/>
          <p:nvPr/>
        </p:nvSpPr>
        <p:spPr>
          <a:xfrm>
            <a:off x="864000" y="1404000"/>
            <a:ext cx="7346948" cy="369332"/>
          </a:xfrm>
          <a:prstGeom prst="rect">
            <a:avLst/>
          </a:prstGeom>
          <a:noFill/>
        </p:spPr>
        <p:txBody>
          <a:bodyPr wrap="none" rtlCol="0">
            <a:spAutoFit/>
          </a:bodyPr>
          <a:lstStyle/>
          <a:p>
            <a:r>
              <a:rPr lang="en-AU" b="1" dirty="0" smtClean="0">
                <a:solidFill>
                  <a:srgbClr val="FF0000"/>
                </a:solidFill>
              </a:rPr>
              <a:t>New </a:t>
            </a:r>
            <a:r>
              <a:rPr lang="en-AU" b="1" dirty="0">
                <a:solidFill>
                  <a:srgbClr val="FF0000"/>
                </a:solidFill>
              </a:rPr>
              <a:t>Urban Parameters and Tree </a:t>
            </a:r>
            <a:r>
              <a:rPr lang="en-AU" b="1" dirty="0" smtClean="0">
                <a:solidFill>
                  <a:srgbClr val="FF0000"/>
                </a:solidFill>
              </a:rPr>
              <a:t>Heights + New </a:t>
            </a:r>
            <a:r>
              <a:rPr lang="en-AU" b="1" dirty="0">
                <a:solidFill>
                  <a:srgbClr val="FF0000"/>
                </a:solidFill>
              </a:rPr>
              <a:t>Orography-Lakes</a:t>
            </a:r>
          </a:p>
        </p:txBody>
      </p:sp>
      <p:sp>
        <p:nvSpPr>
          <p:cNvPr id="5" name="TextBox 4"/>
          <p:cNvSpPr txBox="1"/>
          <p:nvPr/>
        </p:nvSpPr>
        <p:spPr>
          <a:xfrm>
            <a:off x="6165467" y="6390035"/>
            <a:ext cx="2135521" cy="461665"/>
          </a:xfrm>
          <a:prstGeom prst="rect">
            <a:avLst/>
          </a:prstGeom>
          <a:noFill/>
        </p:spPr>
        <p:txBody>
          <a:bodyPr wrap="none" rtlCol="0">
            <a:spAutoFit/>
          </a:bodyPr>
          <a:lstStyle/>
          <a:p>
            <a:r>
              <a:rPr lang="en-AU" sz="2400" dirty="0" err="1" smtClean="0">
                <a:solidFill>
                  <a:srgbClr val="FF0000"/>
                </a:solidFill>
              </a:rPr>
              <a:t>Imtiaz</a:t>
            </a:r>
            <a:r>
              <a:rPr lang="en-AU" sz="2400" dirty="0" smtClean="0">
                <a:solidFill>
                  <a:srgbClr val="FF0000"/>
                </a:solidFill>
              </a:rPr>
              <a:t> </a:t>
            </a:r>
            <a:r>
              <a:rPr lang="en-AU" sz="2400" dirty="0" err="1" smtClean="0">
                <a:solidFill>
                  <a:srgbClr val="FF0000"/>
                </a:solidFill>
              </a:rPr>
              <a:t>Dharssi</a:t>
            </a:r>
            <a:endParaRPr lang="en-AU" sz="2400" dirty="0">
              <a:solidFill>
                <a:srgbClr val="FF0000"/>
              </a:solidFill>
            </a:endParaRPr>
          </a:p>
        </p:txBody>
      </p:sp>
      <p:sp>
        <p:nvSpPr>
          <p:cNvPr id="3" name="Rectangle 2"/>
          <p:cNvSpPr/>
          <p:nvPr/>
        </p:nvSpPr>
        <p:spPr>
          <a:xfrm>
            <a:off x="2794715" y="5707380"/>
            <a:ext cx="656823" cy="4358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smtClean="0"/>
              <a:t>OLD</a:t>
            </a:r>
            <a:endParaRPr lang="en-AU" sz="1600" dirty="0"/>
          </a:p>
        </p:txBody>
      </p:sp>
      <p:sp>
        <p:nvSpPr>
          <p:cNvPr id="7" name="Rectangle 6"/>
          <p:cNvSpPr/>
          <p:nvPr/>
        </p:nvSpPr>
        <p:spPr>
          <a:xfrm>
            <a:off x="3477296" y="5707379"/>
            <a:ext cx="656823" cy="4358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smtClean="0"/>
              <a:t>NEW</a:t>
            </a:r>
            <a:endParaRPr lang="en-AU" sz="1600" dirty="0"/>
          </a:p>
        </p:txBody>
      </p:sp>
      <p:sp>
        <p:nvSpPr>
          <p:cNvPr id="8" name="Rectangle 7"/>
          <p:cNvSpPr/>
          <p:nvPr/>
        </p:nvSpPr>
        <p:spPr>
          <a:xfrm>
            <a:off x="4415308" y="5707380"/>
            <a:ext cx="656823" cy="4358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smtClean="0"/>
              <a:t>DIFF</a:t>
            </a:r>
            <a:endParaRPr lang="en-AU" sz="1600" dirty="0"/>
          </a:p>
        </p:txBody>
      </p:sp>
    </p:spTree>
    <p:extLst>
      <p:ext uri="{BB962C8B-B14F-4D97-AF65-F5344CB8AC3E}">
        <p14:creationId xmlns:p14="http://schemas.microsoft.com/office/powerpoint/2010/main" val="604685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ctrTitle"/>
          </p:nvPr>
        </p:nvSpPr>
        <p:spPr>
          <a:xfrm>
            <a:off x="337351" y="1548000"/>
            <a:ext cx="8549197" cy="1177445"/>
          </a:xfrm>
        </p:spPr>
        <p:txBody>
          <a:bodyPr>
            <a:noAutofit/>
          </a:bodyPr>
          <a:lstStyle/>
          <a:p>
            <a:r>
              <a:rPr lang="en-AU" sz="3200" b="0" dirty="0" smtClean="0">
                <a:solidFill>
                  <a:schemeClr val="tx1"/>
                </a:solidFill>
                <a:latin typeface="Bookman" pitchFamily="18" charset="0"/>
              </a:rPr>
              <a:t>VERIFICATION </a:t>
            </a:r>
            <a:r>
              <a:rPr lang="en-AU" sz="3200" b="0" dirty="0">
                <a:solidFill>
                  <a:schemeClr val="tx1"/>
                </a:solidFill>
                <a:latin typeface="Bookman" pitchFamily="18" charset="0"/>
              </a:rPr>
              <a:t>of Soil Moisture </a:t>
            </a:r>
            <a:r>
              <a:rPr lang="en-AU" sz="3200" b="0" dirty="0" smtClean="0">
                <a:solidFill>
                  <a:schemeClr val="tx1"/>
                </a:solidFill>
                <a:latin typeface="Bookman" pitchFamily="18" charset="0"/>
              </a:rPr>
              <a:t>ANALYSES from Global NWP Models USING Ground Based Observations</a:t>
            </a:r>
            <a:endParaRPr lang="en-AU" sz="3200" b="0" dirty="0">
              <a:solidFill>
                <a:schemeClr val="tx1"/>
              </a:solidFill>
              <a:latin typeface="Bookman" pitchFamily="18" charset="0"/>
            </a:endParaRP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5803444"/>
            <a:ext cx="3231471" cy="914567"/>
          </a:xfrm>
          <a:prstGeom prst="rect">
            <a:avLst/>
          </a:prstGeom>
          <a:noFill/>
          <a:ln>
            <a:noFill/>
          </a:ln>
        </p:spPr>
      </p:pic>
      <p:sp>
        <p:nvSpPr>
          <p:cNvPr id="40" name="Text Placeholder 39"/>
          <p:cNvSpPr>
            <a:spLocks noGrp="1"/>
          </p:cNvSpPr>
          <p:nvPr>
            <p:ph type="body" sz="quarter" idx="16"/>
          </p:nvPr>
        </p:nvSpPr>
        <p:spPr>
          <a:xfrm>
            <a:off x="337351" y="3395215"/>
            <a:ext cx="4945944" cy="821677"/>
          </a:xfrm>
        </p:spPr>
        <p:txBody>
          <a:bodyPr>
            <a:noAutofit/>
          </a:bodyPr>
          <a:lstStyle/>
          <a:p>
            <a:r>
              <a:rPr lang="en-US" sz="2400" b="1" dirty="0" smtClean="0">
                <a:solidFill>
                  <a:srgbClr val="D02124"/>
                </a:solidFill>
              </a:rPr>
              <a:t>Vinod Kumar &amp; Imtiaz Dharssi</a:t>
            </a:r>
            <a:endParaRPr lang="en-US" sz="2400" b="1" baseline="30000" dirty="0" smtClean="0">
              <a:solidFill>
                <a:srgbClr val="D02124"/>
              </a:solidFill>
            </a:endParaRPr>
          </a:p>
          <a:p>
            <a:r>
              <a:rPr lang="en-US" sz="2400" baseline="30000" dirty="0" smtClean="0"/>
              <a:t>Bureau of Meteorology, Melbourne</a:t>
            </a:r>
          </a:p>
          <a:p>
            <a:r>
              <a:rPr lang="en-US" sz="2400" baseline="30000" dirty="0" smtClean="0"/>
              <a:t>2015</a:t>
            </a:r>
            <a:endParaRPr lang="en-US" sz="2400" baseline="30000" dirty="0"/>
          </a:p>
        </p:txBody>
      </p:sp>
      <p:pic>
        <p:nvPicPr>
          <p:cNvPr id="44" name="Picture 43" descr="BNHCRC-strip.png"/>
          <p:cNvPicPr>
            <a:picLocks noChangeAspect="1"/>
          </p:cNvPicPr>
          <p:nvPr/>
        </p:nvPicPr>
        <p:blipFill>
          <a:blip r:embed="rId3"/>
          <a:stretch>
            <a:fillRect/>
          </a:stretch>
        </p:blipFill>
        <p:spPr>
          <a:xfrm>
            <a:off x="0" y="4572000"/>
            <a:ext cx="9144000" cy="1143000"/>
          </a:xfrm>
          <a:prstGeom prst="rect">
            <a:avLst/>
          </a:prstGeom>
        </p:spPr>
      </p:pic>
      <p:pic>
        <p:nvPicPr>
          <p:cNvPr id="1026" name="Picture 2" descr="http://cawcr.gov.au/research/esm/Modelling_WS/images/accesslog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125" y="5794565"/>
            <a:ext cx="5095875" cy="104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8628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0768" y="15198"/>
            <a:ext cx="8580269" cy="784830"/>
          </a:xfrm>
          <a:prstGeom prst="rect">
            <a:avLst/>
          </a:prstGeom>
        </p:spPr>
        <p:txBody>
          <a:bodyPr wrap="square">
            <a:spAutoFit/>
          </a:bodyPr>
          <a:lstStyle/>
          <a:p>
            <a:pPr>
              <a:lnSpc>
                <a:spcPct val="125000"/>
              </a:lnSpc>
              <a:spcBef>
                <a:spcPts val="1200"/>
              </a:spcBef>
              <a:spcAft>
                <a:spcPts val="1200"/>
              </a:spcAft>
            </a:pPr>
            <a:r>
              <a:rPr lang="en-AU" sz="3600" b="1" dirty="0" smtClean="0">
                <a:solidFill>
                  <a:srgbClr val="D02124"/>
                </a:solidFill>
                <a:latin typeface="Century Gothic" panose="020B0502020202020204" pitchFamily="34" charset="0"/>
              </a:rPr>
              <a:t>CosmOz Soil Moisture Stations</a:t>
            </a:r>
            <a:endParaRPr lang="en-AU" sz="3600" b="1" dirty="0">
              <a:solidFill>
                <a:srgbClr val="D02124"/>
              </a:solidFill>
              <a:latin typeface="Century Gothic" panose="020B0502020202020204" pitchFamily="34" charset="0"/>
            </a:endParaRPr>
          </a:p>
        </p:txBody>
      </p:sp>
      <p:cxnSp>
        <p:nvCxnSpPr>
          <p:cNvPr id="7" name="Straight Connector 6"/>
          <p:cNvCxnSpPr/>
          <p:nvPr/>
        </p:nvCxnSpPr>
        <p:spPr>
          <a:xfrm>
            <a:off x="381740" y="639183"/>
            <a:ext cx="8362764" cy="679"/>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175" t="6873" r="4369" b="1727"/>
          <a:stretch/>
        </p:blipFill>
        <p:spPr>
          <a:xfrm>
            <a:off x="848219" y="879930"/>
            <a:ext cx="7429805" cy="5252939"/>
          </a:xfrm>
          <a:prstGeom prst="rect">
            <a:avLst/>
          </a:prstGeom>
        </p:spPr>
      </p:pic>
      <p:sp>
        <p:nvSpPr>
          <p:cNvPr id="8" name="TextBox 7"/>
          <p:cNvSpPr txBox="1"/>
          <p:nvPr/>
        </p:nvSpPr>
        <p:spPr>
          <a:xfrm>
            <a:off x="4684396" y="6390035"/>
            <a:ext cx="4285981" cy="461665"/>
          </a:xfrm>
          <a:prstGeom prst="rect">
            <a:avLst/>
          </a:prstGeom>
          <a:noFill/>
        </p:spPr>
        <p:txBody>
          <a:bodyPr wrap="none" rtlCol="0">
            <a:spAutoFit/>
          </a:bodyPr>
          <a:lstStyle/>
          <a:p>
            <a:r>
              <a:rPr lang="en-AU" sz="2400" dirty="0" err="1" smtClean="0">
                <a:solidFill>
                  <a:srgbClr val="FF0000"/>
                </a:solidFill>
              </a:rPr>
              <a:t>Vinod</a:t>
            </a:r>
            <a:r>
              <a:rPr lang="en-AU" sz="2400" dirty="0" smtClean="0">
                <a:solidFill>
                  <a:srgbClr val="FF0000"/>
                </a:solidFill>
              </a:rPr>
              <a:t> Kumar &amp; </a:t>
            </a:r>
            <a:r>
              <a:rPr lang="en-AU" sz="2400" dirty="0" err="1" smtClean="0">
                <a:solidFill>
                  <a:srgbClr val="FF0000"/>
                </a:solidFill>
              </a:rPr>
              <a:t>Imtiaz</a:t>
            </a:r>
            <a:r>
              <a:rPr lang="en-AU" sz="2400" dirty="0" smtClean="0">
                <a:solidFill>
                  <a:srgbClr val="FF0000"/>
                </a:solidFill>
              </a:rPr>
              <a:t> </a:t>
            </a:r>
            <a:r>
              <a:rPr lang="en-AU" sz="2400" dirty="0" err="1" smtClean="0">
                <a:solidFill>
                  <a:srgbClr val="FF0000"/>
                </a:solidFill>
              </a:rPr>
              <a:t>Dharssi</a:t>
            </a:r>
            <a:endParaRPr lang="en-AU" sz="2400" dirty="0">
              <a:solidFill>
                <a:srgbClr val="FF0000"/>
              </a:solidFill>
            </a:endParaRPr>
          </a:p>
        </p:txBody>
      </p:sp>
    </p:spTree>
    <p:extLst>
      <p:ext uri="{BB962C8B-B14F-4D97-AF65-F5344CB8AC3E}">
        <p14:creationId xmlns:p14="http://schemas.microsoft.com/office/powerpoint/2010/main" val="2794678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ChangeArrowheads="1"/>
          </p:cNvSpPr>
          <p:nvPr/>
        </p:nvSpPr>
        <p:spPr bwMode="auto">
          <a:xfrm>
            <a:off x="1752600" y="152400"/>
            <a:ext cx="693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lnSpc>
                <a:spcPct val="85000"/>
              </a:lnSpc>
            </a:pPr>
            <a:r>
              <a:rPr lang="en-US" altLang="en-US" sz="4000" smtClean="0">
                <a:solidFill>
                  <a:srgbClr val="000000"/>
                </a:solidFill>
                <a:ea typeface="+mn-ea"/>
              </a:rPr>
              <a:t>International UM partnerships</a:t>
            </a:r>
            <a:br>
              <a:rPr lang="en-US" altLang="en-US" sz="4000" smtClean="0">
                <a:solidFill>
                  <a:srgbClr val="000000"/>
                </a:solidFill>
                <a:ea typeface="+mn-ea"/>
              </a:rPr>
            </a:br>
            <a:endParaRPr lang="en-GB" altLang="en-US" sz="4000" smtClean="0">
              <a:solidFill>
                <a:srgbClr val="000000"/>
              </a:solidFill>
              <a:ea typeface="+mn-ea"/>
            </a:endParaRPr>
          </a:p>
        </p:txBody>
      </p:sp>
      <p:sp>
        <p:nvSpPr>
          <p:cNvPr id="95235" name="Rectangle 16"/>
          <p:cNvSpPr>
            <a:spLocks noChangeArrowheads="1"/>
          </p:cNvSpPr>
          <p:nvPr/>
        </p:nvSpPr>
        <p:spPr bwMode="auto">
          <a:xfrm>
            <a:off x="0" y="3429000"/>
            <a:ext cx="9144000" cy="0"/>
          </a:xfrm>
          <a:prstGeom prst="rect">
            <a:avLst/>
          </a:prstGeom>
          <a:solidFill>
            <a:srgbClr val="F0F4F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5236" name="Rectangle 17"/>
          <p:cNvSpPr>
            <a:spLocks noChangeArrowheads="1"/>
          </p:cNvSpPr>
          <p:nvPr/>
        </p:nvSpPr>
        <p:spPr bwMode="auto">
          <a:xfrm>
            <a:off x="0" y="3429000"/>
            <a:ext cx="9144000" cy="0"/>
          </a:xfrm>
          <a:prstGeom prst="rect">
            <a:avLst/>
          </a:prstGeom>
          <a:solidFill>
            <a:srgbClr val="F0F4F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523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5238" name="Rectangle 7"/>
          <p:cNvSpPr>
            <a:spLocks noChangeArrowheads="1"/>
          </p:cNvSpPr>
          <p:nvPr/>
        </p:nvSpPr>
        <p:spPr bwMode="auto">
          <a:xfrm>
            <a:off x="1981200" y="838200"/>
            <a:ext cx="6248400" cy="720725"/>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sz="2400" smtClean="0">
                <a:solidFill>
                  <a:srgbClr val="0070C0"/>
                </a:solidFill>
                <a:ea typeface="+mn-ea"/>
              </a:rPr>
              <a:t>Jointly developing a world leading seamless modelling system in a coordinated way</a:t>
            </a:r>
          </a:p>
        </p:txBody>
      </p:sp>
      <p:sp>
        <p:nvSpPr>
          <p:cNvPr id="95239" name="Rectangle 9"/>
          <p:cNvSpPr>
            <a:spLocks noChangeArrowheads="1"/>
          </p:cNvSpPr>
          <p:nvPr/>
        </p:nvSpPr>
        <p:spPr bwMode="auto">
          <a:xfrm>
            <a:off x="152400" y="1905000"/>
            <a:ext cx="4114800" cy="1579563"/>
          </a:xfrm>
          <a:prstGeom prst="rect">
            <a:avLst/>
          </a:prstGeom>
          <a:solidFill>
            <a:srgbClr val="CCFF99"/>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sz="1200">
                <a:solidFill>
                  <a:schemeClr val="bg1"/>
                </a:solidFill>
                <a:latin typeface="Arial" pitchFamily="34" charset="0"/>
              </a:defRPr>
            </a:lvl1pPr>
            <a:lvl2pPr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r>
              <a:rPr lang="en-GB" altLang="en-US" sz="2000" smtClean="0">
                <a:solidFill>
                  <a:srgbClr val="000000"/>
                </a:solidFill>
                <a:ea typeface="+mn-ea"/>
              </a:rPr>
              <a:t>Shared science, model evaluation and technical development:</a:t>
            </a:r>
            <a:endParaRPr lang="en-GB" altLang="en-US" sz="800" smtClean="0">
              <a:solidFill>
                <a:srgbClr val="0000FF"/>
              </a:solidFill>
              <a:ea typeface="+mn-ea"/>
            </a:endParaRPr>
          </a:p>
          <a:p>
            <a:pPr lvl="1" defTabSz="914400" eaLnBrk="1" hangingPunct="1">
              <a:lnSpc>
                <a:spcPct val="85000"/>
              </a:lnSpc>
              <a:spcBef>
                <a:spcPts val="600"/>
              </a:spcBef>
              <a:buFont typeface="Arial" pitchFamily="34" charset="0"/>
              <a:buChar char="•"/>
            </a:pPr>
            <a:r>
              <a:rPr lang="en-GB" altLang="en-US" sz="2000" smtClean="0">
                <a:solidFill>
                  <a:srgbClr val="0000FF"/>
                </a:solidFill>
                <a:ea typeface="+mn-ea"/>
              </a:rPr>
              <a:t> </a:t>
            </a:r>
            <a:r>
              <a:rPr lang="en-GB" altLang="en-US" sz="1800" smtClean="0">
                <a:solidFill>
                  <a:srgbClr val="0000FF"/>
                </a:solidFill>
                <a:ea typeface="+mn-ea"/>
              </a:rPr>
              <a:t>Joint process evaluation groups</a:t>
            </a: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Technical infrastructure teams</a:t>
            </a: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User workshops &amp; tutorials</a:t>
            </a:r>
          </a:p>
        </p:txBody>
      </p:sp>
      <p:sp>
        <p:nvSpPr>
          <p:cNvPr id="95240" name="Rectangle 10"/>
          <p:cNvSpPr>
            <a:spLocks noChangeArrowheads="1"/>
          </p:cNvSpPr>
          <p:nvPr/>
        </p:nvSpPr>
        <p:spPr bwMode="auto">
          <a:xfrm>
            <a:off x="152400" y="5638800"/>
            <a:ext cx="8458200" cy="979488"/>
          </a:xfrm>
          <a:prstGeom prst="rect">
            <a:avLst/>
          </a:prstGeom>
          <a:solidFill>
            <a:srgbClr val="FFFF99"/>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sz="1200">
                <a:solidFill>
                  <a:schemeClr val="bg1"/>
                </a:solidFill>
                <a:latin typeface="Arial" pitchFamily="34" charset="0"/>
              </a:defRPr>
            </a:lvl1pPr>
            <a:lvl2pPr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r>
              <a:rPr lang="en-GB" altLang="en-US" sz="2000" smtClean="0">
                <a:solidFill>
                  <a:srgbClr val="000000"/>
                </a:solidFill>
                <a:ea typeface="+mn-ea"/>
              </a:rPr>
              <a:t>Operational users complemented by:</a:t>
            </a:r>
            <a:endParaRPr lang="en-GB" altLang="en-US" sz="1800" smtClean="0">
              <a:solidFill>
                <a:srgbClr val="0000FF"/>
              </a:solidFill>
              <a:ea typeface="+mn-ea"/>
            </a:endParaRP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research partners in national / international universities &amp; organisations</a:t>
            </a: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capacity building consultancy projects with other partners</a:t>
            </a:r>
          </a:p>
        </p:txBody>
      </p:sp>
      <p:sp>
        <p:nvSpPr>
          <p:cNvPr id="95241" name="Rectangle 11"/>
          <p:cNvSpPr>
            <a:spLocks noChangeArrowheads="1"/>
          </p:cNvSpPr>
          <p:nvPr/>
        </p:nvSpPr>
        <p:spPr bwMode="auto">
          <a:xfrm>
            <a:off x="152400" y="3810000"/>
            <a:ext cx="4114800" cy="1579563"/>
          </a:xfrm>
          <a:prstGeom prst="rect">
            <a:avLst/>
          </a:prstGeom>
          <a:solidFill>
            <a:srgbClr val="FFCCFF"/>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sz="1200">
                <a:solidFill>
                  <a:schemeClr val="bg1"/>
                </a:solidFill>
                <a:latin typeface="Arial" pitchFamily="34" charset="0"/>
              </a:defRPr>
            </a:lvl1pPr>
            <a:lvl2pPr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r>
              <a:rPr lang="en-GB" altLang="en-US" sz="2000" smtClean="0">
                <a:solidFill>
                  <a:srgbClr val="000000"/>
                </a:solidFill>
                <a:ea typeface="+mn-ea"/>
              </a:rPr>
              <a:t>A foundation for relationships with other organisations:</a:t>
            </a:r>
            <a:endParaRPr lang="en-GB" altLang="en-US" sz="800" smtClean="0">
              <a:solidFill>
                <a:srgbClr val="0000FF"/>
              </a:solidFill>
              <a:ea typeface="+mn-ea"/>
            </a:endParaRPr>
          </a:p>
          <a:p>
            <a:pPr lvl="1" defTabSz="914400" eaLnBrk="1" hangingPunct="1">
              <a:lnSpc>
                <a:spcPct val="85000"/>
              </a:lnSpc>
              <a:spcBef>
                <a:spcPts val="600"/>
              </a:spcBef>
              <a:buFont typeface="Arial" pitchFamily="34" charset="0"/>
              <a:buChar char="•"/>
            </a:pPr>
            <a:r>
              <a:rPr lang="en-GB" altLang="en-US" sz="2000" smtClean="0">
                <a:solidFill>
                  <a:srgbClr val="0000FF"/>
                </a:solidFill>
                <a:ea typeface="+mn-ea"/>
              </a:rPr>
              <a:t> </a:t>
            </a:r>
            <a:r>
              <a:rPr lang="en-GB" altLang="en-US" sz="1800" smtClean="0">
                <a:solidFill>
                  <a:srgbClr val="0000FF"/>
                </a:solidFill>
                <a:ea typeface="+mn-ea"/>
              </a:rPr>
              <a:t>Science &amp; model development</a:t>
            </a: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Weather &amp; climate services</a:t>
            </a: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Jointly growing our businesses</a:t>
            </a:r>
          </a:p>
        </p:txBody>
      </p:sp>
      <p:pic>
        <p:nvPicPr>
          <p:cNvPr id="95242" name="Picture 11" descr="um_ma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209800"/>
            <a:ext cx="46482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1573516"/>
      </p:ext>
    </p:extLst>
  </p:cSld>
  <p:clrMapOvr>
    <a:masterClrMapping/>
  </p:clrMapOvr>
  <p:transition>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66330" y="68466"/>
            <a:ext cx="8655728" cy="630942"/>
          </a:xfrm>
          <a:prstGeom prst="rect">
            <a:avLst/>
          </a:prstGeom>
        </p:spPr>
        <p:txBody>
          <a:bodyPr wrap="square">
            <a:spAutoFit/>
          </a:bodyPr>
          <a:lstStyle/>
          <a:p>
            <a:pPr>
              <a:lnSpc>
                <a:spcPct val="125000"/>
              </a:lnSpc>
              <a:spcBef>
                <a:spcPts val="1200"/>
              </a:spcBef>
              <a:spcAft>
                <a:spcPts val="1200"/>
              </a:spcAft>
            </a:pPr>
            <a:r>
              <a:rPr lang="en-AU" sz="2800" b="1" dirty="0" smtClean="0">
                <a:solidFill>
                  <a:srgbClr val="C00000"/>
                </a:solidFill>
                <a:latin typeface="Century Gothic" panose="020B0502020202020204" pitchFamily="34" charset="0"/>
              </a:rPr>
              <a:t>Soil Moisture Skill Scores: Model vs Observations</a:t>
            </a:r>
            <a:endParaRPr lang="en-AU" sz="2800" b="1" dirty="0">
              <a:solidFill>
                <a:srgbClr val="C00000"/>
              </a:solidFill>
              <a:latin typeface="Century Gothic" panose="020B0502020202020204" pitchFamily="34" charset="0"/>
            </a:endParaRPr>
          </a:p>
        </p:txBody>
      </p:sp>
      <p:cxnSp>
        <p:nvCxnSpPr>
          <p:cNvPr id="23" name="Straight Connector 22"/>
          <p:cNvCxnSpPr/>
          <p:nvPr/>
        </p:nvCxnSpPr>
        <p:spPr>
          <a:xfrm>
            <a:off x="390618" y="640742"/>
            <a:ext cx="8362764"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063567862"/>
              </p:ext>
            </p:extLst>
          </p:nvPr>
        </p:nvGraphicFramePr>
        <p:xfrm>
          <a:off x="967678" y="983034"/>
          <a:ext cx="7102134" cy="4373828"/>
        </p:xfrm>
        <a:graphic>
          <a:graphicData uri="http://schemas.openxmlformats.org/drawingml/2006/table">
            <a:tbl>
              <a:tblPr firstRow="1" firstCol="1" bandRow="1"/>
              <a:tblGrid>
                <a:gridCol w="3564443"/>
                <a:gridCol w="1171553"/>
                <a:gridCol w="1171553"/>
                <a:gridCol w="1194585"/>
              </a:tblGrid>
              <a:tr h="895646">
                <a:tc>
                  <a:txBody>
                    <a:bodyPr/>
                    <a:lstStyle/>
                    <a:p>
                      <a:pPr marL="0" marR="0" indent="0" algn="ctr" defTabSz="457200" rtl="0" eaLnBrk="1" fontAlgn="auto" latinLnBrk="0" hangingPunct="1">
                        <a:lnSpc>
                          <a:spcPct val="100000"/>
                        </a:lnSpc>
                        <a:spcBef>
                          <a:spcPts val="1200"/>
                        </a:spcBef>
                        <a:spcAft>
                          <a:spcPts val="1200"/>
                        </a:spcAft>
                        <a:buClrTx/>
                        <a:buSzTx/>
                        <a:buFontTx/>
                        <a:buNone/>
                        <a:tabLst/>
                        <a:defRPr/>
                      </a:pPr>
                      <a:r>
                        <a:rPr lang="en-AU" sz="2000" b="1" dirty="0" smtClean="0">
                          <a:solidFill>
                            <a:srgbClr val="0033CC"/>
                          </a:solidFill>
                          <a:effectLst/>
                          <a:latin typeface="Cambria" panose="02040503050406030204" pitchFamily="18" charset="0"/>
                          <a:ea typeface="Calibri"/>
                          <a:cs typeface="Times New Roman"/>
                        </a:rPr>
                        <a:t>Metrics              </a:t>
                      </a:r>
                      <a:r>
                        <a:rPr lang="en-AU" sz="800" b="1" baseline="0" dirty="0" smtClean="0">
                          <a:solidFill>
                            <a:srgbClr val="0033CC"/>
                          </a:solidFill>
                          <a:effectLst/>
                          <a:latin typeface="Cambria" panose="02040503050406030204" pitchFamily="18" charset="0"/>
                          <a:ea typeface="Calibri"/>
                          <a:cs typeface="Times New Roman"/>
                        </a:rPr>
                        <a:t>                                                                  </a:t>
                      </a:r>
                      <a:r>
                        <a:rPr lang="en-AU" sz="1600" dirty="0" smtClean="0">
                          <a:latin typeface="Century" panose="02040604050505020304" pitchFamily="18" charset="0"/>
                        </a:rPr>
                        <a:t>Dec 2013 to</a:t>
                      </a:r>
                      <a:r>
                        <a:rPr lang="en-AU" sz="1600" baseline="0" dirty="0" smtClean="0">
                          <a:latin typeface="Century" panose="02040604050505020304" pitchFamily="18" charset="0"/>
                        </a:rPr>
                        <a:t> </a:t>
                      </a:r>
                      <a:r>
                        <a:rPr lang="en-AU" sz="1600" dirty="0" smtClean="0">
                          <a:latin typeface="Century" panose="02040604050505020304" pitchFamily="18" charset="0"/>
                        </a:rPr>
                        <a:t>Feb 2015</a:t>
                      </a:r>
                    </a:p>
                  </a:txBody>
                  <a:tcPr marL="50475" marR="50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200"/>
                        </a:spcBef>
                        <a:spcAft>
                          <a:spcPts val="1200"/>
                        </a:spcAft>
                      </a:pPr>
                      <a:r>
                        <a:rPr lang="en-AU" sz="2000" b="1" dirty="0" smtClean="0">
                          <a:solidFill>
                            <a:srgbClr val="0033CC"/>
                          </a:solidFill>
                          <a:effectLst/>
                          <a:latin typeface="Cambria" panose="02040503050406030204" pitchFamily="18" charset="0"/>
                          <a:ea typeface="Calibri"/>
                          <a:cs typeface="Times New Roman"/>
                        </a:rPr>
                        <a:t>APS1</a:t>
                      </a:r>
                      <a:r>
                        <a:rPr lang="en-AU" sz="2000" b="1" baseline="0" dirty="0">
                          <a:solidFill>
                            <a:srgbClr val="0033CC"/>
                          </a:solidFill>
                          <a:effectLst/>
                          <a:latin typeface="Cambria" panose="02040503050406030204" pitchFamily="18" charset="0"/>
                          <a:ea typeface="Calibri"/>
                          <a:cs typeface="Times New Roman"/>
                        </a:rPr>
                        <a:t> </a:t>
                      </a:r>
                      <a:r>
                        <a:rPr lang="en-AU" sz="2000" b="1" baseline="0" dirty="0" smtClean="0">
                          <a:solidFill>
                            <a:srgbClr val="0033CC"/>
                          </a:solidFill>
                          <a:effectLst/>
                          <a:latin typeface="Cambria" panose="02040503050406030204" pitchFamily="18" charset="0"/>
                          <a:ea typeface="Calibri"/>
                          <a:cs typeface="Times New Roman"/>
                        </a:rPr>
                        <a:t>(N320)</a:t>
                      </a:r>
                      <a:endParaRPr lang="en-AU" sz="2000" b="1" dirty="0" smtClean="0">
                        <a:solidFill>
                          <a:srgbClr val="0033CC"/>
                        </a:solidFill>
                        <a:effectLst/>
                        <a:latin typeface="Cambria" panose="02040503050406030204" pitchFamily="18" charset="0"/>
                        <a:ea typeface="Calibri"/>
                        <a:cs typeface="Times New Roman"/>
                      </a:endParaRPr>
                    </a:p>
                  </a:txBody>
                  <a:tcPr marL="50475" marR="50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200"/>
                        </a:spcBef>
                        <a:spcAft>
                          <a:spcPts val="1200"/>
                        </a:spcAft>
                      </a:pPr>
                      <a:r>
                        <a:rPr lang="en-AU" sz="2000" b="1" dirty="0" smtClean="0">
                          <a:solidFill>
                            <a:srgbClr val="0033CC"/>
                          </a:solidFill>
                          <a:effectLst/>
                          <a:latin typeface="Cambria" panose="02040503050406030204" pitchFamily="18" charset="0"/>
                          <a:ea typeface="Calibri"/>
                          <a:cs typeface="Times New Roman"/>
                        </a:rPr>
                        <a:t>APS2 (N512)</a:t>
                      </a:r>
                      <a:endParaRPr lang="en-AU" sz="2000" b="1" dirty="0">
                        <a:solidFill>
                          <a:srgbClr val="0033CC"/>
                        </a:solidFill>
                        <a:effectLst/>
                        <a:latin typeface="Cambria" panose="02040503050406030204" pitchFamily="18" charset="0"/>
                        <a:ea typeface="Calibri"/>
                        <a:cs typeface="Times New Roman"/>
                      </a:endParaRPr>
                    </a:p>
                  </a:txBody>
                  <a:tcPr marL="50475" marR="50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200"/>
                        </a:spcBef>
                        <a:spcAft>
                          <a:spcPts val="1200"/>
                        </a:spcAft>
                      </a:pPr>
                      <a:r>
                        <a:rPr lang="en-AU" sz="2000" b="1" dirty="0" smtClean="0">
                          <a:solidFill>
                            <a:srgbClr val="0033CC"/>
                          </a:solidFill>
                          <a:effectLst/>
                          <a:latin typeface="Cambria" panose="02040503050406030204" pitchFamily="18" charset="0"/>
                          <a:ea typeface="Calibri"/>
                          <a:cs typeface="Times New Roman"/>
                        </a:rPr>
                        <a:t>ECMWF </a:t>
                      </a:r>
                    </a:p>
                  </a:txBody>
                  <a:tcPr marL="50475" marR="50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3632">
                <a:tc>
                  <a:txBody>
                    <a:bodyPr/>
                    <a:lstStyle/>
                    <a:p>
                      <a:pPr algn="ctr">
                        <a:spcBef>
                          <a:spcPts val="1200"/>
                        </a:spcBef>
                        <a:spcAft>
                          <a:spcPts val="1200"/>
                        </a:spcAft>
                      </a:pPr>
                      <a:r>
                        <a:rPr lang="en-AU" sz="2400" b="0" dirty="0" smtClean="0">
                          <a:solidFill>
                            <a:schemeClr val="tx1"/>
                          </a:solidFill>
                          <a:effectLst/>
                          <a:latin typeface="Century" panose="02040604050505020304" pitchFamily="18" charset="0"/>
                          <a:ea typeface="Calibri"/>
                          <a:cs typeface="Times New Roman"/>
                        </a:rPr>
                        <a:t>Mean Correlation</a:t>
                      </a:r>
                      <a:endParaRPr lang="en-AU" sz="2400" b="0" dirty="0">
                        <a:solidFill>
                          <a:schemeClr val="tx1"/>
                        </a:solidFill>
                        <a:effectLst/>
                        <a:latin typeface="Century" panose="02040604050505020304" pitchFamily="18" charset="0"/>
                        <a:ea typeface="Calibri"/>
                        <a:cs typeface="Times New Roman"/>
                      </a:endParaRPr>
                    </a:p>
                  </a:txBody>
                  <a:tcPr marL="50475" marR="50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3200" b="0" i="0" u="none" strike="noStrike" dirty="0" smtClean="0">
                          <a:solidFill>
                            <a:schemeClr val="tx1"/>
                          </a:solidFill>
                          <a:effectLst/>
                          <a:latin typeface="Century" panose="02040604050505020304" pitchFamily="18" charset="0"/>
                        </a:rPr>
                        <a:t>0.80</a:t>
                      </a:r>
                      <a:endParaRPr lang="en-AU" sz="3200" b="0" i="0" u="none" strike="noStrike" dirty="0">
                        <a:solidFill>
                          <a:schemeClr val="tx1"/>
                        </a:solidFill>
                        <a:effectLst/>
                        <a:latin typeface="Century" panose="020406040505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3200" b="0" i="0" u="none" strike="noStrike" dirty="0">
                          <a:solidFill>
                            <a:schemeClr val="tx1"/>
                          </a:solidFill>
                          <a:effectLst/>
                          <a:latin typeface="Century" panose="02040604050505020304" pitchFamily="18" charset="0"/>
                        </a:rPr>
                        <a:t>0.75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3200" b="0" i="0" u="none" strike="noStrike" dirty="0">
                          <a:solidFill>
                            <a:schemeClr val="tx1"/>
                          </a:solidFill>
                          <a:effectLst/>
                          <a:latin typeface="Century" panose="02040604050505020304" pitchFamily="18" charset="0"/>
                        </a:rPr>
                        <a:t>0.82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3632">
                <a:tc>
                  <a:txBody>
                    <a:bodyPr/>
                    <a:lstStyle/>
                    <a:p>
                      <a:pPr algn="ctr">
                        <a:spcBef>
                          <a:spcPts val="1200"/>
                        </a:spcBef>
                        <a:spcAft>
                          <a:spcPts val="1200"/>
                        </a:spcAft>
                      </a:pPr>
                      <a:r>
                        <a:rPr lang="en-AU" sz="2400" b="0" dirty="0" smtClean="0">
                          <a:solidFill>
                            <a:schemeClr val="tx1"/>
                          </a:solidFill>
                          <a:effectLst/>
                          <a:latin typeface="Century" panose="02040604050505020304" pitchFamily="18" charset="0"/>
                          <a:ea typeface="Calibri"/>
                          <a:cs typeface="Times New Roman"/>
                        </a:rPr>
                        <a:t>Anomaly Correlation</a:t>
                      </a:r>
                      <a:r>
                        <a:rPr lang="en-AU" sz="2400" b="0" dirty="0" smtClean="0">
                          <a:solidFill>
                            <a:srgbClr val="FF0000"/>
                          </a:solidFill>
                          <a:effectLst/>
                          <a:latin typeface="Century" panose="02040604050505020304" pitchFamily="18" charset="0"/>
                          <a:ea typeface="Calibri"/>
                          <a:cs typeface="Times New Roman"/>
                        </a:rPr>
                        <a:t>*</a:t>
                      </a:r>
                      <a:endParaRPr lang="en-AU" sz="2400" b="0" dirty="0">
                        <a:solidFill>
                          <a:srgbClr val="FF0000"/>
                        </a:solidFill>
                        <a:effectLst/>
                        <a:latin typeface="Century" panose="02040604050505020304" pitchFamily="18" charset="0"/>
                        <a:ea typeface="Calibri"/>
                        <a:cs typeface="Times New Roman"/>
                      </a:endParaRPr>
                    </a:p>
                  </a:txBody>
                  <a:tcPr marL="50475" marR="50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AU" sz="3200" b="0" i="0" u="none" strike="noStrike" dirty="0">
                          <a:solidFill>
                            <a:schemeClr val="tx1"/>
                          </a:solidFill>
                          <a:effectLst/>
                          <a:latin typeface="Century" panose="02040604050505020304" pitchFamily="18" charset="0"/>
                        </a:rPr>
                        <a:t>0.49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AU" sz="3200" b="0" i="0" u="none" strike="noStrike" dirty="0">
                          <a:solidFill>
                            <a:schemeClr val="tx1"/>
                          </a:solidFill>
                          <a:effectLst/>
                          <a:latin typeface="Century" panose="02040604050505020304" pitchFamily="18" charset="0"/>
                        </a:rPr>
                        <a:t>0.56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AU" sz="3200" b="0" i="0" u="none" strike="noStrike" dirty="0">
                          <a:solidFill>
                            <a:schemeClr val="tx1"/>
                          </a:solidFill>
                          <a:effectLst/>
                          <a:latin typeface="Century" panose="02040604050505020304" pitchFamily="18" charset="0"/>
                        </a:rPr>
                        <a:t>0.58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5459">
                <a:tc>
                  <a:txBody>
                    <a:bodyPr/>
                    <a:lstStyle/>
                    <a:p>
                      <a:pPr algn="ctr">
                        <a:spcBef>
                          <a:spcPts val="1200"/>
                        </a:spcBef>
                        <a:spcAft>
                          <a:spcPts val="1200"/>
                        </a:spcAft>
                      </a:pPr>
                      <a:r>
                        <a:rPr lang="en-AU" sz="2400" b="0" dirty="0" smtClean="0">
                          <a:solidFill>
                            <a:schemeClr val="tx1"/>
                          </a:solidFill>
                          <a:effectLst/>
                          <a:latin typeface="Century" panose="02040604050505020304" pitchFamily="18" charset="0"/>
                          <a:ea typeface="Calibri"/>
                          <a:cs typeface="Times New Roman"/>
                        </a:rPr>
                        <a:t>Mean Bias [m</a:t>
                      </a:r>
                      <a:r>
                        <a:rPr lang="en-AU" sz="2400" b="0" baseline="30000" dirty="0" smtClean="0">
                          <a:solidFill>
                            <a:schemeClr val="tx1"/>
                          </a:solidFill>
                          <a:effectLst/>
                          <a:latin typeface="Century" panose="02040604050505020304" pitchFamily="18" charset="0"/>
                          <a:ea typeface="Calibri"/>
                          <a:cs typeface="Times New Roman"/>
                        </a:rPr>
                        <a:t>3</a:t>
                      </a:r>
                      <a:r>
                        <a:rPr lang="en-AU" sz="2400" b="0" dirty="0" smtClean="0">
                          <a:solidFill>
                            <a:schemeClr val="tx1"/>
                          </a:solidFill>
                          <a:effectLst/>
                          <a:latin typeface="Century" panose="02040604050505020304" pitchFamily="18" charset="0"/>
                          <a:ea typeface="Calibri"/>
                          <a:cs typeface="Times New Roman"/>
                        </a:rPr>
                        <a:t>/m</a:t>
                      </a:r>
                      <a:r>
                        <a:rPr lang="en-AU" sz="2400" b="0" baseline="30000" dirty="0" smtClean="0">
                          <a:solidFill>
                            <a:schemeClr val="tx1"/>
                          </a:solidFill>
                          <a:effectLst/>
                          <a:latin typeface="Century" panose="02040604050505020304" pitchFamily="18" charset="0"/>
                          <a:ea typeface="Calibri"/>
                          <a:cs typeface="Times New Roman"/>
                        </a:rPr>
                        <a:t>3</a:t>
                      </a:r>
                      <a:r>
                        <a:rPr lang="en-AU" sz="2400" b="0" dirty="0" smtClean="0">
                          <a:solidFill>
                            <a:schemeClr val="tx1"/>
                          </a:solidFill>
                          <a:effectLst/>
                          <a:latin typeface="Century" panose="02040604050505020304" pitchFamily="18" charset="0"/>
                          <a:ea typeface="Calibri"/>
                          <a:cs typeface="Times New Roman"/>
                        </a:rPr>
                        <a:t>]</a:t>
                      </a:r>
                      <a:endParaRPr lang="en-AU" sz="2400" b="0" dirty="0">
                        <a:solidFill>
                          <a:schemeClr val="tx1"/>
                        </a:solidFill>
                        <a:effectLst/>
                        <a:latin typeface="Century" panose="02040604050505020304" pitchFamily="18" charset="0"/>
                        <a:ea typeface="Calibri"/>
                        <a:cs typeface="Times New Roman"/>
                      </a:endParaRPr>
                    </a:p>
                  </a:txBody>
                  <a:tcPr marL="50475" marR="50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3200" b="0" i="0" u="none" strike="noStrike" dirty="0">
                          <a:solidFill>
                            <a:schemeClr val="tx1"/>
                          </a:solidFill>
                          <a:effectLst/>
                          <a:latin typeface="Century" panose="02040604050505020304" pitchFamily="18" charset="0"/>
                        </a:rPr>
                        <a:t>-0.06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3200" b="0" i="0" u="none" strike="noStrike" dirty="0">
                          <a:solidFill>
                            <a:schemeClr val="tx1"/>
                          </a:solidFill>
                          <a:effectLst/>
                          <a:latin typeface="Century" panose="02040604050505020304" pitchFamily="18" charset="0"/>
                        </a:rPr>
                        <a:t>-0.01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3200" b="0" i="0" u="none" strike="noStrike" dirty="0">
                          <a:solidFill>
                            <a:schemeClr val="tx1"/>
                          </a:solidFill>
                          <a:effectLst/>
                          <a:latin typeface="Century" panose="02040604050505020304" pitchFamily="18" charset="0"/>
                        </a:rPr>
                        <a:t>-0.08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5459">
                <a:tc>
                  <a:txBody>
                    <a:bodyPr/>
                    <a:lstStyle/>
                    <a:p>
                      <a:pPr algn="ctr">
                        <a:spcBef>
                          <a:spcPts val="1200"/>
                        </a:spcBef>
                        <a:spcAft>
                          <a:spcPts val="1200"/>
                        </a:spcAft>
                      </a:pPr>
                      <a:r>
                        <a:rPr lang="en-AU" sz="2400" b="0" dirty="0" smtClean="0">
                          <a:solidFill>
                            <a:schemeClr val="tx1"/>
                          </a:solidFill>
                          <a:effectLst/>
                          <a:latin typeface="Century" panose="02040604050505020304" pitchFamily="18" charset="0"/>
                          <a:ea typeface="Calibri"/>
                          <a:cs typeface="Times New Roman"/>
                        </a:rPr>
                        <a:t>Mean RMSD [m</a:t>
                      </a:r>
                      <a:r>
                        <a:rPr lang="en-AU" sz="2400" b="0" baseline="30000" dirty="0" smtClean="0">
                          <a:solidFill>
                            <a:schemeClr val="tx1"/>
                          </a:solidFill>
                          <a:effectLst/>
                          <a:latin typeface="Century" panose="02040604050505020304" pitchFamily="18" charset="0"/>
                          <a:ea typeface="Calibri"/>
                          <a:cs typeface="Times New Roman"/>
                        </a:rPr>
                        <a:t>3</a:t>
                      </a:r>
                      <a:r>
                        <a:rPr lang="en-AU" sz="2400" b="0" dirty="0" smtClean="0">
                          <a:solidFill>
                            <a:schemeClr val="tx1"/>
                          </a:solidFill>
                          <a:effectLst/>
                          <a:latin typeface="Century" panose="02040604050505020304" pitchFamily="18" charset="0"/>
                          <a:ea typeface="Calibri"/>
                          <a:cs typeface="Times New Roman"/>
                        </a:rPr>
                        <a:t>/m</a:t>
                      </a:r>
                      <a:r>
                        <a:rPr lang="en-AU" sz="2400" b="0" baseline="30000" dirty="0" smtClean="0">
                          <a:solidFill>
                            <a:schemeClr val="tx1"/>
                          </a:solidFill>
                          <a:effectLst/>
                          <a:latin typeface="Century" panose="02040604050505020304" pitchFamily="18" charset="0"/>
                          <a:ea typeface="Calibri"/>
                          <a:cs typeface="Times New Roman"/>
                        </a:rPr>
                        <a:t>3</a:t>
                      </a:r>
                      <a:r>
                        <a:rPr lang="en-AU" sz="2400" b="0" dirty="0" smtClean="0">
                          <a:solidFill>
                            <a:schemeClr val="tx1"/>
                          </a:solidFill>
                          <a:effectLst/>
                          <a:latin typeface="Century" panose="02040604050505020304" pitchFamily="18" charset="0"/>
                          <a:ea typeface="Calibri"/>
                          <a:cs typeface="Times New Roman"/>
                        </a:rPr>
                        <a:t>]</a:t>
                      </a:r>
                      <a:endParaRPr lang="en-AU" sz="2400" b="0" dirty="0">
                        <a:solidFill>
                          <a:schemeClr val="tx1"/>
                        </a:solidFill>
                        <a:effectLst/>
                        <a:latin typeface="Century" panose="02040604050505020304" pitchFamily="18" charset="0"/>
                        <a:ea typeface="Calibri"/>
                        <a:cs typeface="Times New Roman"/>
                      </a:endParaRPr>
                    </a:p>
                  </a:txBody>
                  <a:tcPr marL="50475" marR="50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3200" b="0" i="0" u="none" strike="noStrike" dirty="0" smtClean="0">
                          <a:solidFill>
                            <a:schemeClr val="tx1"/>
                          </a:solidFill>
                          <a:effectLst/>
                          <a:latin typeface="Century" panose="02040604050505020304" pitchFamily="18" charset="0"/>
                        </a:rPr>
                        <a:t>0.10</a:t>
                      </a:r>
                      <a:endParaRPr lang="en-AU" sz="3200" b="0" i="0" u="none" strike="noStrike" dirty="0">
                        <a:solidFill>
                          <a:schemeClr val="tx1"/>
                        </a:solidFill>
                        <a:effectLst/>
                        <a:latin typeface="Century" panose="020406040505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3200" b="0" i="0" u="none" strike="noStrike" dirty="0">
                          <a:solidFill>
                            <a:schemeClr val="tx1"/>
                          </a:solidFill>
                          <a:effectLst/>
                          <a:latin typeface="Century" panose="02040604050505020304" pitchFamily="18" charset="0"/>
                        </a:rPr>
                        <a:t>0.07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3200" b="0" i="0" u="none" strike="noStrike" dirty="0" smtClean="0">
                          <a:solidFill>
                            <a:schemeClr val="tx1"/>
                          </a:solidFill>
                          <a:effectLst/>
                          <a:latin typeface="Century" panose="02040604050505020304" pitchFamily="18" charset="0"/>
                        </a:rPr>
                        <a:t>0.10</a:t>
                      </a:r>
                      <a:endParaRPr lang="en-AU" sz="3200" b="0" i="0" u="none" strike="noStrike" dirty="0">
                        <a:solidFill>
                          <a:schemeClr val="tx1"/>
                        </a:solidFill>
                        <a:effectLst/>
                        <a:latin typeface="Century" panose="020406040505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TextBox 1"/>
          <p:cNvSpPr txBox="1"/>
          <p:nvPr/>
        </p:nvSpPr>
        <p:spPr>
          <a:xfrm>
            <a:off x="914400" y="5659194"/>
            <a:ext cx="6495689" cy="400110"/>
          </a:xfrm>
          <a:prstGeom prst="rect">
            <a:avLst/>
          </a:prstGeom>
          <a:noFill/>
        </p:spPr>
        <p:txBody>
          <a:bodyPr wrap="none" rtlCol="0">
            <a:spAutoFit/>
          </a:bodyPr>
          <a:lstStyle/>
          <a:p>
            <a:r>
              <a:rPr lang="en-AU" dirty="0" smtClean="0">
                <a:solidFill>
                  <a:srgbClr val="FF0000"/>
                </a:solidFill>
              </a:rPr>
              <a:t>*</a:t>
            </a:r>
            <a:r>
              <a:rPr lang="en-AU" dirty="0" smtClean="0"/>
              <a:t> </a:t>
            </a:r>
            <a:r>
              <a:rPr lang="en-AU" sz="2000" dirty="0" smtClean="0">
                <a:latin typeface="Century" panose="02040604050505020304" pitchFamily="18" charset="0"/>
              </a:rPr>
              <a:t>Anomalies calculated using a 30 day rolling window</a:t>
            </a:r>
            <a:endParaRPr lang="en-AU" sz="2000" dirty="0">
              <a:latin typeface="Century" panose="02040604050505020304" pitchFamily="18" charset="0"/>
            </a:endParaRPr>
          </a:p>
        </p:txBody>
      </p:sp>
      <p:sp>
        <p:nvSpPr>
          <p:cNvPr id="7" name="TextBox 6"/>
          <p:cNvSpPr txBox="1"/>
          <p:nvPr/>
        </p:nvSpPr>
        <p:spPr>
          <a:xfrm>
            <a:off x="4684396" y="6390035"/>
            <a:ext cx="4285981" cy="461665"/>
          </a:xfrm>
          <a:prstGeom prst="rect">
            <a:avLst/>
          </a:prstGeom>
          <a:noFill/>
        </p:spPr>
        <p:txBody>
          <a:bodyPr wrap="none" rtlCol="0">
            <a:spAutoFit/>
          </a:bodyPr>
          <a:lstStyle/>
          <a:p>
            <a:r>
              <a:rPr lang="en-AU" sz="2400" dirty="0" err="1" smtClean="0">
                <a:solidFill>
                  <a:srgbClr val="FF0000"/>
                </a:solidFill>
              </a:rPr>
              <a:t>Vinod</a:t>
            </a:r>
            <a:r>
              <a:rPr lang="en-AU" sz="2400" dirty="0" smtClean="0">
                <a:solidFill>
                  <a:srgbClr val="FF0000"/>
                </a:solidFill>
              </a:rPr>
              <a:t> Kumar &amp; </a:t>
            </a:r>
            <a:r>
              <a:rPr lang="en-AU" sz="2400" dirty="0" err="1" smtClean="0">
                <a:solidFill>
                  <a:srgbClr val="FF0000"/>
                </a:solidFill>
              </a:rPr>
              <a:t>Imtiaz</a:t>
            </a:r>
            <a:r>
              <a:rPr lang="en-AU" sz="2400" dirty="0" smtClean="0">
                <a:solidFill>
                  <a:srgbClr val="FF0000"/>
                </a:solidFill>
              </a:rPr>
              <a:t> </a:t>
            </a:r>
            <a:r>
              <a:rPr lang="en-AU" sz="2400" dirty="0" err="1" smtClean="0">
                <a:solidFill>
                  <a:srgbClr val="FF0000"/>
                </a:solidFill>
              </a:rPr>
              <a:t>Dharssi</a:t>
            </a:r>
            <a:endParaRPr lang="en-AU" sz="2400" dirty="0">
              <a:solidFill>
                <a:srgbClr val="FF0000"/>
              </a:solidFill>
            </a:endParaRPr>
          </a:p>
        </p:txBody>
      </p:sp>
    </p:spTree>
    <p:extLst>
      <p:ext uri="{BB962C8B-B14F-4D97-AF65-F5344CB8AC3E}">
        <p14:creationId xmlns:p14="http://schemas.microsoft.com/office/powerpoint/2010/main" val="35030444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24930"/>
            <a:ext cx="7211144" cy="274042"/>
          </a:xfrm>
        </p:spPr>
        <p:txBody>
          <a:bodyPr>
            <a:noAutofit/>
          </a:bodyPr>
          <a:lstStyle/>
          <a:p>
            <a:r>
              <a:rPr lang="en-AU" sz="2000" b="1" dirty="0" smtClean="0"/>
              <a:t>Solution to Eliminate Spurious Wind-Gusts from APS1(2) ACCESS-C over </a:t>
            </a:r>
            <a:r>
              <a:rPr lang="en-AU" sz="2000" b="1" dirty="0" err="1" smtClean="0"/>
              <a:t>VicTas</a:t>
            </a:r>
            <a:r>
              <a:rPr lang="en-AU" sz="2000" b="1" dirty="0" smtClean="0"/>
              <a:t> Domain</a:t>
            </a:r>
            <a:endParaRPr lang="en-AU" sz="2000" dirty="0"/>
          </a:p>
        </p:txBody>
      </p:sp>
      <p:pic>
        <p:nvPicPr>
          <p:cNvPr id="5"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953" y="4231620"/>
            <a:ext cx="3017887" cy="2060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590" y="3641817"/>
            <a:ext cx="2812981"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703827" y="6405738"/>
            <a:ext cx="2209066" cy="461665"/>
          </a:xfrm>
          <a:prstGeom prst="rect">
            <a:avLst/>
          </a:prstGeom>
          <a:solidFill>
            <a:schemeClr val="bg1"/>
          </a:solidFill>
        </p:spPr>
        <p:txBody>
          <a:bodyPr wrap="none" rtlCol="0">
            <a:spAutoFit/>
          </a:bodyPr>
          <a:lstStyle/>
          <a:p>
            <a:r>
              <a:rPr lang="en-AU" sz="2400" dirty="0" err="1" smtClean="0">
                <a:solidFill>
                  <a:srgbClr val="FF0000"/>
                </a:solidFill>
              </a:rPr>
              <a:t>Yimin</a:t>
            </a:r>
            <a:r>
              <a:rPr lang="en-AU" sz="2400" dirty="0" smtClean="0">
                <a:solidFill>
                  <a:srgbClr val="FF0000"/>
                </a:solidFill>
              </a:rPr>
              <a:t> Ma et al.</a:t>
            </a:r>
            <a:endParaRPr lang="en-AU" sz="2400" dirty="0">
              <a:solidFill>
                <a:srgbClr val="FF0000"/>
              </a:solidFill>
            </a:endParaRPr>
          </a:p>
        </p:txBody>
      </p:sp>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5874"/>
          <a:stretch/>
        </p:blipFill>
        <p:spPr bwMode="auto">
          <a:xfrm>
            <a:off x="214553" y="785610"/>
            <a:ext cx="2816685" cy="304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5874"/>
          <a:stretch/>
        </p:blipFill>
        <p:spPr bwMode="auto">
          <a:xfrm>
            <a:off x="3131840" y="785610"/>
            <a:ext cx="2887949" cy="3049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444207" y="989092"/>
            <a:ext cx="2468685" cy="3416320"/>
          </a:xfrm>
          <a:prstGeom prst="rect">
            <a:avLst/>
          </a:prstGeom>
          <a:noFill/>
        </p:spPr>
        <p:txBody>
          <a:bodyPr wrap="square" rtlCol="0">
            <a:spAutoFit/>
          </a:bodyPr>
          <a:lstStyle/>
          <a:p>
            <a:r>
              <a:rPr lang="en-AU" dirty="0" smtClean="0"/>
              <a:t>Top left: </a:t>
            </a:r>
          </a:p>
          <a:p>
            <a:pPr lvl="1"/>
            <a:r>
              <a:rPr lang="en-AU" dirty="0" smtClean="0"/>
              <a:t>Wind gust spikes</a:t>
            </a:r>
          </a:p>
          <a:p>
            <a:endParaRPr lang="en-AU" dirty="0" smtClean="0"/>
          </a:p>
          <a:p>
            <a:r>
              <a:rPr lang="en-AU" dirty="0" smtClean="0"/>
              <a:t>Bottom Left:</a:t>
            </a:r>
          </a:p>
          <a:p>
            <a:pPr lvl="1"/>
            <a:r>
              <a:rPr lang="en-AU" dirty="0" smtClean="0"/>
              <a:t>Sampled locations</a:t>
            </a:r>
          </a:p>
          <a:p>
            <a:endParaRPr lang="en-AU" dirty="0"/>
          </a:p>
          <a:p>
            <a:r>
              <a:rPr lang="en-AU" dirty="0" smtClean="0"/>
              <a:t>Top and bottom right:</a:t>
            </a:r>
          </a:p>
          <a:p>
            <a:pPr lvl="1"/>
            <a:r>
              <a:rPr lang="en-AU" dirty="0" smtClean="0"/>
              <a:t>Time series of wind gusts at two locations; original and new formulae</a:t>
            </a:r>
          </a:p>
        </p:txBody>
      </p:sp>
    </p:spTree>
    <p:extLst>
      <p:ext uri="{BB962C8B-B14F-4D97-AF65-F5344CB8AC3E}">
        <p14:creationId xmlns:p14="http://schemas.microsoft.com/office/powerpoint/2010/main" val="16483415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11560" y="188641"/>
            <a:ext cx="7772400" cy="864096"/>
          </a:xfrm>
        </p:spPr>
        <p:txBody>
          <a:bodyPr>
            <a:normAutofit fontScale="90000"/>
          </a:bodyPr>
          <a:lstStyle/>
          <a:p>
            <a:r>
              <a:rPr lang="en-AU" sz="3600" dirty="0" smtClean="0"/>
              <a:t>Fixing a problem in direct solar radiation</a:t>
            </a:r>
            <a:endParaRPr lang="en-AU" sz="3600" dirty="0"/>
          </a:p>
        </p:txBody>
      </p:sp>
      <p:sp>
        <p:nvSpPr>
          <p:cNvPr id="7" name="Subtitle 6"/>
          <p:cNvSpPr>
            <a:spLocks noGrp="1"/>
          </p:cNvSpPr>
          <p:nvPr>
            <p:ph type="subTitle" idx="1"/>
          </p:nvPr>
        </p:nvSpPr>
        <p:spPr>
          <a:xfrm>
            <a:off x="1043608" y="1628800"/>
            <a:ext cx="6728792" cy="4176464"/>
          </a:xfrm>
        </p:spPr>
        <p:txBody>
          <a:bodyPr>
            <a:normAutofit lnSpcReduction="10000"/>
          </a:bodyPr>
          <a:lstStyle/>
          <a:p>
            <a:pPr marL="342900" indent="-342900" algn="l">
              <a:buFont typeface="Arial" pitchFamily="34" charset="0"/>
              <a:buChar char="•"/>
            </a:pPr>
            <a:r>
              <a:rPr lang="en-AU" sz="2400" dirty="0" smtClean="0">
                <a:solidFill>
                  <a:schemeClr val="tx1"/>
                </a:solidFill>
              </a:rPr>
              <a:t>A problem in direct solar radiation in ES radiation has been found </a:t>
            </a:r>
          </a:p>
          <a:p>
            <a:pPr marL="342900" indent="-342900" algn="l">
              <a:buFont typeface="Arial" pitchFamily="34" charset="0"/>
              <a:buChar char="•"/>
            </a:pPr>
            <a:r>
              <a:rPr lang="en-AU" sz="2400" dirty="0" smtClean="0">
                <a:solidFill>
                  <a:schemeClr val="tx1"/>
                </a:solidFill>
              </a:rPr>
              <a:t>It is due to the application of delta-Eddington scaling approximation to the direct solar radiation; it should only apply to the diffuse radiation</a:t>
            </a:r>
          </a:p>
          <a:p>
            <a:pPr marL="342900" indent="-342900" algn="l">
              <a:buFont typeface="Arial" pitchFamily="34" charset="0"/>
              <a:buChar char="•"/>
            </a:pPr>
            <a:r>
              <a:rPr lang="en-AU" sz="2400" dirty="0" smtClean="0">
                <a:solidFill>
                  <a:schemeClr val="tx1"/>
                </a:solidFill>
              </a:rPr>
              <a:t>Effects: direct solar radiation is overestimated       and diffuse radiation is underestimated.  Both affect land surface processes</a:t>
            </a:r>
          </a:p>
          <a:p>
            <a:pPr marL="342900" indent="-342900" algn="l">
              <a:buFont typeface="Arial" pitchFamily="34" charset="0"/>
              <a:buChar char="•"/>
            </a:pPr>
            <a:r>
              <a:rPr lang="en-AU" sz="2400" dirty="0" smtClean="0">
                <a:solidFill>
                  <a:schemeClr val="tx1"/>
                </a:solidFill>
              </a:rPr>
              <a:t>Fix has been applied to ACCESS UM8.2, 8.4 versions and vn10.1 shared repository</a:t>
            </a:r>
            <a:endParaRPr lang="en-AU" sz="2400" dirty="0">
              <a:solidFill>
                <a:schemeClr val="tx1"/>
              </a:solidFill>
            </a:endParaRPr>
          </a:p>
        </p:txBody>
      </p:sp>
      <p:sp>
        <p:nvSpPr>
          <p:cNvPr id="5" name="TextBox 4"/>
          <p:cNvSpPr txBox="1"/>
          <p:nvPr/>
        </p:nvSpPr>
        <p:spPr>
          <a:xfrm>
            <a:off x="6602047" y="6411328"/>
            <a:ext cx="2340705" cy="461665"/>
          </a:xfrm>
          <a:prstGeom prst="rect">
            <a:avLst/>
          </a:prstGeom>
          <a:noFill/>
        </p:spPr>
        <p:txBody>
          <a:bodyPr wrap="none" rtlCol="0">
            <a:spAutoFit/>
          </a:bodyPr>
          <a:lstStyle/>
          <a:p>
            <a:r>
              <a:rPr lang="en-AU" sz="2400" dirty="0" err="1" smtClean="0">
                <a:solidFill>
                  <a:srgbClr val="FF0000"/>
                </a:solidFill>
              </a:rPr>
              <a:t>Zhian</a:t>
            </a:r>
            <a:r>
              <a:rPr lang="en-AU" sz="2400" dirty="0" smtClean="0">
                <a:solidFill>
                  <a:srgbClr val="FF0000"/>
                </a:solidFill>
              </a:rPr>
              <a:t> Sun et al.</a:t>
            </a:r>
            <a:endParaRPr lang="en-AU" sz="2400" dirty="0">
              <a:solidFill>
                <a:srgbClr val="FF0000"/>
              </a:solidFill>
            </a:endParaRPr>
          </a:p>
        </p:txBody>
      </p:sp>
    </p:spTree>
    <p:extLst>
      <p:ext uri="{BB962C8B-B14F-4D97-AF65-F5344CB8AC3E}">
        <p14:creationId xmlns:p14="http://schemas.microsoft.com/office/powerpoint/2010/main" val="9128107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5656" y="1179684"/>
            <a:ext cx="6120679" cy="5304588"/>
          </a:xfrm>
        </p:spPr>
      </p:pic>
      <p:sp>
        <p:nvSpPr>
          <p:cNvPr id="6" name="TextBox 5"/>
          <p:cNvSpPr txBox="1"/>
          <p:nvPr/>
        </p:nvSpPr>
        <p:spPr>
          <a:xfrm>
            <a:off x="323528" y="1772816"/>
            <a:ext cx="1080120" cy="369332"/>
          </a:xfrm>
          <a:prstGeom prst="rect">
            <a:avLst/>
          </a:prstGeom>
          <a:noFill/>
        </p:spPr>
        <p:txBody>
          <a:bodyPr wrap="square" rtlCol="0">
            <a:spAutoFit/>
          </a:bodyPr>
          <a:lstStyle/>
          <a:p>
            <a:r>
              <a:rPr lang="en-AU" dirty="0" smtClean="0"/>
              <a:t>Total flux</a:t>
            </a:r>
            <a:endParaRPr lang="en-AU" dirty="0"/>
          </a:p>
        </p:txBody>
      </p:sp>
      <p:sp>
        <p:nvSpPr>
          <p:cNvPr id="7" name="TextBox 6"/>
          <p:cNvSpPr txBox="1"/>
          <p:nvPr/>
        </p:nvSpPr>
        <p:spPr>
          <a:xfrm>
            <a:off x="0" y="3573016"/>
            <a:ext cx="1547664" cy="646331"/>
          </a:xfrm>
          <a:prstGeom prst="rect">
            <a:avLst/>
          </a:prstGeom>
          <a:noFill/>
        </p:spPr>
        <p:txBody>
          <a:bodyPr wrap="square" rtlCol="0">
            <a:spAutoFit/>
          </a:bodyPr>
          <a:lstStyle/>
          <a:p>
            <a:r>
              <a:rPr lang="en-AU" dirty="0" smtClean="0"/>
              <a:t>Direct before fix</a:t>
            </a:r>
            <a:endParaRPr lang="en-AU" dirty="0"/>
          </a:p>
        </p:txBody>
      </p:sp>
      <p:sp>
        <p:nvSpPr>
          <p:cNvPr id="8" name="TextBox 7"/>
          <p:cNvSpPr txBox="1"/>
          <p:nvPr/>
        </p:nvSpPr>
        <p:spPr>
          <a:xfrm>
            <a:off x="108320" y="5301208"/>
            <a:ext cx="1440160" cy="646331"/>
          </a:xfrm>
          <a:prstGeom prst="rect">
            <a:avLst/>
          </a:prstGeom>
          <a:noFill/>
        </p:spPr>
        <p:txBody>
          <a:bodyPr wrap="square" rtlCol="0">
            <a:spAutoFit/>
          </a:bodyPr>
          <a:lstStyle/>
          <a:p>
            <a:r>
              <a:rPr lang="en-AU" dirty="0" smtClean="0"/>
              <a:t>Direct after fix</a:t>
            </a:r>
            <a:endParaRPr lang="en-AU" dirty="0"/>
          </a:p>
        </p:txBody>
      </p:sp>
      <p:sp>
        <p:nvSpPr>
          <p:cNvPr id="9" name="TextBox 8"/>
          <p:cNvSpPr txBox="1"/>
          <p:nvPr/>
        </p:nvSpPr>
        <p:spPr>
          <a:xfrm>
            <a:off x="2699792" y="1052736"/>
            <a:ext cx="1080120" cy="369332"/>
          </a:xfrm>
          <a:prstGeom prst="rect">
            <a:avLst/>
          </a:prstGeom>
          <a:noFill/>
        </p:spPr>
        <p:txBody>
          <a:bodyPr wrap="square" rtlCol="0">
            <a:spAutoFit/>
          </a:bodyPr>
          <a:lstStyle/>
          <a:p>
            <a:r>
              <a:rPr lang="en-AU" dirty="0" smtClean="0"/>
              <a:t>SES2</a:t>
            </a:r>
            <a:endParaRPr lang="en-AU" dirty="0"/>
          </a:p>
        </p:txBody>
      </p:sp>
      <p:sp>
        <p:nvSpPr>
          <p:cNvPr id="10" name="TextBox 9"/>
          <p:cNvSpPr txBox="1"/>
          <p:nvPr/>
        </p:nvSpPr>
        <p:spPr>
          <a:xfrm>
            <a:off x="6012160" y="1052736"/>
            <a:ext cx="1152128" cy="369332"/>
          </a:xfrm>
          <a:prstGeom prst="rect">
            <a:avLst/>
          </a:prstGeom>
          <a:noFill/>
        </p:spPr>
        <p:txBody>
          <a:bodyPr wrap="square" rtlCol="0">
            <a:spAutoFit/>
          </a:bodyPr>
          <a:lstStyle/>
          <a:p>
            <a:r>
              <a:rPr lang="en-AU" dirty="0" smtClean="0"/>
              <a:t>ES</a:t>
            </a:r>
            <a:endParaRPr lang="en-AU" dirty="0"/>
          </a:p>
        </p:txBody>
      </p:sp>
      <p:sp>
        <p:nvSpPr>
          <p:cNvPr id="11" name="TextBox 10"/>
          <p:cNvSpPr txBox="1"/>
          <p:nvPr/>
        </p:nvSpPr>
        <p:spPr>
          <a:xfrm>
            <a:off x="6602047" y="6411328"/>
            <a:ext cx="2340705" cy="461665"/>
          </a:xfrm>
          <a:prstGeom prst="rect">
            <a:avLst/>
          </a:prstGeom>
          <a:noFill/>
        </p:spPr>
        <p:txBody>
          <a:bodyPr wrap="none" rtlCol="0">
            <a:spAutoFit/>
          </a:bodyPr>
          <a:lstStyle/>
          <a:p>
            <a:r>
              <a:rPr lang="en-AU" sz="2400" dirty="0" err="1" smtClean="0">
                <a:solidFill>
                  <a:srgbClr val="FF0000"/>
                </a:solidFill>
              </a:rPr>
              <a:t>Zhian</a:t>
            </a:r>
            <a:r>
              <a:rPr lang="en-AU" sz="2400" dirty="0" smtClean="0">
                <a:solidFill>
                  <a:srgbClr val="FF0000"/>
                </a:solidFill>
              </a:rPr>
              <a:t> Sun et al.</a:t>
            </a:r>
            <a:endParaRPr lang="en-AU" sz="2400" dirty="0">
              <a:solidFill>
                <a:srgbClr val="FF0000"/>
              </a:solidFill>
            </a:endParaRPr>
          </a:p>
        </p:txBody>
      </p:sp>
    </p:spTree>
    <p:extLst>
      <p:ext uri="{BB962C8B-B14F-4D97-AF65-F5344CB8AC3E}">
        <p14:creationId xmlns:p14="http://schemas.microsoft.com/office/powerpoint/2010/main" val="10955183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smtClean="0"/>
              <a:t>The Centre for Australian Weather and Climate Research</a:t>
            </a:r>
            <a:r>
              <a:rPr lang="en-US" sz="800" smtClean="0">
                <a:solidFill>
                  <a:srgbClr val="0099CC"/>
                </a:solidFill>
              </a:rPr>
              <a:t> </a:t>
            </a:r>
            <a:br>
              <a:rPr lang="en-US" sz="800" smtClean="0">
                <a:solidFill>
                  <a:srgbClr val="0099CC"/>
                </a:solidFill>
              </a:rPr>
            </a:br>
            <a:r>
              <a:rPr lang="en-US" sz="800" smtClean="0">
                <a:solidFill>
                  <a:srgbClr val="000000"/>
                </a:solidFill>
              </a:rPr>
              <a:t>A partnership between CSIRO and the Bureau of Meteorology</a:t>
            </a:r>
            <a:endParaRPr lang="en-US" sz="800">
              <a:solidFill>
                <a:srgbClr val="000000"/>
              </a:solidFill>
            </a:endParaRPr>
          </a:p>
        </p:txBody>
      </p:sp>
      <p:pic>
        <p:nvPicPr>
          <p:cNvPr id="9219" name="Picture 2" descr="figure04b0"/>
          <p:cNvPicPr>
            <a:picLocks noChangeAspect="1" noChangeArrowheads="1"/>
          </p:cNvPicPr>
          <p:nvPr/>
        </p:nvPicPr>
        <p:blipFill>
          <a:blip r:embed="rId2" cstate="print">
            <a:extLst>
              <a:ext uri="{28A0092B-C50C-407E-A947-70E740481C1C}">
                <a14:useLocalDpi xmlns:a14="http://schemas.microsoft.com/office/drawing/2010/main" val="0"/>
              </a:ext>
            </a:extLst>
          </a:blip>
          <a:srcRect t="11932" b="12311"/>
          <a:stretch>
            <a:fillRect/>
          </a:stretch>
        </p:blipFill>
        <p:spPr bwMode="auto">
          <a:xfrm>
            <a:off x="19046" y="1555254"/>
            <a:ext cx="4545813"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bwMode="auto">
          <a:xfrm>
            <a:off x="214257" y="111125"/>
            <a:ext cx="8097713"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0" rIns="0" anchor="b"/>
          <a:lst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Gill Sans MT" pitchFamily="34" charset="0"/>
                <a:ea typeface="ＭＳ Ｐゴシック" charset="0"/>
              </a:defRPr>
            </a:lvl2pPr>
            <a:lvl3pPr algn="l" rtl="0" eaLnBrk="0" fontAlgn="base" hangingPunct="0">
              <a:spcBef>
                <a:spcPct val="0"/>
              </a:spcBef>
              <a:spcAft>
                <a:spcPct val="0"/>
              </a:spcAft>
              <a:defRPr sz="2800">
                <a:solidFill>
                  <a:schemeClr val="tx2"/>
                </a:solidFill>
                <a:latin typeface="Gill Sans MT" pitchFamily="34" charset="0"/>
                <a:ea typeface="ＭＳ Ｐゴシック" charset="0"/>
              </a:defRPr>
            </a:lvl3pPr>
            <a:lvl4pPr algn="l" rtl="0" eaLnBrk="0" fontAlgn="base" hangingPunct="0">
              <a:spcBef>
                <a:spcPct val="0"/>
              </a:spcBef>
              <a:spcAft>
                <a:spcPct val="0"/>
              </a:spcAft>
              <a:defRPr sz="2800">
                <a:solidFill>
                  <a:schemeClr val="tx2"/>
                </a:solidFill>
                <a:latin typeface="Gill Sans MT" pitchFamily="34" charset="0"/>
                <a:ea typeface="ＭＳ Ｐゴシック" charset="0"/>
              </a:defRPr>
            </a:lvl4pPr>
            <a:lvl5pPr algn="l" rtl="0" eaLnBrk="0" fontAlgn="base" hangingPunct="0">
              <a:spcBef>
                <a:spcPct val="0"/>
              </a:spcBef>
              <a:spcAft>
                <a:spcPct val="0"/>
              </a:spcAft>
              <a:defRPr sz="2800">
                <a:solidFill>
                  <a:schemeClr val="tx2"/>
                </a:solidFill>
                <a:latin typeface="Gill Sans MT" pitchFamily="34" charset="0"/>
                <a:ea typeface="ＭＳ Ｐゴシック" charset="0"/>
              </a:defRPr>
            </a:lvl5pPr>
            <a:lvl6pPr marL="457200" algn="l" rtl="0" eaLnBrk="1" fontAlgn="base" hangingPunct="1">
              <a:spcBef>
                <a:spcPct val="0"/>
              </a:spcBef>
              <a:spcAft>
                <a:spcPct val="0"/>
              </a:spcAft>
              <a:defRPr sz="2800">
                <a:solidFill>
                  <a:schemeClr val="tx2"/>
                </a:solidFill>
                <a:latin typeface="Arial" charset="0"/>
                <a:ea typeface="ＭＳ Ｐゴシック" charset="0"/>
              </a:defRPr>
            </a:lvl6pPr>
            <a:lvl7pPr marL="914400" algn="l" rtl="0" eaLnBrk="1" fontAlgn="base" hangingPunct="1">
              <a:spcBef>
                <a:spcPct val="0"/>
              </a:spcBef>
              <a:spcAft>
                <a:spcPct val="0"/>
              </a:spcAft>
              <a:defRPr sz="2800">
                <a:solidFill>
                  <a:schemeClr val="tx2"/>
                </a:solidFill>
                <a:latin typeface="Arial" charset="0"/>
                <a:ea typeface="ＭＳ Ｐゴシック" charset="0"/>
              </a:defRPr>
            </a:lvl7pPr>
            <a:lvl8pPr marL="1371600" algn="l" rtl="0" eaLnBrk="1" fontAlgn="base" hangingPunct="1">
              <a:spcBef>
                <a:spcPct val="0"/>
              </a:spcBef>
              <a:spcAft>
                <a:spcPct val="0"/>
              </a:spcAft>
              <a:defRPr sz="2800">
                <a:solidFill>
                  <a:schemeClr val="tx2"/>
                </a:solidFill>
                <a:latin typeface="Arial" charset="0"/>
                <a:ea typeface="ＭＳ Ｐゴシック" charset="0"/>
              </a:defRPr>
            </a:lvl8pPr>
            <a:lvl9pPr marL="1828800" algn="l" rtl="0" eaLnBrk="1" fontAlgn="base" hangingPunct="1">
              <a:spcBef>
                <a:spcPct val="0"/>
              </a:spcBef>
              <a:spcAft>
                <a:spcPct val="0"/>
              </a:spcAft>
              <a:defRPr sz="2800">
                <a:solidFill>
                  <a:schemeClr val="tx2"/>
                </a:solidFill>
                <a:latin typeface="Arial" charset="0"/>
                <a:ea typeface="ＭＳ Ｐゴシック" charset="0"/>
              </a:defRPr>
            </a:lvl9pPr>
          </a:lstStyle>
          <a:p>
            <a:pPr marL="180975" indent="-180975" defTabSz="914400">
              <a:spcBef>
                <a:spcPct val="20000"/>
              </a:spcBef>
              <a:defRPr/>
            </a:pPr>
            <a:r>
              <a:rPr lang="en-AU" altLang="en-US" sz="2400" kern="0" dirty="0" smtClean="0">
                <a:solidFill>
                  <a:srgbClr val="FFFFFF"/>
                </a:solidFill>
              </a:rPr>
              <a:t>AMIP &amp; T-AMIP </a:t>
            </a:r>
          </a:p>
          <a:p>
            <a:pPr marL="180975" indent="-180975" defTabSz="914400">
              <a:spcBef>
                <a:spcPct val="20000"/>
              </a:spcBef>
              <a:defRPr/>
            </a:pPr>
            <a:r>
              <a:rPr lang="en-AU" altLang="en-US" sz="2400" kern="0" dirty="0" err="1" smtClean="0">
                <a:solidFill>
                  <a:srgbClr val="FFFFFF"/>
                </a:solidFill>
              </a:rPr>
              <a:t>Precip</a:t>
            </a:r>
            <a:r>
              <a:rPr lang="en-AU" altLang="en-US" sz="2400" kern="0" dirty="0" smtClean="0">
                <a:solidFill>
                  <a:srgbClr val="FFFFFF"/>
                </a:solidFill>
              </a:rPr>
              <a:t> </a:t>
            </a:r>
            <a:r>
              <a:rPr lang="en-AU" altLang="en-US" sz="2400" kern="0" dirty="0">
                <a:solidFill>
                  <a:srgbClr val="FFFFFF"/>
                </a:solidFill>
              </a:rPr>
              <a:t>mean and bias relative to GPCP </a:t>
            </a:r>
          </a:p>
        </p:txBody>
      </p:sp>
      <p:pic>
        <p:nvPicPr>
          <p:cNvPr id="9221" name="Picture 3" descr="figure04c0"/>
          <p:cNvPicPr>
            <a:picLocks noChangeAspect="1" noChangeArrowheads="1"/>
          </p:cNvPicPr>
          <p:nvPr/>
        </p:nvPicPr>
        <p:blipFill>
          <a:blip r:embed="rId3" cstate="print">
            <a:extLst>
              <a:ext uri="{28A0092B-C50C-407E-A947-70E740481C1C}">
                <a14:useLocalDpi xmlns:a14="http://schemas.microsoft.com/office/drawing/2010/main" val="0"/>
              </a:ext>
            </a:extLst>
          </a:blip>
          <a:srcRect t="12122" b="12662"/>
          <a:stretch>
            <a:fillRect/>
          </a:stretch>
        </p:blipFill>
        <p:spPr bwMode="auto">
          <a:xfrm>
            <a:off x="4564858" y="1521917"/>
            <a:ext cx="4579142"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Box 2"/>
          <p:cNvSpPr txBox="1">
            <a:spLocks noChangeArrowheads="1"/>
          </p:cNvSpPr>
          <p:nvPr/>
        </p:nvSpPr>
        <p:spPr bwMode="auto">
          <a:xfrm>
            <a:off x="1331963" y="1244101"/>
            <a:ext cx="2326278" cy="369332"/>
          </a:xfrm>
          <a:prstGeom prst="rect">
            <a:avLst/>
          </a:prstGeom>
          <a:solidFill>
            <a:srgbClr val="FFFF00"/>
          </a:solidFill>
          <a:ln>
            <a:noFill/>
          </a:ln>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r>
              <a:rPr lang="en-AU" altLang="en-US">
                <a:solidFill>
                  <a:srgbClr val="000000"/>
                </a:solidFill>
              </a:rPr>
              <a:t>ACCESS1.3 N96L38</a:t>
            </a:r>
          </a:p>
        </p:txBody>
      </p:sp>
      <p:sp>
        <p:nvSpPr>
          <p:cNvPr id="9223" name="TextBox 6"/>
          <p:cNvSpPr txBox="1">
            <a:spLocks noChangeArrowheads="1"/>
          </p:cNvSpPr>
          <p:nvPr/>
        </p:nvSpPr>
        <p:spPr bwMode="auto">
          <a:xfrm>
            <a:off x="5882923" y="1244101"/>
            <a:ext cx="1454244" cy="369332"/>
          </a:xfrm>
          <a:prstGeom prst="rect">
            <a:avLst/>
          </a:prstGeom>
          <a:solidFill>
            <a:srgbClr val="FFFF00"/>
          </a:solidFill>
          <a:ln>
            <a:noFill/>
          </a:ln>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r>
              <a:rPr lang="en-AU" altLang="en-US" dirty="0">
                <a:solidFill>
                  <a:srgbClr val="000000"/>
                </a:solidFill>
              </a:rPr>
              <a:t>GA6N96L85</a:t>
            </a:r>
          </a:p>
        </p:txBody>
      </p:sp>
      <p:sp>
        <p:nvSpPr>
          <p:cNvPr id="9224" name="TextBox 7"/>
          <p:cNvSpPr txBox="1">
            <a:spLocks noChangeArrowheads="1"/>
          </p:cNvSpPr>
          <p:nvPr/>
        </p:nvSpPr>
        <p:spPr bwMode="auto">
          <a:xfrm>
            <a:off x="145220" y="2707783"/>
            <a:ext cx="74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r>
              <a:rPr lang="en-AU" altLang="en-US" dirty="0">
                <a:solidFill>
                  <a:srgbClr val="000000"/>
                </a:solidFill>
              </a:rPr>
              <a:t>AMIP</a:t>
            </a:r>
          </a:p>
        </p:txBody>
      </p:sp>
      <p:sp>
        <p:nvSpPr>
          <p:cNvPr id="9225" name="TextBox 8"/>
          <p:cNvSpPr txBox="1">
            <a:spLocks noChangeArrowheads="1"/>
          </p:cNvSpPr>
          <p:nvPr/>
        </p:nvSpPr>
        <p:spPr bwMode="auto">
          <a:xfrm>
            <a:off x="4698660" y="2707783"/>
            <a:ext cx="74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r>
              <a:rPr lang="en-AU" altLang="en-US" dirty="0">
                <a:solidFill>
                  <a:srgbClr val="000000"/>
                </a:solidFill>
              </a:rPr>
              <a:t>AMIP</a:t>
            </a:r>
          </a:p>
        </p:txBody>
      </p:sp>
      <p:sp>
        <p:nvSpPr>
          <p:cNvPr id="9226" name="TextBox 9"/>
          <p:cNvSpPr txBox="1">
            <a:spLocks noChangeArrowheads="1"/>
          </p:cNvSpPr>
          <p:nvPr/>
        </p:nvSpPr>
        <p:spPr bwMode="auto">
          <a:xfrm>
            <a:off x="3434060" y="2707783"/>
            <a:ext cx="9541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r>
              <a:rPr lang="en-AU" altLang="en-US" dirty="0">
                <a:solidFill>
                  <a:srgbClr val="000000"/>
                </a:solidFill>
              </a:rPr>
              <a:t>T-AMIP</a:t>
            </a:r>
          </a:p>
        </p:txBody>
      </p:sp>
      <p:sp>
        <p:nvSpPr>
          <p:cNvPr id="9227" name="TextBox 10"/>
          <p:cNvSpPr txBox="1">
            <a:spLocks noChangeArrowheads="1"/>
          </p:cNvSpPr>
          <p:nvPr/>
        </p:nvSpPr>
        <p:spPr bwMode="auto">
          <a:xfrm>
            <a:off x="7955308" y="2752278"/>
            <a:ext cx="9541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r>
              <a:rPr lang="en-AU" altLang="en-US" dirty="0">
                <a:solidFill>
                  <a:srgbClr val="000000"/>
                </a:solidFill>
              </a:rPr>
              <a:t>T-AMIP</a:t>
            </a:r>
          </a:p>
        </p:txBody>
      </p:sp>
      <p:sp>
        <p:nvSpPr>
          <p:cNvPr id="13" name="TextBox 12"/>
          <p:cNvSpPr txBox="1"/>
          <p:nvPr/>
        </p:nvSpPr>
        <p:spPr>
          <a:xfrm>
            <a:off x="4056844" y="6147673"/>
            <a:ext cx="5087155" cy="707886"/>
          </a:xfrm>
          <a:prstGeom prst="rect">
            <a:avLst/>
          </a:prstGeom>
          <a:solidFill>
            <a:schemeClr val="bg1"/>
          </a:solidFill>
        </p:spPr>
        <p:txBody>
          <a:bodyPr wrap="square" rtlCol="0">
            <a:spAutoFit/>
          </a:bodyPr>
          <a:lstStyle/>
          <a:p>
            <a:pPr defTabSz="914400" fontAlgn="auto">
              <a:spcBef>
                <a:spcPts val="0"/>
              </a:spcBef>
              <a:spcAft>
                <a:spcPts val="0"/>
              </a:spcAft>
            </a:pPr>
            <a:endParaRPr lang="en-AU" sz="1600" kern="0" dirty="0" smtClean="0">
              <a:solidFill>
                <a:srgbClr val="FF0000"/>
              </a:solidFill>
            </a:endParaRPr>
          </a:p>
          <a:p>
            <a:pPr defTabSz="914400" fontAlgn="auto">
              <a:spcBef>
                <a:spcPts val="0"/>
              </a:spcBef>
              <a:spcAft>
                <a:spcPts val="0"/>
              </a:spcAft>
            </a:pPr>
            <a:r>
              <a:rPr lang="en-AU" sz="2400" kern="0" dirty="0" smtClean="0">
                <a:solidFill>
                  <a:srgbClr val="FF0000"/>
                </a:solidFill>
              </a:rPr>
              <a:t>                                     Greg </a:t>
            </a:r>
            <a:r>
              <a:rPr lang="en-AU" sz="2400" kern="0" dirty="0" err="1" smtClean="0">
                <a:solidFill>
                  <a:srgbClr val="FF0000"/>
                </a:solidFill>
              </a:rPr>
              <a:t>Roff</a:t>
            </a:r>
            <a:endParaRPr lang="en-AU" sz="2400" kern="0" dirty="0">
              <a:solidFill>
                <a:srgbClr val="FF0000"/>
              </a:solidFill>
            </a:endParaRPr>
          </a:p>
        </p:txBody>
      </p:sp>
    </p:spTree>
    <p:extLst>
      <p:ext uri="{BB962C8B-B14F-4D97-AF65-F5344CB8AC3E}">
        <p14:creationId xmlns:p14="http://schemas.microsoft.com/office/powerpoint/2010/main" val="22013560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0722" name="Text Box 6"/>
          <p:cNvSpPr txBox="1">
            <a:spLocks noChangeArrowheads="1"/>
          </p:cNvSpPr>
          <p:nvPr/>
        </p:nvSpPr>
        <p:spPr bwMode="auto">
          <a:xfrm>
            <a:off x="501650" y="2565400"/>
            <a:ext cx="820896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kumimoji="1" lang="en-US" altLang="zh-CN" sz="2000" dirty="0">
                <a:solidFill>
                  <a:schemeClr val="bg1"/>
                </a:solidFill>
                <a:ea typeface="宋体" pitchFamily="2" charset="-122"/>
              </a:rPr>
              <a:t>Huqiang (Hugh) </a:t>
            </a:r>
            <a:r>
              <a:rPr kumimoji="1" lang="en-US" altLang="zh-CN" sz="2000" dirty="0" smtClean="0">
                <a:solidFill>
                  <a:schemeClr val="bg1"/>
                </a:solidFill>
                <a:ea typeface="宋体" pitchFamily="2" charset="-122"/>
              </a:rPr>
              <a:t>Zhang,  Greg Roff</a:t>
            </a:r>
          </a:p>
          <a:p>
            <a:pPr algn="ctr">
              <a:spcBef>
                <a:spcPct val="0"/>
              </a:spcBef>
              <a:buFontTx/>
              <a:buNone/>
            </a:pPr>
            <a:endParaRPr kumimoji="1" lang="en-US" altLang="zh-CN" sz="1800" b="1" dirty="0">
              <a:solidFill>
                <a:schemeClr val="bg1"/>
              </a:solidFill>
              <a:ea typeface="宋体" pitchFamily="2" charset="-122"/>
            </a:endParaRPr>
          </a:p>
          <a:p>
            <a:pPr algn="ctr">
              <a:spcBef>
                <a:spcPct val="0"/>
              </a:spcBef>
              <a:buFontTx/>
              <a:buNone/>
            </a:pPr>
            <a:r>
              <a:rPr kumimoji="1" lang="en-US" altLang="zh-CN" sz="2000" i="1" dirty="0">
                <a:solidFill>
                  <a:schemeClr val="bg1"/>
                </a:solidFill>
                <a:ea typeface="宋体" pitchFamily="2" charset="-122"/>
              </a:rPr>
              <a:t>Bureau of Meteorology </a:t>
            </a:r>
          </a:p>
          <a:p>
            <a:pPr algn="ctr">
              <a:spcBef>
                <a:spcPct val="0"/>
              </a:spcBef>
              <a:buFontTx/>
              <a:buNone/>
            </a:pPr>
            <a:r>
              <a:rPr kumimoji="1" lang="en-US" altLang="zh-CN" sz="2000" i="1" dirty="0">
                <a:solidFill>
                  <a:schemeClr val="bg1"/>
                </a:solidFill>
                <a:ea typeface="宋体" pitchFamily="2" charset="-122"/>
                <a:hlinkClick r:id="rId2"/>
              </a:rPr>
              <a:t>h.zhang@bom.gov.au</a:t>
            </a:r>
            <a:endParaRPr kumimoji="1" lang="en-US" altLang="zh-CN" sz="2000" i="1" dirty="0">
              <a:solidFill>
                <a:schemeClr val="bg1"/>
              </a:solidFill>
              <a:ea typeface="宋体" pitchFamily="2" charset="-122"/>
            </a:endParaRPr>
          </a:p>
        </p:txBody>
      </p:sp>
      <p:sp>
        <p:nvSpPr>
          <p:cNvPr id="30723" name="Rectangle 22"/>
          <p:cNvSpPr>
            <a:spLocks noGrp="1" noChangeArrowheads="1"/>
          </p:cNvSpPr>
          <p:nvPr>
            <p:ph type="title"/>
          </p:nvPr>
        </p:nvSpPr>
        <p:spPr>
          <a:xfrm>
            <a:off x="476250" y="333375"/>
            <a:ext cx="8435975" cy="2362200"/>
          </a:xfrm>
        </p:spPr>
        <p:txBody>
          <a:bodyPr/>
          <a:lstStyle/>
          <a:p>
            <a:pPr eaLnBrk="1" hangingPunct="1"/>
            <a:r>
              <a:rPr lang="en-AU" altLang="zh-CN" sz="3200" b="1" dirty="0" smtClean="0">
                <a:solidFill>
                  <a:srgbClr val="FFCC99"/>
                </a:solidFill>
                <a:ea typeface="宋体" pitchFamily="2" charset="-122"/>
              </a:rPr>
              <a:t>ACCESS-CABLE for NWP: </a:t>
            </a:r>
            <a:r>
              <a:rPr lang="en-AU" altLang="zh-CN" sz="3200" i="1" dirty="0" smtClean="0">
                <a:solidFill>
                  <a:schemeClr val="bg1"/>
                </a:solidFill>
                <a:ea typeface="宋体" pitchFamily="2" charset="-122"/>
              </a:rPr>
              <a:t>preliminary results from Transpose AMIP experiments</a:t>
            </a:r>
            <a:endParaRPr lang="zh-CN" altLang="en-AU" sz="1600" i="1" dirty="0" smtClean="0">
              <a:solidFill>
                <a:schemeClr val="bg1"/>
              </a:solidFill>
              <a:ea typeface="宋体" pitchFamily="2" charset="-122"/>
            </a:endParaRPr>
          </a:p>
        </p:txBody>
      </p:sp>
      <p:sp>
        <p:nvSpPr>
          <p:cNvPr id="30724" name="TextBox 1"/>
          <p:cNvSpPr txBox="1">
            <a:spLocks noChangeArrowheads="1"/>
          </p:cNvSpPr>
          <p:nvPr/>
        </p:nvSpPr>
        <p:spPr bwMode="auto">
          <a:xfrm>
            <a:off x="611560" y="4149080"/>
            <a:ext cx="8318822" cy="240065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AU" altLang="en-US" sz="2400" b="1" i="1" dirty="0" smtClean="0">
                <a:solidFill>
                  <a:schemeClr val="bg1"/>
                </a:solidFill>
              </a:rPr>
              <a:t>Acknowledgement:</a:t>
            </a:r>
          </a:p>
          <a:p>
            <a:pPr eaLnBrk="1" hangingPunct="1">
              <a:spcBef>
                <a:spcPct val="0"/>
              </a:spcBef>
              <a:buFontTx/>
              <a:buNone/>
            </a:pPr>
            <a:endParaRPr lang="en-AU" altLang="en-US" sz="1800" dirty="0" smtClean="0">
              <a:solidFill>
                <a:schemeClr val="bg1"/>
              </a:solidFill>
            </a:endParaRPr>
          </a:p>
          <a:p>
            <a:pPr eaLnBrk="1" hangingPunct="1">
              <a:spcBef>
                <a:spcPct val="0"/>
              </a:spcBef>
              <a:buFontTx/>
              <a:buNone/>
            </a:pPr>
            <a:r>
              <a:rPr lang="en-AU" altLang="en-US" sz="1800" i="1" dirty="0" smtClean="0">
                <a:solidFill>
                  <a:schemeClr val="bg1"/>
                </a:solidFill>
              </a:rPr>
              <a:t>CABLE team </a:t>
            </a:r>
            <a:r>
              <a:rPr lang="en-AU" altLang="en-US" sz="1800" dirty="0" smtClean="0">
                <a:solidFill>
                  <a:schemeClr val="bg1"/>
                </a:solidFill>
              </a:rPr>
              <a:t>(in particular: Jhan </a:t>
            </a:r>
            <a:r>
              <a:rPr lang="en-AU" altLang="en-US" sz="1800" dirty="0">
                <a:solidFill>
                  <a:schemeClr val="bg1"/>
                </a:solidFill>
              </a:rPr>
              <a:t>Srbinovsky, Lauren </a:t>
            </a:r>
            <a:r>
              <a:rPr lang="en-AU" altLang="en-US" sz="1800" dirty="0" smtClean="0">
                <a:solidFill>
                  <a:schemeClr val="bg1"/>
                </a:solidFill>
              </a:rPr>
              <a:t>Stevens technical assistance) </a:t>
            </a:r>
          </a:p>
          <a:p>
            <a:pPr eaLnBrk="1" hangingPunct="1">
              <a:spcBef>
                <a:spcPct val="0"/>
              </a:spcBef>
              <a:buFontTx/>
              <a:buNone/>
            </a:pPr>
            <a:endParaRPr lang="en-AU" altLang="en-US" sz="1800" dirty="0" smtClean="0">
              <a:solidFill>
                <a:schemeClr val="bg1"/>
              </a:solidFill>
            </a:endParaRPr>
          </a:p>
          <a:p>
            <a:pPr eaLnBrk="1" hangingPunct="1">
              <a:spcBef>
                <a:spcPct val="0"/>
              </a:spcBef>
              <a:buFontTx/>
              <a:buNone/>
            </a:pPr>
            <a:r>
              <a:rPr lang="en-AU" altLang="en-US" sz="1800" i="1" dirty="0" smtClean="0">
                <a:solidFill>
                  <a:schemeClr val="bg1"/>
                </a:solidFill>
              </a:rPr>
              <a:t>ACCESS/ESM team</a:t>
            </a:r>
          </a:p>
          <a:p>
            <a:pPr eaLnBrk="1" hangingPunct="1">
              <a:spcBef>
                <a:spcPct val="0"/>
              </a:spcBef>
              <a:buFontTx/>
              <a:buNone/>
            </a:pPr>
            <a:endParaRPr lang="en-AU" altLang="en-US" sz="1800" i="1" dirty="0">
              <a:solidFill>
                <a:schemeClr val="bg1"/>
              </a:solidFill>
            </a:endParaRPr>
          </a:p>
          <a:p>
            <a:pPr eaLnBrk="1" hangingPunct="1">
              <a:spcBef>
                <a:spcPct val="0"/>
              </a:spcBef>
              <a:buFontTx/>
              <a:buNone/>
            </a:pPr>
            <a:r>
              <a:rPr lang="en-AU" altLang="en-US" sz="1800" i="1" dirty="0" smtClean="0">
                <a:solidFill>
                  <a:schemeClr val="bg1"/>
                </a:solidFill>
              </a:rPr>
              <a:t>CAWCR: </a:t>
            </a:r>
            <a:r>
              <a:rPr lang="en-AU" altLang="en-US" sz="1800" u="sng" dirty="0" smtClean="0">
                <a:solidFill>
                  <a:schemeClr val="bg1"/>
                </a:solidFill>
              </a:rPr>
              <a:t>Collaboration</a:t>
            </a:r>
            <a:r>
              <a:rPr lang="en-AU" altLang="en-US" sz="1800" dirty="0" smtClean="0">
                <a:solidFill>
                  <a:schemeClr val="bg1"/>
                </a:solidFill>
              </a:rPr>
              <a:t> for Australian Weather and Climate Research  </a:t>
            </a:r>
            <a:endParaRPr lang="en-AU" altLang="en-US" sz="1800" dirty="0">
              <a:solidFill>
                <a:schemeClr val="bg1"/>
              </a:solidFill>
            </a:endParaRPr>
          </a:p>
        </p:txBody>
      </p:sp>
    </p:spTree>
    <p:extLst>
      <p:ext uri="{BB962C8B-B14F-4D97-AF65-F5344CB8AC3E}">
        <p14:creationId xmlns:p14="http://schemas.microsoft.com/office/powerpoint/2010/main" val="4036399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053158"/>
            <a:ext cx="7560840" cy="5212357"/>
          </a:xfrm>
          <a:prstGeom prst="rect">
            <a:avLst/>
          </a:prstGeom>
          <a:solidFill>
            <a:schemeClr val="bg1">
              <a:lumMod val="95000"/>
            </a:schemeClr>
          </a:solidFill>
          <a:ln>
            <a:noFill/>
          </a:ln>
          <a:effectLst/>
        </p:spPr>
      </p:pic>
      <p:sp>
        <p:nvSpPr>
          <p:cNvPr id="2" name="TextBox 1"/>
          <p:cNvSpPr txBox="1"/>
          <p:nvPr/>
        </p:nvSpPr>
        <p:spPr>
          <a:xfrm>
            <a:off x="107504" y="1628800"/>
            <a:ext cx="936104" cy="646331"/>
          </a:xfrm>
          <a:prstGeom prst="rect">
            <a:avLst/>
          </a:prstGeom>
          <a:noFill/>
        </p:spPr>
        <p:txBody>
          <a:bodyPr wrap="square" rtlCol="0">
            <a:spAutoFit/>
          </a:bodyPr>
          <a:lstStyle/>
          <a:p>
            <a:pPr defTabSz="914400"/>
            <a:r>
              <a:rPr lang="en-AU" dirty="0">
                <a:solidFill>
                  <a:srgbClr val="FFFFFF"/>
                </a:solidFill>
                <a:latin typeface="Arial"/>
              </a:rPr>
              <a:t>GA6+CABLE</a:t>
            </a:r>
          </a:p>
        </p:txBody>
      </p:sp>
      <p:sp>
        <p:nvSpPr>
          <p:cNvPr id="3" name="TextBox 2"/>
          <p:cNvSpPr txBox="1"/>
          <p:nvPr/>
        </p:nvSpPr>
        <p:spPr>
          <a:xfrm>
            <a:off x="107504" y="3356992"/>
            <a:ext cx="1008112" cy="646331"/>
          </a:xfrm>
          <a:prstGeom prst="rect">
            <a:avLst/>
          </a:prstGeom>
          <a:noFill/>
        </p:spPr>
        <p:txBody>
          <a:bodyPr wrap="square" rtlCol="0">
            <a:spAutoFit/>
          </a:bodyPr>
          <a:lstStyle/>
          <a:p>
            <a:pPr defTabSz="914400"/>
            <a:r>
              <a:rPr lang="en-AU" dirty="0">
                <a:solidFill>
                  <a:srgbClr val="FFFFFF"/>
                </a:solidFill>
                <a:latin typeface="Arial"/>
              </a:rPr>
              <a:t>GA6+ JULES</a:t>
            </a:r>
          </a:p>
        </p:txBody>
      </p:sp>
      <p:sp>
        <p:nvSpPr>
          <p:cNvPr id="4" name="TextBox 3"/>
          <p:cNvSpPr txBox="1"/>
          <p:nvPr/>
        </p:nvSpPr>
        <p:spPr>
          <a:xfrm>
            <a:off x="107504" y="5373216"/>
            <a:ext cx="936104" cy="369332"/>
          </a:xfrm>
          <a:prstGeom prst="rect">
            <a:avLst/>
          </a:prstGeom>
          <a:noFill/>
        </p:spPr>
        <p:txBody>
          <a:bodyPr wrap="square" rtlCol="0">
            <a:spAutoFit/>
          </a:bodyPr>
          <a:lstStyle/>
          <a:p>
            <a:pPr defTabSz="914400"/>
            <a:r>
              <a:rPr lang="en-AU" dirty="0" err="1">
                <a:solidFill>
                  <a:srgbClr val="FFFFFF"/>
                </a:solidFill>
                <a:latin typeface="Arial"/>
              </a:rPr>
              <a:t>Pr</a:t>
            </a:r>
            <a:r>
              <a:rPr lang="en-AU" dirty="0">
                <a:solidFill>
                  <a:srgbClr val="FFFFFF"/>
                </a:solidFill>
                <a:latin typeface="Arial"/>
              </a:rPr>
              <a:t> </a:t>
            </a:r>
            <a:r>
              <a:rPr lang="en-AU" dirty="0" err="1">
                <a:solidFill>
                  <a:srgbClr val="FFFFFF"/>
                </a:solidFill>
                <a:latin typeface="Arial"/>
              </a:rPr>
              <a:t>obs</a:t>
            </a:r>
            <a:endParaRPr lang="en-AU" dirty="0">
              <a:solidFill>
                <a:srgbClr val="FFFFFF"/>
              </a:solidFill>
              <a:latin typeface="Arial"/>
            </a:endParaRPr>
          </a:p>
        </p:txBody>
      </p:sp>
      <p:sp>
        <p:nvSpPr>
          <p:cNvPr id="5" name="TextBox 4"/>
          <p:cNvSpPr txBox="1"/>
          <p:nvPr/>
        </p:nvSpPr>
        <p:spPr>
          <a:xfrm>
            <a:off x="107504" y="188640"/>
            <a:ext cx="2520280" cy="400110"/>
          </a:xfrm>
          <a:prstGeom prst="rect">
            <a:avLst/>
          </a:prstGeom>
          <a:noFill/>
        </p:spPr>
        <p:txBody>
          <a:bodyPr wrap="square" rtlCol="0">
            <a:spAutoFit/>
          </a:bodyPr>
          <a:lstStyle/>
          <a:p>
            <a:pPr defTabSz="914400"/>
            <a:r>
              <a:rPr lang="en-AU" sz="2000" b="1" dirty="0">
                <a:solidFill>
                  <a:srgbClr val="FFCC99"/>
                </a:solidFill>
                <a:latin typeface="Arial"/>
              </a:rPr>
              <a:t>CASE 2009-01-16</a:t>
            </a:r>
          </a:p>
        </p:txBody>
      </p:sp>
      <p:sp>
        <p:nvSpPr>
          <p:cNvPr id="6" name="TextBox 5"/>
          <p:cNvSpPr txBox="1"/>
          <p:nvPr/>
        </p:nvSpPr>
        <p:spPr>
          <a:xfrm>
            <a:off x="1403648" y="622847"/>
            <a:ext cx="6984776" cy="369332"/>
          </a:xfrm>
          <a:prstGeom prst="rect">
            <a:avLst/>
          </a:prstGeom>
          <a:noFill/>
        </p:spPr>
        <p:txBody>
          <a:bodyPr wrap="square" rtlCol="0">
            <a:spAutoFit/>
          </a:bodyPr>
          <a:lstStyle/>
          <a:p>
            <a:pPr defTabSz="914400"/>
            <a:r>
              <a:rPr lang="en-AU" dirty="0" err="1">
                <a:solidFill>
                  <a:srgbClr val="FFFFFF"/>
                </a:solidFill>
                <a:latin typeface="Arial"/>
              </a:rPr>
              <a:t>Fcst</a:t>
            </a:r>
            <a:r>
              <a:rPr lang="en-AU" dirty="0">
                <a:solidFill>
                  <a:srgbClr val="FFFFFF"/>
                </a:solidFill>
                <a:latin typeface="Arial"/>
              </a:rPr>
              <a:t> day1            day2                 day3                day4               day5</a:t>
            </a:r>
          </a:p>
        </p:txBody>
      </p:sp>
      <p:sp>
        <p:nvSpPr>
          <p:cNvPr id="8" name="TextBox 7"/>
          <p:cNvSpPr txBox="1"/>
          <p:nvPr/>
        </p:nvSpPr>
        <p:spPr>
          <a:xfrm>
            <a:off x="4896036" y="6405253"/>
            <a:ext cx="4247963" cy="461665"/>
          </a:xfrm>
          <a:prstGeom prst="rect">
            <a:avLst/>
          </a:prstGeom>
          <a:solidFill>
            <a:schemeClr val="bg1"/>
          </a:solidFill>
        </p:spPr>
        <p:txBody>
          <a:bodyPr wrap="square" rtlCol="0">
            <a:spAutoFit/>
          </a:bodyPr>
          <a:lstStyle/>
          <a:p>
            <a:pPr defTabSz="914400" fontAlgn="auto">
              <a:spcBef>
                <a:spcPts val="0"/>
              </a:spcBef>
              <a:spcAft>
                <a:spcPts val="0"/>
              </a:spcAft>
            </a:pPr>
            <a:r>
              <a:rPr lang="en-AU" sz="2400" kern="0" dirty="0" err="1" smtClean="0">
                <a:solidFill>
                  <a:srgbClr val="FF0000"/>
                </a:solidFill>
              </a:rPr>
              <a:t>Huqiang</a:t>
            </a:r>
            <a:r>
              <a:rPr lang="en-AU" sz="2400" kern="0" dirty="0" smtClean="0">
                <a:solidFill>
                  <a:srgbClr val="FF0000"/>
                </a:solidFill>
              </a:rPr>
              <a:t> Zhang &amp; Greg </a:t>
            </a:r>
            <a:r>
              <a:rPr lang="en-AU" sz="2400" kern="0" dirty="0" err="1" smtClean="0">
                <a:solidFill>
                  <a:srgbClr val="FF0000"/>
                </a:solidFill>
              </a:rPr>
              <a:t>Roff</a:t>
            </a:r>
            <a:endParaRPr lang="en-AU" sz="2400" kern="0" dirty="0">
              <a:solidFill>
                <a:srgbClr val="FF0000"/>
              </a:solidFill>
            </a:endParaRPr>
          </a:p>
        </p:txBody>
      </p:sp>
    </p:spTree>
    <p:extLst>
      <p:ext uri="{BB962C8B-B14F-4D97-AF65-F5344CB8AC3E}">
        <p14:creationId xmlns:p14="http://schemas.microsoft.com/office/powerpoint/2010/main" val="5126489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Footer Placeholder 2"/>
          <p:cNvSpPr txBox="1">
            <a:spLocks/>
          </p:cNvSpPr>
          <p:nvPr/>
        </p:nvSpPr>
        <p:spPr bwMode="auto">
          <a:xfrm>
            <a:off x="323528" y="4581128"/>
            <a:ext cx="8042275" cy="250825"/>
          </a:xfrm>
          <a:prstGeom prst="rect">
            <a:avLst/>
          </a:prstGeom>
          <a:noFill/>
          <a:ln w="9525">
            <a:noFill/>
            <a:miter lim="800000"/>
            <a:headEnd/>
            <a:tailEnd/>
          </a:ln>
        </p:spPr>
        <p:txBody>
          <a:bodyPr lIns="0" tIns="0" rIns="0" bIns="0"/>
          <a:lstStyle/>
          <a:p>
            <a:pPr defTabSz="914400"/>
            <a:r>
              <a:rPr lang="en-AU" sz="1600" b="1" dirty="0" smtClean="0">
                <a:solidFill>
                  <a:srgbClr val="FFFFFF"/>
                </a:solidFill>
                <a:latin typeface="Calibri" pitchFamily="34" charset="0"/>
                <a:ea typeface="+mn-ea"/>
              </a:rPr>
              <a:t>Charmaine Franklin, Alain Protat</a:t>
            </a:r>
            <a:r>
              <a:rPr lang="en-AU" sz="1600" dirty="0" smtClean="0">
                <a:solidFill>
                  <a:srgbClr val="FFFFFF"/>
                </a:solidFill>
                <a:latin typeface="Calibri" pitchFamily="34" charset="0"/>
                <a:ea typeface="+mn-ea"/>
              </a:rPr>
              <a:t> </a:t>
            </a:r>
            <a:endParaRPr lang="en-AU" sz="1600" dirty="0">
              <a:solidFill>
                <a:srgbClr val="FFFFFF"/>
              </a:solidFill>
              <a:latin typeface="Calibri" pitchFamily="34" charset="0"/>
              <a:ea typeface="+mn-ea"/>
            </a:endParaRPr>
          </a:p>
        </p:txBody>
      </p:sp>
      <p:sp>
        <p:nvSpPr>
          <p:cNvPr id="18438" name="Footer Placeholder 2"/>
          <p:cNvSpPr txBox="1">
            <a:spLocks/>
          </p:cNvSpPr>
          <p:nvPr/>
        </p:nvSpPr>
        <p:spPr bwMode="auto">
          <a:xfrm>
            <a:off x="323528" y="4941168"/>
            <a:ext cx="8042275" cy="252413"/>
          </a:xfrm>
          <a:prstGeom prst="rect">
            <a:avLst/>
          </a:prstGeom>
          <a:noFill/>
          <a:ln w="9525">
            <a:noFill/>
            <a:miter lim="800000"/>
            <a:headEnd/>
            <a:tailEnd/>
          </a:ln>
        </p:spPr>
        <p:txBody>
          <a:bodyPr lIns="0" tIns="0" rIns="0" bIns="0"/>
          <a:lstStyle/>
          <a:p>
            <a:pPr defTabSz="914400"/>
            <a:r>
              <a:rPr lang="en-AU" sz="1600" dirty="0" smtClean="0">
                <a:solidFill>
                  <a:srgbClr val="FFFFFF"/>
                </a:solidFill>
                <a:latin typeface="Calibri" pitchFamily="34" charset="0"/>
                <a:ea typeface="+mn-ea"/>
              </a:rPr>
              <a:t>19 May 2015</a:t>
            </a:r>
            <a:endParaRPr lang="en-AU" sz="1600" dirty="0">
              <a:solidFill>
                <a:srgbClr val="FFFFFF"/>
              </a:solidFill>
              <a:latin typeface="Calibri" pitchFamily="34" charset="0"/>
              <a:ea typeface="+mn-ea"/>
            </a:endParaRPr>
          </a:p>
        </p:txBody>
      </p:sp>
      <p:sp>
        <p:nvSpPr>
          <p:cNvPr id="14" name="Text Placeholder 13"/>
          <p:cNvSpPr>
            <a:spLocks/>
          </p:cNvSpPr>
          <p:nvPr/>
        </p:nvSpPr>
        <p:spPr bwMode="auto">
          <a:xfrm>
            <a:off x="360363" y="5626100"/>
            <a:ext cx="4751387" cy="144463"/>
          </a:xfrm>
          <a:prstGeom prst="rect">
            <a:avLst/>
          </a:prstGeom>
          <a:noFill/>
          <a:ln w="9525">
            <a:noFill/>
            <a:miter lim="800000"/>
            <a:headEnd/>
            <a:tailEnd/>
          </a:ln>
        </p:spPr>
        <p:txBody>
          <a:bodyPr lIns="0" tIns="0" rIns="0" bIns="0" anchor="ctr"/>
          <a:lstStyle/>
          <a:p>
            <a:pPr marL="216000" indent="-216000" defTabSz="914400" fontAlgn="auto">
              <a:lnSpc>
                <a:spcPct val="90000"/>
              </a:lnSpc>
              <a:spcBef>
                <a:spcPts val="600"/>
              </a:spcBef>
              <a:spcAft>
                <a:spcPts val="0"/>
              </a:spcAft>
              <a:defRPr/>
            </a:pPr>
            <a:r>
              <a:rPr lang="en-US" sz="1200" b="1" cap="all" dirty="0" smtClean="0">
                <a:solidFill>
                  <a:srgbClr val="FFFFFF"/>
                </a:solidFill>
                <a:latin typeface="Calibri"/>
                <a:ea typeface="+mn-ea"/>
              </a:rPr>
              <a:t>Oceans and atmosphere</a:t>
            </a:r>
            <a:endParaRPr lang="en-AU" sz="1200" b="1" cap="all" dirty="0">
              <a:solidFill>
                <a:srgbClr val="FFFFFF"/>
              </a:solidFill>
              <a:latin typeface="Calibri"/>
              <a:ea typeface="+mn-ea"/>
            </a:endParaRPr>
          </a:p>
        </p:txBody>
      </p:sp>
      <p:sp>
        <p:nvSpPr>
          <p:cNvPr id="10" name="Title 9"/>
          <p:cNvSpPr>
            <a:spLocks noGrp="1"/>
          </p:cNvSpPr>
          <p:nvPr>
            <p:ph type="ctrTitle"/>
          </p:nvPr>
        </p:nvSpPr>
        <p:spPr>
          <a:xfrm>
            <a:off x="323528" y="3356992"/>
            <a:ext cx="8461375" cy="1096963"/>
          </a:xfrm>
        </p:spPr>
        <p:txBody>
          <a:bodyPr/>
          <a:lstStyle/>
          <a:p>
            <a:r>
              <a:rPr lang="en-US" dirty="0" smtClean="0"/>
              <a:t>High Ice Water Content </a:t>
            </a:r>
            <a:br>
              <a:rPr lang="en-US" dirty="0" smtClean="0"/>
            </a:br>
            <a:r>
              <a:rPr lang="en-US" dirty="0" err="1" smtClean="0"/>
              <a:t>Modelling</a:t>
            </a:r>
            <a:r>
              <a:rPr lang="en-US" dirty="0" smtClean="0"/>
              <a:t> Study</a:t>
            </a:r>
            <a:endParaRPr lang="en-AU" dirty="0"/>
          </a:p>
        </p:txBody>
      </p:sp>
      <p:pic>
        <p:nvPicPr>
          <p:cNvPr id="15" name="Picture 14" descr="HAIC_HIWC_logo_FINAL-300x270.png"/>
          <p:cNvPicPr>
            <a:picLocks noChangeAspect="1"/>
          </p:cNvPicPr>
          <p:nvPr/>
        </p:nvPicPr>
        <p:blipFill>
          <a:blip r:embed="rId3" cstate="print"/>
          <a:stretch>
            <a:fillRect/>
          </a:stretch>
        </p:blipFill>
        <p:spPr>
          <a:xfrm>
            <a:off x="3203848" y="188640"/>
            <a:ext cx="2987823" cy="2689041"/>
          </a:xfrm>
          <a:prstGeom prst="rect">
            <a:avLst/>
          </a:prstGeom>
        </p:spPr>
      </p:pic>
      <p:pic>
        <p:nvPicPr>
          <p:cNvPr id="8" name="Picture 7" descr="HAIClogo021.png"/>
          <p:cNvPicPr>
            <a:picLocks noChangeAspect="1"/>
          </p:cNvPicPr>
          <p:nvPr/>
        </p:nvPicPr>
        <p:blipFill>
          <a:blip r:embed="rId4" cstate="print"/>
          <a:stretch>
            <a:fillRect/>
          </a:stretch>
        </p:blipFill>
        <p:spPr>
          <a:xfrm>
            <a:off x="6300192" y="332656"/>
            <a:ext cx="2610592" cy="2448272"/>
          </a:xfrm>
          <a:prstGeom prst="rect">
            <a:avLst/>
          </a:prstGeom>
        </p:spPr>
      </p:pic>
      <p:sp>
        <p:nvSpPr>
          <p:cNvPr id="9" name="Footer Placeholder 2"/>
          <p:cNvSpPr txBox="1">
            <a:spLocks/>
          </p:cNvSpPr>
          <p:nvPr/>
        </p:nvSpPr>
        <p:spPr bwMode="auto">
          <a:xfrm>
            <a:off x="323528" y="6309320"/>
            <a:ext cx="8042275" cy="252413"/>
          </a:xfrm>
          <a:prstGeom prst="rect">
            <a:avLst/>
          </a:prstGeom>
          <a:noFill/>
          <a:ln w="9525">
            <a:noFill/>
            <a:miter lim="800000"/>
            <a:headEnd/>
            <a:tailEnd/>
          </a:ln>
        </p:spPr>
        <p:txBody>
          <a:bodyPr lIns="0" tIns="0" rIns="0" bIns="0"/>
          <a:lstStyle/>
          <a:p>
            <a:pPr defTabSz="914400"/>
            <a:r>
              <a:rPr lang="en-US" sz="1600" dirty="0" smtClean="0">
                <a:solidFill>
                  <a:srgbClr val="FFFFFF"/>
                </a:solidFill>
                <a:latin typeface="Calibri" pitchFamily="34" charset="0"/>
                <a:ea typeface="+mn-ea"/>
              </a:rPr>
              <a:t>Acknowledgements: Use of </a:t>
            </a:r>
            <a:r>
              <a:rPr lang="en-US" sz="1600" dirty="0" err="1" smtClean="0">
                <a:solidFill>
                  <a:srgbClr val="FFFFFF"/>
                </a:solidFill>
                <a:latin typeface="Calibri" pitchFamily="34" charset="0"/>
                <a:ea typeface="+mn-ea"/>
              </a:rPr>
              <a:t>MONSooN</a:t>
            </a:r>
            <a:r>
              <a:rPr lang="en-US" sz="1600" dirty="0" smtClean="0">
                <a:solidFill>
                  <a:srgbClr val="FFFFFF"/>
                </a:solidFill>
                <a:latin typeface="Calibri" pitchFamily="34" charset="0"/>
                <a:ea typeface="+mn-ea"/>
              </a:rPr>
              <a:t> under the ASCI project</a:t>
            </a:r>
            <a:endParaRPr lang="en-AU" sz="1600" dirty="0">
              <a:solidFill>
                <a:srgbClr val="FFFFFF"/>
              </a:solidFill>
              <a:latin typeface="Calibri" pitchFamily="34" charset="0"/>
              <a:ea typeface="+mn-ea"/>
            </a:endParaRPr>
          </a:p>
        </p:txBody>
      </p:sp>
    </p:spTree>
    <p:extLst>
      <p:ext uri="{BB962C8B-B14F-4D97-AF65-F5344CB8AC3E}">
        <p14:creationId xmlns:p14="http://schemas.microsoft.com/office/powerpoint/2010/main" val="449141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1-AL092_ENGINE_20080406180016.gif"/>
          <p:cNvPicPr>
            <a:picLocks noChangeAspect="1"/>
          </p:cNvPicPr>
          <p:nvPr/>
        </p:nvPicPr>
        <p:blipFill>
          <a:blip r:embed="rId2" cstate="print"/>
          <a:srcRect l="3118" t="3474" r="3118" b="3474"/>
          <a:stretch>
            <a:fillRect/>
          </a:stretch>
        </p:blipFill>
        <p:spPr>
          <a:xfrm>
            <a:off x="251520" y="836712"/>
            <a:ext cx="4742393" cy="4224923"/>
          </a:xfrm>
          <a:prstGeom prst="rect">
            <a:avLst/>
          </a:prstGeom>
        </p:spPr>
      </p:pic>
      <p:sp>
        <p:nvSpPr>
          <p:cNvPr id="6" name="Footer Placeholder 3"/>
          <p:cNvSpPr>
            <a:spLocks noGrp="1"/>
          </p:cNvSpPr>
          <p:nvPr>
            <p:ph type="ftr" sz="quarter" idx="11"/>
          </p:nvPr>
        </p:nvSpPr>
        <p:spPr bwMode="auto">
          <a:xfrm>
            <a:off x="323528" y="6503988"/>
            <a:ext cx="3377704" cy="237380"/>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smtClean="0">
                <a:solidFill>
                  <a:srgbClr val="FFFFFF"/>
                </a:solidFill>
              </a:rPr>
              <a:t>High Ice Water  Content Modelling Study |  charmaine.franklin@csiro.au</a:t>
            </a:r>
            <a:endParaRPr lang="en-US" dirty="0">
              <a:solidFill>
                <a:srgbClr val="FFFFFF"/>
              </a:solidFill>
            </a:endParaRPr>
          </a:p>
        </p:txBody>
      </p:sp>
      <p:sp>
        <p:nvSpPr>
          <p:cNvPr id="8" name="Title 2"/>
          <p:cNvSpPr>
            <a:spLocks noGrp="1"/>
          </p:cNvSpPr>
          <p:nvPr>
            <p:ph type="title"/>
          </p:nvPr>
        </p:nvSpPr>
        <p:spPr>
          <a:xfrm>
            <a:off x="358775" y="274639"/>
            <a:ext cx="8461375" cy="562073"/>
          </a:xfrm>
        </p:spPr>
        <p:txBody>
          <a:bodyPr>
            <a:normAutofit fontScale="90000"/>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Motivation                               Scientific motivations</a:t>
            </a:r>
            <a:br>
              <a:rPr lang="en-US" dirty="0" smtClean="0"/>
            </a:br>
            <a:endParaRPr lang="en-AU" sz="2400" dirty="0" smtClean="0">
              <a:effectLst/>
            </a:endParaRPr>
          </a:p>
        </p:txBody>
      </p:sp>
      <p:sp>
        <p:nvSpPr>
          <p:cNvPr id="5" name="Rectangle 4"/>
          <p:cNvSpPr/>
          <p:nvPr/>
        </p:nvSpPr>
        <p:spPr>
          <a:xfrm>
            <a:off x="5076056" y="836712"/>
            <a:ext cx="3816424" cy="4755148"/>
          </a:xfrm>
          <a:prstGeom prst="rect">
            <a:avLst/>
          </a:prstGeom>
        </p:spPr>
        <p:txBody>
          <a:bodyPr wrap="square">
            <a:spAutoFit/>
          </a:bodyPr>
          <a:lstStyle/>
          <a:p>
            <a:pPr marL="215900" indent="-215900" defTabSz="914400">
              <a:lnSpc>
                <a:spcPct val="90000"/>
              </a:lnSpc>
              <a:spcBef>
                <a:spcPts val="600"/>
              </a:spcBef>
              <a:buFont typeface="Arial" charset="0"/>
              <a:buChar char="•"/>
              <a:defRPr/>
            </a:pPr>
            <a:r>
              <a:rPr lang="en-US" sz="2000" kern="0" dirty="0" smtClean="0">
                <a:solidFill>
                  <a:srgbClr val="000000"/>
                </a:solidFill>
                <a:ea typeface="+mn-ea"/>
              </a:rPr>
              <a:t>Observations of clouds with high ice water content but low radar reflectivity challenges our understanding of cloud processes</a:t>
            </a:r>
          </a:p>
          <a:p>
            <a:pPr marL="215900" indent="-215900" defTabSz="914400">
              <a:lnSpc>
                <a:spcPct val="90000"/>
              </a:lnSpc>
              <a:spcBef>
                <a:spcPts val="600"/>
              </a:spcBef>
              <a:buFont typeface="Arial" charset="0"/>
              <a:buChar char="•"/>
              <a:defRPr/>
            </a:pPr>
            <a:r>
              <a:rPr lang="en-US" sz="2000" kern="0" dirty="0" smtClean="0">
                <a:solidFill>
                  <a:srgbClr val="000000"/>
                </a:solidFill>
                <a:ea typeface="+mn-ea"/>
              </a:rPr>
              <a:t>Determine the small ice particle formation mechanism: nucleation or ice multiplication</a:t>
            </a:r>
          </a:p>
          <a:p>
            <a:pPr marL="215900" indent="-215900" defTabSz="914400">
              <a:lnSpc>
                <a:spcPct val="90000"/>
              </a:lnSpc>
              <a:spcBef>
                <a:spcPts val="600"/>
              </a:spcBef>
              <a:buFont typeface="Arial" charset="0"/>
              <a:buChar char="•"/>
              <a:defRPr/>
            </a:pPr>
            <a:r>
              <a:rPr lang="en-US" sz="2000" kern="0" dirty="0" smtClean="0">
                <a:solidFill>
                  <a:srgbClr val="000000"/>
                </a:solidFill>
                <a:ea typeface="+mn-ea"/>
              </a:rPr>
              <a:t>Determine the evolution of the mixed-phase in deep convective clouds - how does the liquid/ice water fraction change</a:t>
            </a:r>
          </a:p>
          <a:p>
            <a:pPr marL="215900" indent="-215900" defTabSz="914400">
              <a:lnSpc>
                <a:spcPct val="90000"/>
              </a:lnSpc>
              <a:spcBef>
                <a:spcPts val="600"/>
              </a:spcBef>
              <a:buFont typeface="Arial" charset="0"/>
              <a:buChar char="•"/>
              <a:defRPr/>
            </a:pPr>
            <a:r>
              <a:rPr lang="en-US" sz="2000" kern="0" dirty="0" smtClean="0">
                <a:solidFill>
                  <a:srgbClr val="000000"/>
                </a:solidFill>
                <a:ea typeface="+mn-ea"/>
              </a:rPr>
              <a:t>Improve the simulation of deep convective cloud systems</a:t>
            </a:r>
          </a:p>
        </p:txBody>
      </p:sp>
      <p:sp>
        <p:nvSpPr>
          <p:cNvPr id="9" name="TextBox 8"/>
          <p:cNvSpPr txBox="1"/>
          <p:nvPr/>
        </p:nvSpPr>
        <p:spPr>
          <a:xfrm>
            <a:off x="4234642" y="6404027"/>
            <a:ext cx="4909357" cy="461665"/>
          </a:xfrm>
          <a:prstGeom prst="rect">
            <a:avLst/>
          </a:prstGeom>
          <a:solidFill>
            <a:schemeClr val="bg1"/>
          </a:solidFill>
        </p:spPr>
        <p:txBody>
          <a:bodyPr wrap="none" rtlCol="0">
            <a:spAutoFit/>
          </a:bodyPr>
          <a:lstStyle/>
          <a:p>
            <a:r>
              <a:rPr lang="en-AU" sz="2400" dirty="0" smtClean="0">
                <a:solidFill>
                  <a:srgbClr val="FF0000"/>
                </a:solidFill>
              </a:rPr>
              <a:t>Charmaine Franklin &amp; Alain </a:t>
            </a:r>
            <a:r>
              <a:rPr lang="en-AU" sz="2400" dirty="0" err="1" smtClean="0">
                <a:solidFill>
                  <a:srgbClr val="FF0000"/>
                </a:solidFill>
              </a:rPr>
              <a:t>Protat</a:t>
            </a:r>
            <a:endParaRPr lang="en-AU" sz="2400" dirty="0">
              <a:solidFill>
                <a:srgbClr val="FF0000"/>
              </a:solidFill>
            </a:endParaRPr>
          </a:p>
        </p:txBody>
      </p:sp>
    </p:spTree>
    <p:extLst>
      <p:ext uri="{BB962C8B-B14F-4D97-AF65-F5344CB8AC3E}">
        <p14:creationId xmlns:p14="http://schemas.microsoft.com/office/powerpoint/2010/main" val="9646468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274639"/>
            <a:ext cx="8461375" cy="562073"/>
          </a:xfrm>
        </p:spPr>
        <p:txBody>
          <a:bodyPr>
            <a:normAutofit fontScale="90000"/>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High Ice Water Content </a:t>
            </a:r>
            <a:r>
              <a:rPr lang="en-US" dirty="0" err="1" smtClean="0"/>
              <a:t>Modelling</a:t>
            </a:r>
            <a:r>
              <a:rPr lang="en-US" dirty="0" smtClean="0"/>
              <a:t> Study</a:t>
            </a:r>
            <a:br>
              <a:rPr lang="en-US" dirty="0" smtClean="0"/>
            </a:br>
            <a:endParaRPr lang="en-AU" sz="2400" dirty="0" smtClean="0">
              <a:effectLst/>
            </a:endParaRPr>
          </a:p>
        </p:txBody>
      </p:sp>
      <p:sp>
        <p:nvSpPr>
          <p:cNvPr id="33793" name="Content Placeholder 1"/>
          <p:cNvSpPr>
            <a:spLocks noGrp="1"/>
          </p:cNvSpPr>
          <p:nvPr>
            <p:ph idx="1"/>
          </p:nvPr>
        </p:nvSpPr>
        <p:spPr>
          <a:xfrm>
            <a:off x="251520" y="908720"/>
            <a:ext cx="8640960" cy="5112568"/>
          </a:xfrm>
        </p:spPr>
        <p:txBody>
          <a:bodyPr>
            <a:normAutofit lnSpcReduction="10000"/>
          </a:bodyPr>
          <a:lstStyle/>
          <a:p>
            <a:r>
              <a:rPr lang="en-US" sz="2200" dirty="0" smtClean="0"/>
              <a:t>Evaluate ACCESS 1km (8.5 PS32) simulations of tropical convection</a:t>
            </a:r>
          </a:p>
          <a:p>
            <a:r>
              <a:rPr lang="en-US" sz="2200" dirty="0" smtClean="0"/>
              <a:t>Investigate the controls on phase composition in the model</a:t>
            </a:r>
          </a:p>
          <a:p>
            <a:r>
              <a:rPr lang="en-US" sz="2200" dirty="0" smtClean="0"/>
              <a:t>Examine the effects of dynamics, turbulence and microphysical parameterisations</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pPr>
              <a:buNone/>
            </a:pPr>
            <a:endParaRPr lang="en-US" sz="2000" dirty="0" smtClean="0"/>
          </a:p>
          <a:p>
            <a:endParaRPr lang="en-US" sz="2200" dirty="0" smtClean="0"/>
          </a:p>
          <a:p>
            <a:endParaRPr lang="en-US" sz="2200" dirty="0" smtClean="0"/>
          </a:p>
          <a:p>
            <a:r>
              <a:rPr lang="en-US" sz="2200" dirty="0" smtClean="0"/>
              <a:t>Darwin mesoscale convective system case study February 18 2014</a:t>
            </a:r>
          </a:p>
          <a:p>
            <a:r>
              <a:rPr lang="en-US" sz="2200" dirty="0" smtClean="0"/>
              <a:t>Evaluation using CPOL radar, </a:t>
            </a:r>
            <a:r>
              <a:rPr lang="en-US" sz="2200" dirty="0" err="1" smtClean="0"/>
              <a:t>radiosonde</a:t>
            </a:r>
            <a:r>
              <a:rPr lang="en-US" sz="2200" dirty="0" smtClean="0"/>
              <a:t>, satellite and aircraft </a:t>
            </a:r>
            <a:r>
              <a:rPr lang="en-US" sz="2200" dirty="0" err="1" smtClean="0"/>
              <a:t>obs</a:t>
            </a:r>
            <a:endParaRPr lang="en-US" sz="2200" dirty="0" smtClean="0"/>
          </a:p>
          <a:p>
            <a:endParaRPr lang="en-US" sz="2000" dirty="0" smtClean="0"/>
          </a:p>
        </p:txBody>
      </p:sp>
      <p:sp>
        <p:nvSpPr>
          <p:cNvPr id="32771" name="Footer Placeholder 3"/>
          <p:cNvSpPr>
            <a:spLocks noGrp="1"/>
          </p:cNvSpPr>
          <p:nvPr>
            <p:ph type="ftr" sz="quarter" idx="11"/>
          </p:nvPr>
        </p:nvSpPr>
        <p:spPr bwMode="auto">
          <a:xfrm>
            <a:off x="323528" y="6503988"/>
            <a:ext cx="3377704" cy="237380"/>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smtClean="0">
                <a:solidFill>
                  <a:srgbClr val="FFFFFF"/>
                </a:solidFill>
              </a:rPr>
              <a:t>High Ice Water  Content Modelling Study |  charmaine.franklin@csiro.au</a:t>
            </a:r>
            <a:endParaRPr lang="en-US" dirty="0">
              <a:solidFill>
                <a:srgbClr val="FFFFFF"/>
              </a:solidFill>
            </a:endParaRPr>
          </a:p>
        </p:txBody>
      </p:sp>
      <p:sp>
        <p:nvSpPr>
          <p:cNvPr id="14" name="TextBox 13"/>
          <p:cNvSpPr txBox="1"/>
          <p:nvPr/>
        </p:nvSpPr>
        <p:spPr>
          <a:xfrm>
            <a:off x="2771800" y="2060848"/>
            <a:ext cx="6372200" cy="3785652"/>
          </a:xfrm>
          <a:prstGeom prst="rect">
            <a:avLst/>
          </a:prstGeom>
          <a:noFill/>
        </p:spPr>
        <p:txBody>
          <a:bodyPr wrap="square" rtlCol="0">
            <a:spAutoFit/>
          </a:bodyPr>
          <a:lstStyle/>
          <a:p>
            <a:pPr defTabSz="914400"/>
            <a:r>
              <a:rPr lang="en-US" sz="1600" dirty="0" smtClean="0">
                <a:solidFill>
                  <a:prstClr val="black"/>
                </a:solidFill>
                <a:ea typeface="+mn-ea"/>
              </a:rPr>
              <a:t>= control, PS32 using new dynamics</a:t>
            </a:r>
          </a:p>
          <a:p>
            <a:pPr defTabSz="914400"/>
            <a:r>
              <a:rPr lang="en-US" sz="1600" dirty="0" smtClean="0">
                <a:solidFill>
                  <a:prstClr val="black"/>
                </a:solidFill>
                <a:ea typeface="+mn-ea"/>
              </a:rPr>
              <a:t>= </a:t>
            </a:r>
            <a:r>
              <a:rPr lang="en-US" sz="1600" dirty="0" err="1" smtClean="0">
                <a:solidFill>
                  <a:prstClr val="black"/>
                </a:solidFill>
                <a:ea typeface="+mn-ea"/>
              </a:rPr>
              <a:t>ENDGame</a:t>
            </a:r>
            <a:r>
              <a:rPr lang="en-US" sz="1600" dirty="0" smtClean="0">
                <a:solidFill>
                  <a:prstClr val="black"/>
                </a:solidFill>
                <a:ea typeface="+mn-ea"/>
              </a:rPr>
              <a:t> even newer dynamics</a:t>
            </a:r>
          </a:p>
          <a:p>
            <a:pPr defTabSz="914400"/>
            <a:r>
              <a:rPr lang="en-US" sz="1600" dirty="0" smtClean="0">
                <a:solidFill>
                  <a:prstClr val="black"/>
                </a:solidFill>
                <a:ea typeface="+mn-ea"/>
              </a:rPr>
              <a:t>= ENDGAME using </a:t>
            </a:r>
            <a:r>
              <a:rPr lang="en-US" sz="1600" dirty="0" err="1" smtClean="0">
                <a:solidFill>
                  <a:prstClr val="black"/>
                </a:solidFill>
                <a:ea typeface="+mn-ea"/>
              </a:rPr>
              <a:t>nd</a:t>
            </a:r>
            <a:r>
              <a:rPr lang="en-US" sz="1600" dirty="0" smtClean="0">
                <a:solidFill>
                  <a:prstClr val="black"/>
                </a:solidFill>
                <a:ea typeface="+mn-ea"/>
              </a:rPr>
              <a:t> boundary conditions</a:t>
            </a:r>
          </a:p>
          <a:p>
            <a:pPr defTabSz="914400"/>
            <a:r>
              <a:rPr lang="en-US" sz="1600" dirty="0" smtClean="0">
                <a:solidFill>
                  <a:prstClr val="black"/>
                </a:solidFill>
                <a:ea typeface="+mn-ea"/>
              </a:rPr>
              <a:t>= 3d </a:t>
            </a:r>
            <a:r>
              <a:rPr lang="en-US" sz="1600" dirty="0" err="1" smtClean="0">
                <a:solidFill>
                  <a:prstClr val="black"/>
                </a:solidFill>
                <a:ea typeface="+mn-ea"/>
              </a:rPr>
              <a:t>Smagorinsky</a:t>
            </a:r>
            <a:r>
              <a:rPr lang="en-US" sz="1600" dirty="0" smtClean="0">
                <a:solidFill>
                  <a:prstClr val="black"/>
                </a:solidFill>
                <a:ea typeface="+mn-ea"/>
              </a:rPr>
              <a:t> rather than blended vertical diffusion</a:t>
            </a:r>
          </a:p>
          <a:p>
            <a:pPr defTabSz="914400"/>
            <a:r>
              <a:rPr lang="en-US" sz="1600" dirty="0" smtClean="0">
                <a:solidFill>
                  <a:prstClr val="black"/>
                </a:solidFill>
                <a:ea typeface="+mn-ea"/>
              </a:rPr>
              <a:t>= no generic ice size distribution parameterisation</a:t>
            </a:r>
          </a:p>
          <a:p>
            <a:pPr defTabSz="914400"/>
            <a:r>
              <a:rPr lang="en-US" sz="1600" dirty="0" smtClean="0">
                <a:solidFill>
                  <a:prstClr val="black"/>
                </a:solidFill>
                <a:ea typeface="+mn-ea"/>
              </a:rPr>
              <a:t>= </a:t>
            </a:r>
            <a:r>
              <a:rPr lang="en-US" sz="1600" dirty="0" err="1" smtClean="0">
                <a:solidFill>
                  <a:prstClr val="black"/>
                </a:solidFill>
                <a:ea typeface="+mn-ea"/>
              </a:rPr>
              <a:t>nopsd</a:t>
            </a:r>
            <a:r>
              <a:rPr lang="en-US" sz="1600" dirty="0" smtClean="0">
                <a:solidFill>
                  <a:prstClr val="black"/>
                </a:solidFill>
                <a:ea typeface="+mn-ea"/>
              </a:rPr>
              <a:t> but with additional ice prognostic</a:t>
            </a:r>
          </a:p>
          <a:p>
            <a:pPr defTabSz="914400"/>
            <a:r>
              <a:rPr lang="en-US" sz="1600" dirty="0" smtClean="0">
                <a:solidFill>
                  <a:prstClr val="black"/>
                </a:solidFill>
                <a:ea typeface="+mn-ea"/>
              </a:rPr>
              <a:t>= qcf2 but with </a:t>
            </a:r>
            <a:r>
              <a:rPr lang="en-US" sz="1600" dirty="0" err="1" smtClean="0">
                <a:solidFill>
                  <a:prstClr val="black"/>
                </a:solidFill>
                <a:ea typeface="+mn-ea"/>
              </a:rPr>
              <a:t>Hallett-Mossop</a:t>
            </a:r>
            <a:r>
              <a:rPr lang="en-US" sz="1600" dirty="0" smtClean="0">
                <a:solidFill>
                  <a:prstClr val="black"/>
                </a:solidFill>
                <a:ea typeface="+mn-ea"/>
              </a:rPr>
              <a:t> ice splintering parameterisation</a:t>
            </a:r>
          </a:p>
          <a:p>
            <a:pPr defTabSz="914400"/>
            <a:r>
              <a:rPr lang="en-US" sz="1600" dirty="0" smtClean="0">
                <a:solidFill>
                  <a:prstClr val="black"/>
                </a:solidFill>
                <a:ea typeface="+mn-ea"/>
              </a:rPr>
              <a:t>= qcf2 but with cloud droplet number of 500 not 100</a:t>
            </a:r>
          </a:p>
          <a:p>
            <a:pPr defTabSz="914400"/>
            <a:r>
              <a:rPr lang="en-US" sz="1600" dirty="0" smtClean="0">
                <a:solidFill>
                  <a:prstClr val="black"/>
                </a:solidFill>
                <a:ea typeface="+mn-ea"/>
              </a:rPr>
              <a:t>= qcf2 but without snow-rain collisions producing graupel</a:t>
            </a:r>
          </a:p>
          <a:p>
            <a:pPr defTabSz="914400"/>
            <a:r>
              <a:rPr lang="en-US" sz="1600" dirty="0" smtClean="0">
                <a:solidFill>
                  <a:prstClr val="black"/>
                </a:solidFill>
                <a:ea typeface="+mn-ea"/>
              </a:rPr>
              <a:t>= qcf2 but without graupel </a:t>
            </a:r>
          </a:p>
          <a:p>
            <a:pPr defTabSz="914400"/>
            <a:r>
              <a:rPr lang="en-US" sz="1600" dirty="0" smtClean="0">
                <a:solidFill>
                  <a:prstClr val="black"/>
                </a:solidFill>
                <a:ea typeface="+mn-ea"/>
              </a:rPr>
              <a:t>= qcf2 but with freezing rain a source of graupel</a:t>
            </a:r>
          </a:p>
          <a:p>
            <a:pPr defTabSz="914400"/>
            <a:r>
              <a:rPr lang="en-US" sz="1600" dirty="0" smtClean="0">
                <a:solidFill>
                  <a:prstClr val="black"/>
                </a:solidFill>
                <a:ea typeface="+mn-ea"/>
              </a:rPr>
              <a:t>= qcf2 but with Marshall-Palmer rain drop size distribution</a:t>
            </a:r>
          </a:p>
          <a:p>
            <a:pPr defTabSz="914400"/>
            <a:endParaRPr lang="en-US" sz="1600" dirty="0" smtClean="0">
              <a:solidFill>
                <a:prstClr val="black"/>
              </a:solidFill>
              <a:ea typeface="+mn-ea"/>
            </a:endParaRPr>
          </a:p>
          <a:p>
            <a:pPr defTabSz="914400"/>
            <a:endParaRPr lang="en-US" sz="1600" dirty="0" smtClean="0">
              <a:solidFill>
                <a:prstClr val="black"/>
              </a:solidFill>
              <a:ea typeface="+mn-ea"/>
            </a:endParaRPr>
          </a:p>
          <a:p>
            <a:pPr defTabSz="914400"/>
            <a:r>
              <a:rPr lang="en-US" sz="1600" dirty="0" smtClean="0">
                <a:solidFill>
                  <a:prstClr val="black"/>
                </a:solidFill>
                <a:ea typeface="+mn-ea"/>
              </a:rPr>
              <a:t>  </a:t>
            </a:r>
            <a:endParaRPr lang="en-AU" sz="1600" dirty="0">
              <a:solidFill>
                <a:prstClr val="black"/>
              </a:solidFill>
              <a:ea typeface="+mn-ea"/>
            </a:endParaRPr>
          </a:p>
        </p:txBody>
      </p:sp>
      <p:pic>
        <p:nvPicPr>
          <p:cNvPr id="7" name="Picture 6" descr="wupstat99_2324_all_extra.jpeg"/>
          <p:cNvPicPr>
            <a:picLocks noChangeAspect="1"/>
          </p:cNvPicPr>
          <p:nvPr/>
        </p:nvPicPr>
        <p:blipFill>
          <a:blip r:embed="rId3" cstate="print"/>
          <a:srcRect l="42423" t="8970" r="6734" b="53819"/>
          <a:stretch>
            <a:fillRect/>
          </a:stretch>
        </p:blipFill>
        <p:spPr>
          <a:xfrm>
            <a:off x="395536" y="2132856"/>
            <a:ext cx="2322343" cy="2952328"/>
          </a:xfrm>
          <a:prstGeom prst="rect">
            <a:avLst/>
          </a:prstGeom>
        </p:spPr>
      </p:pic>
      <p:sp>
        <p:nvSpPr>
          <p:cNvPr id="9" name="TextBox 8"/>
          <p:cNvSpPr txBox="1"/>
          <p:nvPr/>
        </p:nvSpPr>
        <p:spPr>
          <a:xfrm>
            <a:off x="4234642" y="6404027"/>
            <a:ext cx="4909357" cy="461665"/>
          </a:xfrm>
          <a:prstGeom prst="rect">
            <a:avLst/>
          </a:prstGeom>
          <a:solidFill>
            <a:schemeClr val="bg1"/>
          </a:solidFill>
        </p:spPr>
        <p:txBody>
          <a:bodyPr wrap="none" rtlCol="0">
            <a:spAutoFit/>
          </a:bodyPr>
          <a:lstStyle/>
          <a:p>
            <a:r>
              <a:rPr lang="en-AU" sz="2400" dirty="0" smtClean="0">
                <a:solidFill>
                  <a:srgbClr val="FF0000"/>
                </a:solidFill>
              </a:rPr>
              <a:t>Charmaine Franklin &amp; Alain </a:t>
            </a:r>
            <a:r>
              <a:rPr lang="en-AU" sz="2400" dirty="0" err="1" smtClean="0">
                <a:solidFill>
                  <a:srgbClr val="FF0000"/>
                </a:solidFill>
              </a:rPr>
              <a:t>Protat</a:t>
            </a:r>
            <a:endParaRPr lang="en-AU" sz="2400" dirty="0">
              <a:solidFill>
                <a:srgbClr val="FF0000"/>
              </a:solidFill>
            </a:endParaRPr>
          </a:p>
        </p:txBody>
      </p:sp>
    </p:spTree>
    <p:extLst>
      <p:ext uri="{BB962C8B-B14F-4D97-AF65-F5344CB8AC3E}">
        <p14:creationId xmlns:p14="http://schemas.microsoft.com/office/powerpoint/2010/main" val="27814842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r>
              <a:rPr lang="en-GB" altLang="en-US" sz="1000" smtClean="0">
                <a:solidFill>
                  <a:srgbClr val="FFFFFF"/>
                </a:solidFill>
                <a:ea typeface="ＭＳ Ｐゴシック" pitchFamily="34" charset="-128"/>
              </a:rPr>
              <a:t>© Crown copyright   Met Office</a:t>
            </a:r>
            <a:endParaRPr lang="en-GB" altLang="en-US" sz="1400" smtClean="0">
              <a:solidFill>
                <a:srgbClr val="FFFFFF"/>
              </a:solidFill>
              <a:latin typeface="Times" pitchFamily="18" charset="0"/>
              <a:ea typeface="ＭＳ Ｐゴシック" pitchFamily="34" charset="-128"/>
            </a:endParaRPr>
          </a:p>
        </p:txBody>
      </p:sp>
      <p:sp>
        <p:nvSpPr>
          <p:cNvPr id="89091" name="Rectangle 2"/>
          <p:cNvSpPr>
            <a:spLocks noGrp="1" noChangeArrowheads="1"/>
          </p:cNvSpPr>
          <p:nvPr>
            <p:ph type="title"/>
          </p:nvPr>
        </p:nvSpPr>
        <p:spPr>
          <a:xfrm>
            <a:off x="1619250" y="57150"/>
            <a:ext cx="7345363" cy="1427163"/>
          </a:xfrm>
        </p:spPr>
        <p:txBody>
          <a:bodyPr/>
          <a:lstStyle/>
          <a:p>
            <a:pPr algn="r" eaLnBrk="1" hangingPunct="1">
              <a:lnSpc>
                <a:spcPct val="100000"/>
              </a:lnSpc>
            </a:pPr>
            <a:r>
              <a:rPr lang="en-GB" altLang="en-US" sz="2800" b="1" smtClean="0">
                <a:solidFill>
                  <a:srgbClr val="CCFF33"/>
                </a:solidFill>
                <a:latin typeface="Calibri" pitchFamily="34" charset="0"/>
              </a:rPr>
              <a:t>Advice across all timescales</a:t>
            </a:r>
            <a:br>
              <a:rPr lang="en-GB" altLang="en-US" sz="2800" b="1" smtClean="0">
                <a:solidFill>
                  <a:srgbClr val="CCFF33"/>
                </a:solidFill>
                <a:latin typeface="Calibri" pitchFamily="34" charset="0"/>
              </a:rPr>
            </a:br>
            <a:endParaRPr lang="en-GB" altLang="en-US" sz="1800" b="1" i="1" smtClean="0">
              <a:latin typeface="Calibri" pitchFamily="34" charset="0"/>
            </a:endParaRPr>
          </a:p>
        </p:txBody>
      </p:sp>
      <p:sp>
        <p:nvSpPr>
          <p:cNvPr id="89092" name="Text Box 3"/>
          <p:cNvSpPr txBox="1">
            <a:spLocks noChangeArrowheads="1"/>
          </p:cNvSpPr>
          <p:nvPr/>
        </p:nvSpPr>
        <p:spPr bwMode="auto">
          <a:xfrm>
            <a:off x="2262188" y="6426200"/>
            <a:ext cx="34829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Forecast lead-time</a:t>
            </a:r>
          </a:p>
        </p:txBody>
      </p:sp>
      <p:sp>
        <p:nvSpPr>
          <p:cNvPr id="89093" name="Text Box 4"/>
          <p:cNvSpPr txBox="1">
            <a:spLocks noChangeArrowheads="1"/>
          </p:cNvSpPr>
          <p:nvPr/>
        </p:nvSpPr>
        <p:spPr bwMode="auto">
          <a:xfrm>
            <a:off x="7626350" y="3087688"/>
            <a:ext cx="141763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spcBef>
                <a:spcPct val="50000"/>
              </a:spcBef>
            </a:pPr>
            <a:r>
              <a:rPr lang="en-GB" altLang="en-US" sz="1800" smtClean="0">
                <a:solidFill>
                  <a:srgbClr val="FFFFFF"/>
                </a:solidFill>
                <a:ea typeface="ＭＳ Ｐゴシック" pitchFamily="34" charset="-128"/>
                <a:cs typeface="Arial" pitchFamily="34" charset="0"/>
              </a:rPr>
              <a:t>Confidence boundary</a:t>
            </a:r>
          </a:p>
        </p:txBody>
      </p:sp>
      <p:sp>
        <p:nvSpPr>
          <p:cNvPr id="89094" name="Text Box 5"/>
          <p:cNvSpPr txBox="1">
            <a:spLocks noChangeArrowheads="1"/>
          </p:cNvSpPr>
          <p:nvPr/>
        </p:nvSpPr>
        <p:spPr bwMode="auto">
          <a:xfrm rot="-5400000">
            <a:off x="901700" y="2289175"/>
            <a:ext cx="14176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Now</a:t>
            </a:r>
          </a:p>
        </p:txBody>
      </p:sp>
      <p:sp>
        <p:nvSpPr>
          <p:cNvPr id="89095" name="Text Box 6"/>
          <p:cNvSpPr txBox="1">
            <a:spLocks noChangeArrowheads="1"/>
          </p:cNvSpPr>
          <p:nvPr/>
        </p:nvSpPr>
        <p:spPr bwMode="auto">
          <a:xfrm rot="-5400000">
            <a:off x="1682750" y="2243138"/>
            <a:ext cx="15446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Hours</a:t>
            </a:r>
          </a:p>
        </p:txBody>
      </p:sp>
      <p:sp>
        <p:nvSpPr>
          <p:cNvPr id="89096" name="Text Box 7"/>
          <p:cNvSpPr txBox="1">
            <a:spLocks noChangeArrowheads="1"/>
          </p:cNvSpPr>
          <p:nvPr/>
        </p:nvSpPr>
        <p:spPr bwMode="auto">
          <a:xfrm rot="-5400000">
            <a:off x="2447132" y="2277269"/>
            <a:ext cx="14160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Days</a:t>
            </a:r>
          </a:p>
        </p:txBody>
      </p:sp>
      <p:sp>
        <p:nvSpPr>
          <p:cNvPr id="89097" name="Text Box 8"/>
          <p:cNvSpPr txBox="1">
            <a:spLocks noChangeArrowheads="1"/>
          </p:cNvSpPr>
          <p:nvPr/>
        </p:nvSpPr>
        <p:spPr bwMode="auto">
          <a:xfrm rot="-5400000">
            <a:off x="3296444" y="2207419"/>
            <a:ext cx="14160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1-week</a:t>
            </a:r>
          </a:p>
        </p:txBody>
      </p:sp>
      <p:sp>
        <p:nvSpPr>
          <p:cNvPr id="89098" name="Text Box 9"/>
          <p:cNvSpPr txBox="1">
            <a:spLocks noChangeArrowheads="1"/>
          </p:cNvSpPr>
          <p:nvPr/>
        </p:nvSpPr>
        <p:spPr bwMode="auto">
          <a:xfrm rot="-5400000">
            <a:off x="3993356" y="2261394"/>
            <a:ext cx="14192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1-month</a:t>
            </a:r>
          </a:p>
        </p:txBody>
      </p:sp>
      <p:sp>
        <p:nvSpPr>
          <p:cNvPr id="89099" name="Text Box 10"/>
          <p:cNvSpPr txBox="1">
            <a:spLocks noChangeArrowheads="1"/>
          </p:cNvSpPr>
          <p:nvPr/>
        </p:nvSpPr>
        <p:spPr bwMode="auto">
          <a:xfrm rot="-5400000">
            <a:off x="4768056" y="2275682"/>
            <a:ext cx="14192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Seasonal</a:t>
            </a:r>
          </a:p>
        </p:txBody>
      </p:sp>
      <p:sp>
        <p:nvSpPr>
          <p:cNvPr id="89100" name="Text Box 11"/>
          <p:cNvSpPr txBox="1">
            <a:spLocks noChangeArrowheads="1"/>
          </p:cNvSpPr>
          <p:nvPr/>
        </p:nvSpPr>
        <p:spPr bwMode="auto">
          <a:xfrm rot="-5400000">
            <a:off x="5616575" y="2198688"/>
            <a:ext cx="14176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Decadal</a:t>
            </a:r>
          </a:p>
        </p:txBody>
      </p:sp>
      <p:sp>
        <p:nvSpPr>
          <p:cNvPr id="89101" name="Text Box 12"/>
          <p:cNvSpPr txBox="1">
            <a:spLocks noChangeArrowheads="1"/>
          </p:cNvSpPr>
          <p:nvPr/>
        </p:nvSpPr>
        <p:spPr bwMode="auto">
          <a:xfrm rot="-5400000">
            <a:off x="6307138" y="2278063"/>
            <a:ext cx="141763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Climate</a:t>
            </a:r>
            <a:endParaRPr lang="en-GB" altLang="en-US" sz="2000" smtClean="0">
              <a:solidFill>
                <a:srgbClr val="FFFFFF"/>
              </a:solidFill>
              <a:ea typeface="ＭＳ Ｐゴシック" pitchFamily="34" charset="-128"/>
              <a:cs typeface="Arial" pitchFamily="34" charset="0"/>
            </a:endParaRPr>
          </a:p>
        </p:txBody>
      </p:sp>
      <p:sp>
        <p:nvSpPr>
          <p:cNvPr id="89102" name="Text Box 13"/>
          <p:cNvSpPr txBox="1">
            <a:spLocks noChangeArrowheads="1"/>
          </p:cNvSpPr>
          <p:nvPr/>
        </p:nvSpPr>
        <p:spPr bwMode="auto">
          <a:xfrm rot="-5400000">
            <a:off x="119063" y="2201863"/>
            <a:ext cx="141763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Past climate</a:t>
            </a:r>
          </a:p>
        </p:txBody>
      </p:sp>
      <p:sp>
        <p:nvSpPr>
          <p:cNvPr id="89103" name="Line 14"/>
          <p:cNvSpPr>
            <a:spLocks noChangeShapeType="1"/>
          </p:cNvSpPr>
          <p:nvPr/>
        </p:nvSpPr>
        <p:spPr bwMode="auto">
          <a:xfrm flipV="1">
            <a:off x="455613" y="6337300"/>
            <a:ext cx="6964362"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04" name="AutoShape 15"/>
          <p:cNvSpPr>
            <a:spLocks noChangeArrowheads="1"/>
          </p:cNvSpPr>
          <p:nvPr/>
        </p:nvSpPr>
        <p:spPr bwMode="auto">
          <a:xfrm rot="16200000" flipV="1">
            <a:off x="3148807" y="-72231"/>
            <a:ext cx="1611312" cy="6997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810 w 21600"/>
              <a:gd name="T13" fmla="*/ 6810 h 21600"/>
              <a:gd name="T14" fmla="*/ 14790 w 21600"/>
              <a:gd name="T15" fmla="*/ 14790 h 21600"/>
            </a:gdLst>
            <a:ahLst/>
            <a:cxnLst>
              <a:cxn ang="T8">
                <a:pos x="T0" y="T1"/>
              </a:cxn>
              <a:cxn ang="T9">
                <a:pos x="T2" y="T3"/>
              </a:cxn>
              <a:cxn ang="T10">
                <a:pos x="T4" y="T5"/>
              </a:cxn>
              <a:cxn ang="T11">
                <a:pos x="T6" y="T7"/>
              </a:cxn>
            </a:cxnLst>
            <a:rect l="T12" t="T13" r="T14" b="T15"/>
            <a:pathLst>
              <a:path w="21600" h="21600">
                <a:moveTo>
                  <a:pt x="0" y="0"/>
                </a:moveTo>
                <a:lnTo>
                  <a:pt x="10019" y="21600"/>
                </a:lnTo>
                <a:lnTo>
                  <a:pt x="11581" y="21600"/>
                </a:lnTo>
                <a:lnTo>
                  <a:pt x="21600" y="0"/>
                </a:lnTo>
                <a:close/>
              </a:path>
            </a:pathLst>
          </a:custGeom>
          <a:solidFill>
            <a:srgbClr val="CCFF3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defTabSz="914400">
              <a:lnSpc>
                <a:spcPct val="85000"/>
              </a:lnSpc>
            </a:pPr>
            <a:endParaRPr lang="en-AU" sz="1200" smtClean="0">
              <a:solidFill>
                <a:srgbClr val="000000"/>
              </a:solidFill>
              <a:latin typeface="Arial" pitchFamily="34" charset="0"/>
              <a:ea typeface="+mn-ea"/>
            </a:endParaRPr>
          </a:p>
        </p:txBody>
      </p:sp>
      <p:sp>
        <p:nvSpPr>
          <p:cNvPr id="89105" name="Rectangle 16"/>
          <p:cNvSpPr>
            <a:spLocks noChangeArrowheads="1"/>
          </p:cNvSpPr>
          <p:nvPr/>
        </p:nvSpPr>
        <p:spPr bwMode="auto">
          <a:xfrm>
            <a:off x="1228725" y="3200400"/>
            <a:ext cx="774700" cy="450850"/>
          </a:xfrm>
          <a:prstGeom prst="rect">
            <a:avLst/>
          </a:prstGeom>
          <a:solidFill>
            <a:schemeClr val="bg1">
              <a:alpha val="10196"/>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06" name="Rectangle 17"/>
          <p:cNvSpPr>
            <a:spLocks noChangeArrowheads="1"/>
          </p:cNvSpPr>
          <p:nvPr/>
        </p:nvSpPr>
        <p:spPr bwMode="auto">
          <a:xfrm>
            <a:off x="2003425" y="3071813"/>
            <a:ext cx="773113" cy="709612"/>
          </a:xfrm>
          <a:prstGeom prst="rect">
            <a:avLst/>
          </a:prstGeom>
          <a:solidFill>
            <a:schemeClr val="bg1">
              <a:alpha val="20000"/>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07" name="Rectangle 18"/>
          <p:cNvSpPr>
            <a:spLocks noChangeArrowheads="1"/>
          </p:cNvSpPr>
          <p:nvPr/>
        </p:nvSpPr>
        <p:spPr bwMode="auto">
          <a:xfrm>
            <a:off x="2776538" y="3006725"/>
            <a:ext cx="774700" cy="903288"/>
          </a:xfrm>
          <a:prstGeom prst="rect">
            <a:avLst/>
          </a:prstGeom>
          <a:solidFill>
            <a:schemeClr val="bg1">
              <a:alpha val="30196"/>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08" name="Rectangle 19"/>
          <p:cNvSpPr>
            <a:spLocks noChangeArrowheads="1"/>
          </p:cNvSpPr>
          <p:nvPr/>
        </p:nvSpPr>
        <p:spPr bwMode="auto">
          <a:xfrm>
            <a:off x="3551238" y="2943225"/>
            <a:ext cx="774700" cy="1096963"/>
          </a:xfrm>
          <a:prstGeom prst="rect">
            <a:avLst/>
          </a:prstGeom>
          <a:solidFill>
            <a:schemeClr val="bg1">
              <a:alpha val="39999"/>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09" name="Rectangle 20"/>
          <p:cNvSpPr>
            <a:spLocks noChangeArrowheads="1"/>
          </p:cNvSpPr>
          <p:nvPr/>
        </p:nvSpPr>
        <p:spPr bwMode="auto">
          <a:xfrm>
            <a:off x="4322763" y="2878138"/>
            <a:ext cx="776287" cy="1162050"/>
          </a:xfrm>
          <a:prstGeom prst="rect">
            <a:avLst/>
          </a:prstGeom>
          <a:solidFill>
            <a:schemeClr val="bg1">
              <a:alpha val="5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10" name="Rectangle 21"/>
          <p:cNvSpPr>
            <a:spLocks noChangeArrowheads="1"/>
          </p:cNvSpPr>
          <p:nvPr/>
        </p:nvSpPr>
        <p:spPr bwMode="auto">
          <a:xfrm>
            <a:off x="5099050" y="2749550"/>
            <a:ext cx="774700" cy="1419225"/>
          </a:xfrm>
          <a:prstGeom prst="rect">
            <a:avLst/>
          </a:prstGeom>
          <a:solidFill>
            <a:schemeClr val="bg1">
              <a:alpha val="59999"/>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11" name="Rectangle 22"/>
          <p:cNvSpPr>
            <a:spLocks noChangeArrowheads="1"/>
          </p:cNvSpPr>
          <p:nvPr/>
        </p:nvSpPr>
        <p:spPr bwMode="auto">
          <a:xfrm>
            <a:off x="5873750" y="2684463"/>
            <a:ext cx="774700" cy="1612900"/>
          </a:xfrm>
          <a:prstGeom prst="rect">
            <a:avLst/>
          </a:prstGeom>
          <a:solidFill>
            <a:schemeClr val="bg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12" name="Line 23"/>
          <p:cNvSpPr>
            <a:spLocks noChangeShapeType="1"/>
          </p:cNvSpPr>
          <p:nvPr/>
        </p:nvSpPr>
        <p:spPr bwMode="auto">
          <a:xfrm flipV="1">
            <a:off x="2003425"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3" name="Line 24"/>
          <p:cNvSpPr>
            <a:spLocks noChangeShapeType="1"/>
          </p:cNvSpPr>
          <p:nvPr/>
        </p:nvSpPr>
        <p:spPr bwMode="auto">
          <a:xfrm flipV="1">
            <a:off x="2776538"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4" name="Line 25"/>
          <p:cNvSpPr>
            <a:spLocks noChangeShapeType="1"/>
          </p:cNvSpPr>
          <p:nvPr/>
        </p:nvSpPr>
        <p:spPr bwMode="auto">
          <a:xfrm flipV="1">
            <a:off x="3551238" y="1822450"/>
            <a:ext cx="0" cy="451485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5" name="Line 26"/>
          <p:cNvSpPr>
            <a:spLocks noChangeShapeType="1"/>
          </p:cNvSpPr>
          <p:nvPr/>
        </p:nvSpPr>
        <p:spPr bwMode="auto">
          <a:xfrm flipV="1">
            <a:off x="4324350"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6" name="Line 27"/>
          <p:cNvSpPr>
            <a:spLocks noChangeShapeType="1"/>
          </p:cNvSpPr>
          <p:nvPr/>
        </p:nvSpPr>
        <p:spPr bwMode="auto">
          <a:xfrm flipV="1">
            <a:off x="5099050"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7" name="Line 28"/>
          <p:cNvSpPr>
            <a:spLocks noChangeShapeType="1"/>
          </p:cNvSpPr>
          <p:nvPr/>
        </p:nvSpPr>
        <p:spPr bwMode="auto">
          <a:xfrm flipV="1">
            <a:off x="5873750"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8" name="AutoShape 29"/>
          <p:cNvSpPr>
            <a:spLocks noChangeArrowheads="1"/>
          </p:cNvSpPr>
          <p:nvPr/>
        </p:nvSpPr>
        <p:spPr bwMode="auto">
          <a:xfrm rot="-5400000">
            <a:off x="570707" y="3042444"/>
            <a:ext cx="544512" cy="774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CCFF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a:lnSpc>
                <a:spcPct val="85000"/>
              </a:lnSpc>
            </a:pPr>
            <a:endParaRPr lang="en-AU" sz="1200" smtClean="0">
              <a:solidFill>
                <a:srgbClr val="000000"/>
              </a:solidFill>
              <a:latin typeface="Arial" pitchFamily="34" charset="0"/>
              <a:ea typeface="+mn-ea"/>
            </a:endParaRPr>
          </a:p>
        </p:txBody>
      </p:sp>
      <p:sp>
        <p:nvSpPr>
          <p:cNvPr id="89119" name="Line 30"/>
          <p:cNvSpPr>
            <a:spLocks noChangeShapeType="1"/>
          </p:cNvSpPr>
          <p:nvPr/>
        </p:nvSpPr>
        <p:spPr bwMode="auto">
          <a:xfrm flipV="1">
            <a:off x="1228725" y="1820863"/>
            <a:ext cx="0" cy="4516437"/>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20" name="Line 31"/>
          <p:cNvSpPr>
            <a:spLocks noChangeShapeType="1"/>
          </p:cNvSpPr>
          <p:nvPr/>
        </p:nvSpPr>
        <p:spPr bwMode="auto">
          <a:xfrm flipV="1">
            <a:off x="455613"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21" name="Text Box 32"/>
          <p:cNvSpPr txBox="1">
            <a:spLocks noChangeArrowheads="1"/>
          </p:cNvSpPr>
          <p:nvPr/>
        </p:nvSpPr>
        <p:spPr bwMode="auto">
          <a:xfrm>
            <a:off x="533400" y="4267200"/>
            <a:ext cx="2209800" cy="14652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spcBef>
                <a:spcPct val="50000"/>
              </a:spcBef>
            </a:pPr>
            <a:r>
              <a:rPr lang="en-GB" altLang="en-US" sz="1400" b="1" smtClean="0">
                <a:solidFill>
                  <a:srgbClr val="CCFF33"/>
                </a:solidFill>
                <a:ea typeface="ＭＳ Ｐゴシック" pitchFamily="34" charset="-128"/>
                <a:cs typeface="Arial" pitchFamily="34" charset="0"/>
              </a:rPr>
              <a:t>Analysis </a:t>
            </a:r>
            <a:r>
              <a:rPr lang="en-GB" altLang="en-US" sz="1400" smtClean="0">
                <a:solidFill>
                  <a:srgbClr val="BBE0E3"/>
                </a:solidFill>
                <a:ea typeface="ＭＳ Ｐゴシック" pitchFamily="34" charset="-128"/>
                <a:cs typeface="Arial" pitchFamily="34" charset="0"/>
              </a:rPr>
              <a:t>of past weather observations to manage climate risks</a:t>
            </a:r>
          </a:p>
          <a:p>
            <a:pPr defTabSz="914400" eaLnBrk="1" hangingPunct="1">
              <a:lnSpc>
                <a:spcPct val="85000"/>
              </a:lnSpc>
              <a:spcBef>
                <a:spcPct val="50000"/>
              </a:spcBef>
            </a:pPr>
            <a:r>
              <a:rPr lang="en-GB" altLang="en-US" sz="1400" smtClean="0">
                <a:solidFill>
                  <a:srgbClr val="BBE0E3"/>
                </a:solidFill>
                <a:ea typeface="ＭＳ Ｐゴシック" pitchFamily="34" charset="-128"/>
                <a:cs typeface="Arial" pitchFamily="34" charset="0"/>
              </a:rPr>
              <a:t>Eg. Agriculture: informs crop choice, planting to yield optimisation and minimise crop failure risk.</a:t>
            </a:r>
            <a:endParaRPr lang="en-GB" altLang="en-US" sz="1400" smtClean="0">
              <a:solidFill>
                <a:srgbClr val="CCFF33"/>
              </a:solidFill>
              <a:ea typeface="ＭＳ Ｐゴシック" pitchFamily="34" charset="-128"/>
              <a:cs typeface="Arial" pitchFamily="34" charset="0"/>
            </a:endParaRPr>
          </a:p>
        </p:txBody>
      </p:sp>
      <p:sp>
        <p:nvSpPr>
          <p:cNvPr id="89122" name="Text Box 33"/>
          <p:cNvSpPr txBox="1">
            <a:spLocks noChangeArrowheads="1"/>
          </p:cNvSpPr>
          <p:nvPr/>
        </p:nvSpPr>
        <p:spPr bwMode="auto">
          <a:xfrm>
            <a:off x="2819400" y="4276725"/>
            <a:ext cx="2132013" cy="14652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spcBef>
                <a:spcPct val="50000"/>
              </a:spcBef>
            </a:pPr>
            <a:r>
              <a:rPr lang="en-GB" altLang="en-US" sz="1400" b="1" smtClean="0">
                <a:solidFill>
                  <a:srgbClr val="CCFF33"/>
                </a:solidFill>
                <a:ea typeface="ＭＳ Ｐゴシック" pitchFamily="34" charset="-128"/>
                <a:cs typeface="Arial" pitchFamily="34" charset="0"/>
              </a:rPr>
              <a:t>Predicting </a:t>
            </a:r>
            <a:r>
              <a:rPr lang="en-GB" altLang="en-US" sz="1400" smtClean="0">
                <a:solidFill>
                  <a:srgbClr val="BBE0E3"/>
                </a:solidFill>
                <a:ea typeface="ＭＳ Ｐゴシック" pitchFamily="34" charset="-128"/>
                <a:cs typeface="Arial" pitchFamily="34" charset="0"/>
              </a:rPr>
              <a:t>routine and hazardous weather conditions. </a:t>
            </a:r>
          </a:p>
          <a:p>
            <a:pPr defTabSz="914400" eaLnBrk="1" hangingPunct="1">
              <a:lnSpc>
                <a:spcPct val="85000"/>
              </a:lnSpc>
              <a:spcBef>
                <a:spcPct val="50000"/>
              </a:spcBef>
            </a:pPr>
            <a:r>
              <a:rPr lang="en-GB" altLang="en-US" sz="1400" smtClean="0">
                <a:solidFill>
                  <a:srgbClr val="BBE0E3"/>
                </a:solidFill>
                <a:ea typeface="ＭＳ Ｐゴシック" pitchFamily="34" charset="-128"/>
                <a:cs typeface="Arial" pitchFamily="34" charset="0"/>
              </a:rPr>
              <a:t>Public, emergency response, international </a:t>
            </a:r>
            <a:r>
              <a:rPr lang="en-GB" altLang="en-US" sz="1400" b="1" smtClean="0">
                <a:solidFill>
                  <a:srgbClr val="BBE0E3"/>
                </a:solidFill>
                <a:ea typeface="ＭＳ Ｐゴシック" pitchFamily="34" charset="-128"/>
                <a:cs typeface="Arial" pitchFamily="34" charset="0"/>
              </a:rPr>
              <a:t>Disaster Risk Reduction</a:t>
            </a:r>
            <a:endParaRPr lang="en-GB" altLang="en-US" sz="1400" b="1" smtClean="0">
              <a:solidFill>
                <a:srgbClr val="CCFF33"/>
              </a:solidFill>
              <a:ea typeface="ＭＳ Ｐゴシック" pitchFamily="34" charset="-128"/>
              <a:cs typeface="Arial" pitchFamily="34" charset="0"/>
            </a:endParaRPr>
          </a:p>
        </p:txBody>
      </p:sp>
      <p:sp>
        <p:nvSpPr>
          <p:cNvPr id="89123" name="Rectangle 35"/>
          <p:cNvSpPr>
            <a:spLocks noChangeArrowheads="1"/>
          </p:cNvSpPr>
          <p:nvPr/>
        </p:nvSpPr>
        <p:spPr bwMode="auto">
          <a:xfrm>
            <a:off x="0" y="0"/>
            <a:ext cx="9144000" cy="6858000"/>
          </a:xfrm>
          <a:prstGeom prst="rect">
            <a:avLst/>
          </a:prstGeom>
          <a:noFill/>
          <a:ln w="38100">
            <a:solidFill>
              <a:srgbClr val="CCFF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24" name="Line 36"/>
          <p:cNvSpPr>
            <a:spLocks noChangeShapeType="1"/>
          </p:cNvSpPr>
          <p:nvPr/>
        </p:nvSpPr>
        <p:spPr bwMode="auto">
          <a:xfrm>
            <a:off x="7605713" y="2597150"/>
            <a:ext cx="0" cy="1611313"/>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25" name="Rectangle 37"/>
          <p:cNvSpPr>
            <a:spLocks noChangeArrowheads="1"/>
          </p:cNvSpPr>
          <p:nvPr/>
        </p:nvSpPr>
        <p:spPr bwMode="auto">
          <a:xfrm>
            <a:off x="6651625" y="2590800"/>
            <a:ext cx="815975" cy="1706563"/>
          </a:xfrm>
          <a:prstGeom prst="rect">
            <a:avLst/>
          </a:prstGeom>
          <a:solidFill>
            <a:schemeClr val="bg1">
              <a:alpha val="79999"/>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26" name="Line 38"/>
          <p:cNvSpPr>
            <a:spLocks noChangeShapeType="1"/>
          </p:cNvSpPr>
          <p:nvPr/>
        </p:nvSpPr>
        <p:spPr bwMode="auto">
          <a:xfrm flipV="1">
            <a:off x="6646863"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27" name="Text Box 39"/>
          <p:cNvSpPr txBox="1">
            <a:spLocks noChangeArrowheads="1"/>
          </p:cNvSpPr>
          <p:nvPr/>
        </p:nvSpPr>
        <p:spPr bwMode="auto">
          <a:xfrm>
            <a:off x="4946650" y="4289425"/>
            <a:ext cx="2330450" cy="182721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spcBef>
                <a:spcPct val="50000"/>
              </a:spcBef>
            </a:pPr>
            <a:r>
              <a:rPr lang="en-GB" altLang="en-US" sz="1400" b="1" smtClean="0">
                <a:solidFill>
                  <a:srgbClr val="CCFF33"/>
                </a:solidFill>
                <a:ea typeface="ＭＳ Ｐゴシック" pitchFamily="34" charset="-128"/>
                <a:cs typeface="Arial" pitchFamily="34" charset="0"/>
              </a:rPr>
              <a:t>Monthly to decadal </a:t>
            </a:r>
            <a:r>
              <a:rPr lang="en-GB" altLang="en-US" sz="1400" smtClean="0">
                <a:solidFill>
                  <a:srgbClr val="BBE0E3"/>
                </a:solidFill>
                <a:ea typeface="ＭＳ Ｐゴシック" pitchFamily="34" charset="-128"/>
                <a:cs typeface="Arial" pitchFamily="34" charset="0"/>
              </a:rPr>
              <a:t>predictions - probability </a:t>
            </a:r>
            <a:br>
              <a:rPr lang="en-GB" altLang="en-US" sz="1400" smtClean="0">
                <a:solidFill>
                  <a:srgbClr val="BBE0E3"/>
                </a:solidFill>
                <a:ea typeface="ＭＳ Ｐゴシック" pitchFamily="34" charset="-128"/>
                <a:cs typeface="Arial" pitchFamily="34" charset="0"/>
              </a:rPr>
            </a:br>
            <a:r>
              <a:rPr lang="en-GB" altLang="en-US" sz="1400" smtClean="0">
                <a:solidFill>
                  <a:srgbClr val="BBE0E3"/>
                </a:solidFill>
                <a:ea typeface="ＭＳ Ｐゴシック" pitchFamily="34" charset="-128"/>
                <a:cs typeface="Arial" pitchFamily="34" charset="0"/>
              </a:rPr>
              <a:t>of drought, cold, hurricanes….</a:t>
            </a:r>
          </a:p>
          <a:p>
            <a:pPr defTabSz="914400" eaLnBrk="1" hangingPunct="1">
              <a:lnSpc>
                <a:spcPct val="85000"/>
              </a:lnSpc>
              <a:spcBef>
                <a:spcPct val="50000"/>
              </a:spcBef>
            </a:pPr>
            <a:r>
              <a:rPr lang="en-GB" altLang="en-US" sz="1400" smtClean="0">
                <a:solidFill>
                  <a:srgbClr val="BBE0E3"/>
                </a:solidFill>
                <a:ea typeface="ＭＳ Ｐゴシック" pitchFamily="34" charset="-128"/>
                <a:cs typeface="Arial" pitchFamily="34" charset="0"/>
              </a:rPr>
              <a:t>Contingency planners, national and international humanitarian response, government and private infrastructure investment</a:t>
            </a:r>
          </a:p>
        </p:txBody>
      </p:sp>
      <p:sp>
        <p:nvSpPr>
          <p:cNvPr id="89128" name="Text Box 40"/>
          <p:cNvSpPr txBox="1">
            <a:spLocks noChangeArrowheads="1"/>
          </p:cNvSpPr>
          <p:nvPr/>
        </p:nvSpPr>
        <p:spPr bwMode="auto">
          <a:xfrm>
            <a:off x="7102475" y="4300538"/>
            <a:ext cx="1927225" cy="182721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spcBef>
                <a:spcPct val="50000"/>
              </a:spcBef>
            </a:pPr>
            <a:r>
              <a:rPr lang="en-GB" altLang="en-US" sz="1400" b="1" smtClean="0">
                <a:solidFill>
                  <a:srgbClr val="CCFF33"/>
                </a:solidFill>
                <a:ea typeface="ＭＳ Ｐゴシック" pitchFamily="34" charset="-128"/>
                <a:cs typeface="Arial" pitchFamily="34" charset="0"/>
              </a:rPr>
              <a:t>Global and regional </a:t>
            </a:r>
            <a:r>
              <a:rPr lang="en-GB" altLang="en-US" sz="1400" smtClean="0">
                <a:solidFill>
                  <a:srgbClr val="BBE0E3"/>
                </a:solidFill>
                <a:ea typeface="ＭＳ Ｐゴシック" pitchFamily="34" charset="-128"/>
                <a:cs typeface="Arial" pitchFamily="34" charset="0"/>
              </a:rPr>
              <a:t>climate predictions.</a:t>
            </a:r>
          </a:p>
          <a:p>
            <a:pPr defTabSz="914400" eaLnBrk="1" hangingPunct="1">
              <a:lnSpc>
                <a:spcPct val="85000"/>
              </a:lnSpc>
              <a:spcBef>
                <a:spcPct val="50000"/>
              </a:spcBef>
            </a:pPr>
            <a:r>
              <a:rPr lang="en-GB" altLang="en-US" sz="1400" smtClean="0">
                <a:solidFill>
                  <a:srgbClr val="BBE0E3"/>
                </a:solidFill>
                <a:ea typeface="ＭＳ Ｐゴシック" pitchFamily="34" charset="-128"/>
                <a:cs typeface="Arial" pitchFamily="34" charset="0"/>
              </a:rPr>
              <a:t>Informs </a:t>
            </a:r>
            <a:r>
              <a:rPr lang="en-GB" altLang="en-US" sz="1400" b="1" smtClean="0">
                <a:solidFill>
                  <a:srgbClr val="BBE0E3"/>
                </a:solidFill>
                <a:ea typeface="ＭＳ Ｐゴシック" pitchFamily="34" charset="-128"/>
                <a:cs typeface="Arial" pitchFamily="34" charset="0"/>
              </a:rPr>
              <a:t>mitigation</a:t>
            </a:r>
            <a:r>
              <a:rPr lang="en-GB" altLang="en-US" sz="1400" smtClean="0">
                <a:solidFill>
                  <a:srgbClr val="BBE0E3"/>
                </a:solidFill>
                <a:ea typeface="ＭＳ Ｐゴシック" pitchFamily="34" charset="-128"/>
                <a:cs typeface="Arial" pitchFamily="34" charset="0"/>
              </a:rPr>
              <a:t> policy and </a:t>
            </a:r>
            <a:r>
              <a:rPr lang="en-GB" altLang="en-US" sz="1400" b="1" smtClean="0">
                <a:solidFill>
                  <a:srgbClr val="BBE0E3"/>
                </a:solidFill>
                <a:ea typeface="ＭＳ Ｐゴシック" pitchFamily="34" charset="-128"/>
                <a:cs typeface="Arial" pitchFamily="34" charset="0"/>
              </a:rPr>
              <a:t>adaptation</a:t>
            </a:r>
            <a:r>
              <a:rPr lang="en-GB" altLang="en-US" sz="1400" smtClean="0">
                <a:solidFill>
                  <a:srgbClr val="BBE0E3"/>
                </a:solidFill>
                <a:ea typeface="ＭＳ Ｐゴシック" pitchFamily="34" charset="-128"/>
                <a:cs typeface="Arial" pitchFamily="34" charset="0"/>
              </a:rPr>
              <a:t> choices. Impacts on water resources, heat stress, crops, infrastructure.</a:t>
            </a:r>
            <a:endParaRPr lang="en-GB" altLang="en-US" sz="1400" smtClean="0">
              <a:solidFill>
                <a:srgbClr val="CCFF33"/>
              </a:solidFill>
              <a:ea typeface="ＭＳ Ｐゴシック" pitchFamily="34" charset="-128"/>
              <a:cs typeface="Arial" pitchFamily="34" charset="0"/>
            </a:endParaRPr>
          </a:p>
        </p:txBody>
      </p:sp>
    </p:spTree>
    <p:extLst>
      <p:ext uri="{BB962C8B-B14F-4D97-AF65-F5344CB8AC3E}">
        <p14:creationId xmlns:p14="http://schemas.microsoft.com/office/powerpoint/2010/main" val="340414771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395412"/>
            <a:ext cx="7772400" cy="1470025"/>
          </a:xfrm>
        </p:spPr>
        <p:txBody>
          <a:bodyPr>
            <a:normAutofit fontScale="90000"/>
          </a:bodyPr>
          <a:lstStyle/>
          <a:p>
            <a:r>
              <a:rPr lang="en-US" b="1" dirty="0"/>
              <a:t>Sensitivity of the ACCESS </a:t>
            </a:r>
            <a:r>
              <a:rPr lang="en-US" b="1" dirty="0" smtClean="0"/>
              <a:t>forecast </a:t>
            </a:r>
            <a:r>
              <a:rPr lang="en-US" b="1" dirty="0"/>
              <a:t>model statistical rainfall properties to resolution</a:t>
            </a:r>
            <a:endParaRPr lang="en-AU" dirty="0"/>
          </a:p>
        </p:txBody>
      </p:sp>
      <p:sp>
        <p:nvSpPr>
          <p:cNvPr id="5" name="Subtitle 4"/>
          <p:cNvSpPr>
            <a:spLocks noGrp="1"/>
          </p:cNvSpPr>
          <p:nvPr>
            <p:ph type="subTitle" idx="1"/>
          </p:nvPr>
        </p:nvSpPr>
        <p:spPr/>
        <p:txBody>
          <a:bodyPr/>
          <a:lstStyle/>
          <a:p>
            <a:r>
              <a:rPr lang="en-AU" dirty="0" smtClean="0">
                <a:solidFill>
                  <a:srgbClr val="C00000"/>
                </a:solidFill>
              </a:rPr>
              <a:t>Hanh Nguyen</a:t>
            </a:r>
          </a:p>
          <a:p>
            <a:r>
              <a:rPr lang="en-AU" dirty="0" smtClean="0">
                <a:solidFill>
                  <a:srgbClr val="C00000"/>
                </a:solidFill>
              </a:rPr>
              <a:t>Alain Protat</a:t>
            </a:r>
          </a:p>
          <a:p>
            <a:r>
              <a:rPr lang="en-AU" dirty="0" smtClean="0">
                <a:solidFill>
                  <a:srgbClr val="C00000"/>
                </a:solidFill>
              </a:rPr>
              <a:t>Michael Whimpey</a:t>
            </a:r>
            <a:endParaRPr lang="en-AU" dirty="0">
              <a:solidFill>
                <a:srgbClr val="C00000"/>
              </a:solidFill>
            </a:endParaRPr>
          </a:p>
        </p:txBody>
      </p:sp>
    </p:spTree>
    <p:extLst>
      <p:ext uri="{BB962C8B-B14F-4D97-AF65-F5344CB8AC3E}">
        <p14:creationId xmlns:p14="http://schemas.microsoft.com/office/powerpoint/2010/main" val="27543865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5747989" y="6507782"/>
            <a:ext cx="3378104" cy="400110"/>
          </a:xfrm>
          <a:prstGeom prst="rect">
            <a:avLst/>
          </a:prstGeom>
          <a:solidFill>
            <a:schemeClr val="bg1"/>
          </a:solidFill>
        </p:spPr>
        <p:txBody>
          <a:bodyPr wrap="none" rtlCol="0">
            <a:spAutoFit/>
          </a:bodyPr>
          <a:lstStyle/>
          <a:p>
            <a:r>
              <a:rPr lang="en-AU" sz="2000" dirty="0" err="1" smtClean="0">
                <a:solidFill>
                  <a:srgbClr val="FF0000"/>
                </a:solidFill>
              </a:rPr>
              <a:t>Hanh</a:t>
            </a:r>
            <a:r>
              <a:rPr lang="en-AU" sz="2000" dirty="0" smtClean="0">
                <a:solidFill>
                  <a:srgbClr val="FF0000"/>
                </a:solidFill>
              </a:rPr>
              <a:t> Nguyen &amp; Alain </a:t>
            </a:r>
            <a:r>
              <a:rPr lang="en-AU" sz="2000" dirty="0" err="1" smtClean="0">
                <a:solidFill>
                  <a:srgbClr val="FF0000"/>
                </a:solidFill>
              </a:rPr>
              <a:t>Protat</a:t>
            </a:r>
            <a:endParaRPr lang="en-AU" sz="2000" dirty="0">
              <a:solidFill>
                <a:srgbClr val="FF0000"/>
              </a:solidFill>
            </a:endParaRPr>
          </a:p>
        </p:txBody>
      </p:sp>
      <p:pic>
        <p:nvPicPr>
          <p:cNvPr id="2" name="Picture 4" descr="\\flurry-bm\g_ns_cw\cloud_valid\prod\data-1\hnguyen\figures\compareRes\CPOL\daily_prcp_resACCESS-R12_121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84" y="648072"/>
            <a:ext cx="1800000" cy="19223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flurry-bm\g_ns_cw\cloud_valid\prod\data-1\hnguyen\figures\compareRes\CPOL\daily_prcp_resACCESS-DN_111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0584" y="648072"/>
            <a:ext cx="1800000" cy="19223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9" descr="\\flurry-bm\g_ns_cw\cloud_valid\prod\data-1\hnguyen\figures\compareRes\ACCESS\daily_prcp_R12_121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84" y="2514782"/>
            <a:ext cx="1800000" cy="1922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flurry-bm\g_ns_cw\cloud_valid\prod\data-1\hnguyen\figures\compareRes\ACCESS\daily_prcp_DN_1112.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0584" y="2514782"/>
            <a:ext cx="1800000" cy="192233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81" y="4623631"/>
            <a:ext cx="1982972" cy="2117737"/>
          </a:xfrm>
          <a:prstGeom prst="rect">
            <a:avLst/>
          </a:prstGeom>
        </p:spPr>
      </p:pic>
      <p:pic>
        <p:nvPicPr>
          <p:cNvPr id="7" name="Content Placeholder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68948" y="4623631"/>
            <a:ext cx="1982972" cy="2117737"/>
          </a:xfrm>
          <a:prstGeom prst="rect">
            <a:avLst/>
          </a:prstGeom>
        </p:spPr>
      </p:pic>
      <p:pic>
        <p:nvPicPr>
          <p:cNvPr id="8" name="Picture 3" descr="\\flurry-bm\g_ns_cw\cloud_valid\prod\data-1\hnguyen\figures\compareRes\DC_RainAccu.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23928" y="4433302"/>
            <a:ext cx="1824061" cy="19480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lurry-bm\g_ns_cw\cloud_valid\prod\data-1\hnguyen\figures\compareRes\DC_RainRate.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2888" y="4433302"/>
            <a:ext cx="1824061" cy="19480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lurry-bm\g_ns_cw\cloud_valid\prod\data-1\hnguyen\figures\compareRes\DC_RainFreq.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36296" y="4433302"/>
            <a:ext cx="1824061" cy="19480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7504" y="44624"/>
            <a:ext cx="8791797" cy="461665"/>
          </a:xfrm>
          <a:prstGeom prst="rect">
            <a:avLst/>
          </a:prstGeom>
          <a:noFill/>
        </p:spPr>
        <p:txBody>
          <a:bodyPr wrap="square" rtlCol="0">
            <a:spAutoFit/>
          </a:bodyPr>
          <a:lstStyle/>
          <a:p>
            <a:r>
              <a:rPr lang="en-AU" sz="2400" dirty="0" smtClean="0">
                <a:solidFill>
                  <a:srgbClr val="0E5F7E"/>
                </a:solidFill>
              </a:rPr>
              <a:t>Effect of horizontal resolution on model errors over Darwin</a:t>
            </a:r>
            <a:endParaRPr lang="en-AU" sz="2400" dirty="0">
              <a:solidFill>
                <a:srgbClr val="0E5F7E"/>
              </a:solidFill>
            </a:endParaRPr>
          </a:p>
        </p:txBody>
      </p:sp>
      <p:sp>
        <p:nvSpPr>
          <p:cNvPr id="12" name="TextBox 11"/>
          <p:cNvSpPr txBox="1"/>
          <p:nvPr/>
        </p:nvSpPr>
        <p:spPr>
          <a:xfrm>
            <a:off x="179512" y="836712"/>
            <a:ext cx="567784" cy="369332"/>
          </a:xfrm>
          <a:prstGeom prst="rect">
            <a:avLst/>
          </a:prstGeom>
          <a:noFill/>
        </p:spPr>
        <p:txBody>
          <a:bodyPr wrap="none" rtlCol="0">
            <a:spAutoFit/>
          </a:bodyPr>
          <a:lstStyle/>
          <a:p>
            <a:r>
              <a:rPr lang="en-AU" dirty="0" smtClean="0"/>
              <a:t>OBS</a:t>
            </a:r>
            <a:endParaRPr lang="en-AU" dirty="0"/>
          </a:p>
        </p:txBody>
      </p:sp>
      <p:sp>
        <p:nvSpPr>
          <p:cNvPr id="13" name="TextBox 12"/>
          <p:cNvSpPr txBox="1"/>
          <p:nvPr/>
        </p:nvSpPr>
        <p:spPr>
          <a:xfrm>
            <a:off x="179512" y="2699628"/>
            <a:ext cx="676788" cy="369332"/>
          </a:xfrm>
          <a:prstGeom prst="rect">
            <a:avLst/>
          </a:prstGeom>
          <a:noFill/>
        </p:spPr>
        <p:txBody>
          <a:bodyPr wrap="none" rtlCol="0">
            <a:spAutoFit/>
          </a:bodyPr>
          <a:lstStyle/>
          <a:p>
            <a:r>
              <a:rPr lang="en-AU" dirty="0" smtClean="0"/>
              <a:t>MOD</a:t>
            </a:r>
            <a:endParaRPr lang="en-AU" dirty="0"/>
          </a:p>
        </p:txBody>
      </p:sp>
      <p:sp>
        <p:nvSpPr>
          <p:cNvPr id="14" name="TextBox 13"/>
          <p:cNvSpPr txBox="1"/>
          <p:nvPr/>
        </p:nvSpPr>
        <p:spPr>
          <a:xfrm>
            <a:off x="590352" y="2379360"/>
            <a:ext cx="707245" cy="369332"/>
          </a:xfrm>
          <a:prstGeom prst="rect">
            <a:avLst/>
          </a:prstGeom>
          <a:noFill/>
        </p:spPr>
        <p:txBody>
          <a:bodyPr wrap="none" rtlCol="0">
            <a:spAutoFit/>
          </a:bodyPr>
          <a:lstStyle/>
          <a:p>
            <a:r>
              <a:rPr lang="en-AU" dirty="0" smtClean="0"/>
              <a:t>12km</a:t>
            </a:r>
            <a:endParaRPr lang="en-AU" dirty="0"/>
          </a:p>
        </p:txBody>
      </p:sp>
      <p:sp>
        <p:nvSpPr>
          <p:cNvPr id="15" name="TextBox 14"/>
          <p:cNvSpPr txBox="1"/>
          <p:nvPr/>
        </p:nvSpPr>
        <p:spPr>
          <a:xfrm>
            <a:off x="2469606" y="2382970"/>
            <a:ext cx="590226" cy="369332"/>
          </a:xfrm>
          <a:prstGeom prst="rect">
            <a:avLst/>
          </a:prstGeom>
          <a:noFill/>
        </p:spPr>
        <p:txBody>
          <a:bodyPr wrap="none" rtlCol="0">
            <a:spAutoFit/>
          </a:bodyPr>
          <a:lstStyle/>
          <a:p>
            <a:r>
              <a:rPr lang="en-AU" dirty="0" smtClean="0"/>
              <a:t>4km</a:t>
            </a:r>
            <a:endParaRPr lang="en-AU" dirty="0"/>
          </a:p>
        </p:txBody>
      </p:sp>
      <p:sp>
        <p:nvSpPr>
          <p:cNvPr id="16" name="TextBox 15"/>
          <p:cNvSpPr txBox="1"/>
          <p:nvPr/>
        </p:nvSpPr>
        <p:spPr>
          <a:xfrm>
            <a:off x="3851920" y="738862"/>
            <a:ext cx="5292080" cy="3693319"/>
          </a:xfrm>
          <a:prstGeom prst="rect">
            <a:avLst/>
          </a:prstGeom>
          <a:noFill/>
        </p:spPr>
        <p:txBody>
          <a:bodyPr wrap="square" rtlCol="0">
            <a:spAutoFit/>
          </a:bodyPr>
          <a:lstStyle/>
          <a:p>
            <a:r>
              <a:rPr lang="en-AU" dirty="0" smtClean="0"/>
              <a:t>Daily mean rainfall:</a:t>
            </a:r>
          </a:p>
          <a:p>
            <a:r>
              <a:rPr lang="en-AU" dirty="0"/>
              <a:t>L</a:t>
            </a:r>
            <a:r>
              <a:rPr lang="en-AU" dirty="0" smtClean="0"/>
              <a:t>and/sea contrast error in the model of opposite sign with change from 12km to 4km  </a:t>
            </a:r>
          </a:p>
          <a:p>
            <a:endParaRPr lang="en-AU" dirty="0" smtClean="0"/>
          </a:p>
          <a:p>
            <a:r>
              <a:rPr lang="en-AU" dirty="0" smtClean="0"/>
              <a:t>PDF:</a:t>
            </a:r>
          </a:p>
          <a:p>
            <a:r>
              <a:rPr lang="en-AU" dirty="0" smtClean="0"/>
              <a:t>Only the 4km version shows realistic PDF with reduced light rain BUT overestimate heavy rain (&gt;50mm/</a:t>
            </a:r>
            <a:r>
              <a:rPr lang="en-AU" dirty="0" err="1" smtClean="0"/>
              <a:t>hr</a:t>
            </a:r>
            <a:r>
              <a:rPr lang="en-AU" dirty="0" smtClean="0"/>
              <a:t>)</a:t>
            </a:r>
          </a:p>
          <a:p>
            <a:endParaRPr lang="en-AU" dirty="0"/>
          </a:p>
          <a:p>
            <a:r>
              <a:rPr lang="en-AU" dirty="0" smtClean="0"/>
              <a:t>Diurnal cycle:</a:t>
            </a:r>
          </a:p>
          <a:p>
            <a:r>
              <a:rPr lang="en-AU" dirty="0" smtClean="0"/>
              <a:t>Only the 4km version reproduces  the correct timing of the total domain rainfall peak at 15LT as opposed to too early 12LT </a:t>
            </a:r>
            <a:endParaRPr lang="en-AU" dirty="0"/>
          </a:p>
        </p:txBody>
      </p:sp>
      <p:sp>
        <p:nvSpPr>
          <p:cNvPr id="18" name="TextBox 17"/>
          <p:cNvSpPr txBox="1"/>
          <p:nvPr/>
        </p:nvSpPr>
        <p:spPr>
          <a:xfrm>
            <a:off x="899592" y="620688"/>
            <a:ext cx="1927772" cy="369332"/>
          </a:xfrm>
          <a:prstGeom prst="rect">
            <a:avLst/>
          </a:prstGeom>
          <a:noFill/>
        </p:spPr>
        <p:txBody>
          <a:bodyPr wrap="none" rtlCol="0">
            <a:spAutoFit/>
          </a:bodyPr>
          <a:lstStyle/>
          <a:p>
            <a:r>
              <a:rPr lang="en-AU" dirty="0" smtClean="0"/>
              <a:t>Daily mean rainfall</a:t>
            </a:r>
            <a:endParaRPr lang="en-AU" dirty="0"/>
          </a:p>
        </p:txBody>
      </p:sp>
      <p:sp>
        <p:nvSpPr>
          <p:cNvPr id="19" name="TextBox 18"/>
          <p:cNvSpPr txBox="1"/>
          <p:nvPr/>
        </p:nvSpPr>
        <p:spPr>
          <a:xfrm>
            <a:off x="1043608" y="4611608"/>
            <a:ext cx="1924566" cy="369332"/>
          </a:xfrm>
          <a:prstGeom prst="rect">
            <a:avLst/>
          </a:prstGeom>
          <a:noFill/>
        </p:spPr>
        <p:txBody>
          <a:bodyPr wrap="none" rtlCol="0">
            <a:spAutoFit/>
          </a:bodyPr>
          <a:lstStyle/>
          <a:p>
            <a:r>
              <a:rPr lang="en-AU" dirty="0" smtClean="0"/>
              <a:t>Hourly rainfall PDF</a:t>
            </a:r>
            <a:endParaRPr lang="en-AU" dirty="0"/>
          </a:p>
        </p:txBody>
      </p:sp>
      <p:sp>
        <p:nvSpPr>
          <p:cNvPr id="20" name="TextBox 19"/>
          <p:cNvSpPr txBox="1"/>
          <p:nvPr/>
        </p:nvSpPr>
        <p:spPr>
          <a:xfrm>
            <a:off x="303749" y="6031448"/>
            <a:ext cx="966931" cy="430887"/>
          </a:xfrm>
          <a:prstGeom prst="rect">
            <a:avLst/>
          </a:prstGeom>
          <a:noFill/>
        </p:spPr>
        <p:txBody>
          <a:bodyPr wrap="none" rtlCol="0">
            <a:spAutoFit/>
          </a:bodyPr>
          <a:lstStyle/>
          <a:p>
            <a:r>
              <a:rPr lang="en-AU" sz="1100" dirty="0" smtClean="0"/>
              <a:t>Solid: CPOL</a:t>
            </a:r>
          </a:p>
          <a:p>
            <a:r>
              <a:rPr lang="en-AU" sz="1100" dirty="0" smtClean="0"/>
              <a:t>Dash: ACCESS</a:t>
            </a:r>
            <a:endParaRPr lang="en-AU" sz="1100" dirty="0"/>
          </a:p>
        </p:txBody>
      </p:sp>
      <p:sp>
        <p:nvSpPr>
          <p:cNvPr id="21" name="TextBox 20"/>
          <p:cNvSpPr txBox="1"/>
          <p:nvPr/>
        </p:nvSpPr>
        <p:spPr>
          <a:xfrm>
            <a:off x="5777505" y="4365104"/>
            <a:ext cx="1438471" cy="369332"/>
          </a:xfrm>
          <a:prstGeom prst="rect">
            <a:avLst/>
          </a:prstGeom>
          <a:noFill/>
        </p:spPr>
        <p:txBody>
          <a:bodyPr wrap="none" rtlCol="0">
            <a:spAutoFit/>
          </a:bodyPr>
          <a:lstStyle/>
          <a:p>
            <a:r>
              <a:rPr lang="en-AU" dirty="0" smtClean="0"/>
              <a:t>Diurnal cycle </a:t>
            </a:r>
            <a:endParaRPr lang="en-AU" dirty="0"/>
          </a:p>
        </p:txBody>
      </p:sp>
      <p:sp>
        <p:nvSpPr>
          <p:cNvPr id="22" name="TextBox 21"/>
          <p:cNvSpPr txBox="1"/>
          <p:nvPr/>
        </p:nvSpPr>
        <p:spPr>
          <a:xfrm>
            <a:off x="4200720" y="6323835"/>
            <a:ext cx="1270476" cy="276999"/>
          </a:xfrm>
          <a:prstGeom prst="rect">
            <a:avLst/>
          </a:prstGeom>
          <a:noFill/>
        </p:spPr>
        <p:txBody>
          <a:bodyPr wrap="none" rtlCol="0">
            <a:spAutoFit/>
          </a:bodyPr>
          <a:lstStyle/>
          <a:p>
            <a:r>
              <a:rPr lang="en-AU" sz="1200" dirty="0" smtClean="0"/>
              <a:t>Total domain rain</a:t>
            </a:r>
            <a:endParaRPr lang="en-AU" sz="1200" dirty="0"/>
          </a:p>
        </p:txBody>
      </p:sp>
      <p:sp>
        <p:nvSpPr>
          <p:cNvPr id="23" name="TextBox 22"/>
          <p:cNvSpPr txBox="1"/>
          <p:nvPr/>
        </p:nvSpPr>
        <p:spPr>
          <a:xfrm>
            <a:off x="5981951" y="6323835"/>
            <a:ext cx="1029577" cy="276999"/>
          </a:xfrm>
          <a:prstGeom prst="rect">
            <a:avLst/>
          </a:prstGeom>
          <a:noFill/>
        </p:spPr>
        <p:txBody>
          <a:bodyPr wrap="none" rtlCol="0">
            <a:spAutoFit/>
          </a:bodyPr>
          <a:lstStyle/>
          <a:p>
            <a:r>
              <a:rPr lang="en-AU" sz="1200" dirty="0" smtClean="0"/>
              <a:t>Rain intensity</a:t>
            </a:r>
            <a:endParaRPr lang="en-AU" sz="1200" dirty="0"/>
          </a:p>
        </p:txBody>
      </p:sp>
      <p:sp>
        <p:nvSpPr>
          <p:cNvPr id="24" name="TextBox 23"/>
          <p:cNvSpPr txBox="1"/>
          <p:nvPr/>
        </p:nvSpPr>
        <p:spPr>
          <a:xfrm>
            <a:off x="7627414" y="6323834"/>
            <a:ext cx="1118768" cy="276999"/>
          </a:xfrm>
          <a:prstGeom prst="rect">
            <a:avLst/>
          </a:prstGeom>
          <a:noFill/>
        </p:spPr>
        <p:txBody>
          <a:bodyPr wrap="none" rtlCol="0">
            <a:spAutoFit/>
          </a:bodyPr>
          <a:lstStyle/>
          <a:p>
            <a:r>
              <a:rPr lang="en-AU" sz="1200" dirty="0" smtClean="0"/>
              <a:t>Rain frequency</a:t>
            </a:r>
            <a:endParaRPr lang="en-AU" sz="1200" dirty="0"/>
          </a:p>
        </p:txBody>
      </p:sp>
    </p:spTree>
    <p:extLst>
      <p:ext uri="{BB962C8B-B14F-4D97-AF65-F5344CB8AC3E}">
        <p14:creationId xmlns:p14="http://schemas.microsoft.com/office/powerpoint/2010/main" val="42752384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4000" y="0"/>
            <a:ext cx="8637588" cy="1143000"/>
          </a:xfrm>
        </p:spPr>
        <p:txBody>
          <a:bodyPr/>
          <a:lstStyle/>
          <a:p>
            <a:pPr algn="l"/>
            <a:r>
              <a:rPr lang="en-US" altLang="en-US" dirty="0" smtClean="0"/>
              <a:t>Future challenges</a:t>
            </a:r>
            <a:endParaRPr lang="en-US" altLang="en-US" dirty="0"/>
          </a:p>
        </p:txBody>
      </p:sp>
      <p:sp>
        <p:nvSpPr>
          <p:cNvPr id="54275" name="Rectangle 3"/>
          <p:cNvSpPr>
            <a:spLocks noGrp="1" noChangeArrowheads="1"/>
          </p:cNvSpPr>
          <p:nvPr>
            <p:ph type="body" idx="1"/>
          </p:nvPr>
        </p:nvSpPr>
        <p:spPr>
          <a:xfrm>
            <a:off x="254000" y="1044000"/>
            <a:ext cx="8637588" cy="5038725"/>
          </a:xfrm>
        </p:spPr>
        <p:txBody>
          <a:bodyPr/>
          <a:lstStyle/>
          <a:p>
            <a:pPr>
              <a:buFont typeface="Arial" panose="020B0604020202020204" pitchFamily="34" charset="0"/>
              <a:buChar char="•"/>
            </a:pPr>
            <a:r>
              <a:rPr lang="en-US" altLang="en-US" dirty="0" smtClean="0">
                <a:solidFill>
                  <a:srgbClr val="010000"/>
                </a:solidFill>
              </a:rPr>
              <a:t>Weather prediction with coupled atmosphere/land surface/ocean models</a:t>
            </a:r>
          </a:p>
          <a:p>
            <a:pPr lvl="1">
              <a:buFont typeface="Courier New" panose="02070309020205020404" pitchFamily="49" charset="0"/>
              <a:buChar char="o"/>
            </a:pPr>
            <a:r>
              <a:rPr lang="en-US" altLang="en-US" sz="2000" dirty="0" smtClean="0"/>
              <a:t>Coupled data assimilation</a:t>
            </a:r>
            <a:endParaRPr lang="en-US" altLang="en-US" sz="2000" dirty="0" smtClean="0">
              <a:solidFill>
                <a:srgbClr val="010000"/>
              </a:solidFill>
            </a:endParaRPr>
          </a:p>
          <a:p>
            <a:pPr>
              <a:buFont typeface="Arial" panose="020B0604020202020204" pitchFamily="34" charset="0"/>
              <a:buChar char="•"/>
            </a:pPr>
            <a:r>
              <a:rPr lang="en-US" altLang="en-US" dirty="0" smtClean="0"/>
              <a:t>Ensembles</a:t>
            </a:r>
          </a:p>
          <a:p>
            <a:pPr lvl="1">
              <a:buFont typeface="Courier New" panose="02070309020205020404" pitchFamily="49" charset="0"/>
              <a:buChar char="o"/>
            </a:pPr>
            <a:r>
              <a:rPr lang="en-US" altLang="en-US" sz="2000" dirty="0" smtClean="0">
                <a:solidFill>
                  <a:srgbClr val="010000"/>
                </a:solidFill>
              </a:rPr>
              <a:t>How to fully </a:t>
            </a:r>
            <a:r>
              <a:rPr lang="en-US" altLang="en-US" sz="2000" dirty="0" err="1" smtClean="0">
                <a:solidFill>
                  <a:srgbClr val="010000"/>
                </a:solidFill>
              </a:rPr>
              <a:t>capitalise</a:t>
            </a:r>
            <a:r>
              <a:rPr lang="en-US" altLang="en-US" sz="2000" dirty="0" smtClean="0">
                <a:solidFill>
                  <a:srgbClr val="010000"/>
                </a:solidFill>
              </a:rPr>
              <a:t> on potential</a:t>
            </a:r>
          </a:p>
          <a:p>
            <a:pPr>
              <a:buFont typeface="Arial" panose="020B0604020202020204" pitchFamily="34" charset="0"/>
              <a:buChar char="•"/>
            </a:pPr>
            <a:r>
              <a:rPr lang="en-US" altLang="en-US" dirty="0" smtClean="0"/>
              <a:t>Environmental prediction</a:t>
            </a:r>
          </a:p>
          <a:p>
            <a:pPr lvl="1">
              <a:buFont typeface="Courier New" panose="02070309020205020404" pitchFamily="49" charset="0"/>
              <a:buChar char="o"/>
            </a:pPr>
            <a:r>
              <a:rPr lang="en-US" altLang="en-US" sz="2000" dirty="0" smtClean="0">
                <a:solidFill>
                  <a:srgbClr val="010000"/>
                </a:solidFill>
              </a:rPr>
              <a:t>Chemistry: coupled or offline; assimilation</a:t>
            </a:r>
          </a:p>
          <a:p>
            <a:pPr>
              <a:buFont typeface="Arial" panose="020B0604020202020204" pitchFamily="34" charset="0"/>
              <a:buChar char="•"/>
            </a:pPr>
            <a:r>
              <a:rPr lang="en-US" altLang="en-US" dirty="0" smtClean="0"/>
              <a:t>Data</a:t>
            </a:r>
          </a:p>
          <a:p>
            <a:pPr lvl="1">
              <a:buFont typeface="Courier New" panose="02070309020205020404" pitchFamily="49" charset="0"/>
              <a:buChar char="o"/>
            </a:pPr>
            <a:r>
              <a:rPr lang="en-US" altLang="en-US" sz="2000" dirty="0" smtClean="0"/>
              <a:t>Explosive increase in and variety of data from sounders</a:t>
            </a:r>
          </a:p>
          <a:p>
            <a:pPr lvl="1">
              <a:buFont typeface="Courier New" panose="02070309020205020404" pitchFamily="49" charset="0"/>
              <a:buChar char="o"/>
            </a:pPr>
            <a:r>
              <a:rPr lang="en-US" altLang="en-US" sz="2000" dirty="0" smtClean="0">
                <a:solidFill>
                  <a:srgbClr val="010000"/>
                </a:solidFill>
              </a:rPr>
              <a:t>How to handle and assimilate the data</a:t>
            </a:r>
          </a:p>
          <a:p>
            <a:pPr>
              <a:buFont typeface="Arial" panose="020B0604020202020204" pitchFamily="34" charset="0"/>
              <a:buChar char="•"/>
            </a:pPr>
            <a:r>
              <a:rPr lang="en-US" altLang="en-US" dirty="0" smtClean="0"/>
              <a:t>Verification of high resolution models, severe weather events</a:t>
            </a:r>
          </a:p>
          <a:p>
            <a:pPr>
              <a:buFont typeface="Arial" panose="020B0604020202020204" pitchFamily="34" charset="0"/>
              <a:buChar char="•"/>
            </a:pPr>
            <a:r>
              <a:rPr lang="en-US" altLang="en-US" dirty="0" smtClean="0"/>
              <a:t>Running models on next generation of supercomputers</a:t>
            </a:r>
          </a:p>
          <a:p>
            <a:pPr lvl="1">
              <a:buFont typeface="Arial" panose="020B0604020202020204" pitchFamily="34" charset="0"/>
              <a:buChar char="•"/>
            </a:pPr>
            <a:r>
              <a:rPr lang="en-US" altLang="en-US" sz="2000" dirty="0" smtClean="0"/>
              <a:t>~ 1 million cores</a:t>
            </a:r>
          </a:p>
          <a:p>
            <a:pPr>
              <a:buFont typeface="Arial" panose="020B0604020202020204" pitchFamily="34" charset="0"/>
              <a:buChar char="•"/>
            </a:pPr>
            <a:endParaRPr lang="en-US" altLang="en-US" dirty="0">
              <a:solidFill>
                <a:srgbClr val="010000"/>
              </a:solidFill>
            </a:endParaRPr>
          </a:p>
        </p:txBody>
      </p:sp>
      <p:sp>
        <p:nvSpPr>
          <p:cNvPr id="4" name="TextBox 3"/>
          <p:cNvSpPr txBox="1"/>
          <p:nvPr/>
        </p:nvSpPr>
        <p:spPr>
          <a:xfrm>
            <a:off x="7334898" y="6405738"/>
            <a:ext cx="1691489" cy="461665"/>
          </a:xfrm>
          <a:prstGeom prst="rect">
            <a:avLst/>
          </a:prstGeom>
          <a:solidFill>
            <a:schemeClr val="bg1"/>
          </a:solidFill>
        </p:spPr>
        <p:txBody>
          <a:bodyPr wrap="none" rtlCol="0">
            <a:spAutoFit/>
          </a:bodyPr>
          <a:lstStyle/>
          <a:p>
            <a:r>
              <a:rPr lang="en-AU" sz="2400" dirty="0" smtClean="0">
                <a:solidFill>
                  <a:srgbClr val="FF0000"/>
                </a:solidFill>
              </a:rPr>
              <a:t>Kamal </a:t>
            </a:r>
            <a:r>
              <a:rPr lang="en-AU" sz="2400" dirty="0" err="1" smtClean="0">
                <a:solidFill>
                  <a:srgbClr val="FF0000"/>
                </a:solidFill>
              </a:rPr>
              <a:t>Puri</a:t>
            </a:r>
            <a:endParaRPr lang="en-AU" sz="2400" dirty="0">
              <a:solidFill>
                <a:srgbClr val="FF0000"/>
              </a:solidFill>
            </a:endParaRPr>
          </a:p>
        </p:txBody>
      </p:sp>
    </p:spTree>
    <p:extLst>
      <p:ext uri="{BB962C8B-B14F-4D97-AF65-F5344CB8AC3E}">
        <p14:creationId xmlns:p14="http://schemas.microsoft.com/office/powerpoint/2010/main" val="127839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409575" y="4945487"/>
            <a:ext cx="6400800" cy="1261638"/>
          </a:xfrm>
          <a:prstGeom prst="rect">
            <a:avLst/>
          </a:prstGeom>
        </p:spPr>
        <p:txBody>
          <a:bodyPr>
            <a:no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ts val="600"/>
              </a:spcBef>
            </a:pPr>
            <a:r>
              <a:rPr lang="en-AU" altLang="en-US" sz="1800" dirty="0" smtClean="0">
                <a:solidFill>
                  <a:srgbClr val="010000"/>
                </a:solidFill>
              </a:rPr>
              <a:t>Michael </a:t>
            </a:r>
            <a:r>
              <a:rPr lang="en-AU" altLang="en-US" sz="1800" dirty="0" err="1" smtClean="0">
                <a:solidFill>
                  <a:srgbClr val="010000"/>
                </a:solidFill>
              </a:rPr>
              <a:t>Naughton</a:t>
            </a:r>
            <a:endParaRPr lang="en-AU" altLang="en-US" sz="1800" dirty="0">
              <a:solidFill>
                <a:srgbClr val="010000"/>
              </a:solidFill>
            </a:endParaRPr>
          </a:p>
          <a:p>
            <a:pPr eaLnBrk="1" hangingPunct="1">
              <a:spcBef>
                <a:spcPts val="600"/>
              </a:spcBef>
            </a:pPr>
            <a:r>
              <a:rPr lang="en-AU" altLang="en-US" sz="1800" dirty="0" smtClean="0">
                <a:solidFill>
                  <a:srgbClr val="010000"/>
                </a:solidFill>
              </a:rPr>
              <a:t>+61 3 9669 44311</a:t>
            </a:r>
            <a:endParaRPr lang="en-AU" altLang="en-US" sz="1800" dirty="0">
              <a:solidFill>
                <a:srgbClr val="010000"/>
              </a:solidFill>
            </a:endParaRPr>
          </a:p>
          <a:p>
            <a:pPr eaLnBrk="1" hangingPunct="1">
              <a:spcBef>
                <a:spcPts val="600"/>
              </a:spcBef>
            </a:pPr>
            <a:r>
              <a:rPr lang="en-AU" altLang="en-US" sz="1800" dirty="0" smtClean="0">
                <a:solidFill>
                  <a:srgbClr val="010000"/>
                </a:solidFill>
              </a:rPr>
              <a:t>M.Naughton@bom.gov.au</a:t>
            </a:r>
            <a:endParaRPr lang="en-AU" altLang="en-US" sz="1800" dirty="0">
              <a:solidFill>
                <a:srgbClr val="010000"/>
              </a:solidFill>
            </a:endParaRPr>
          </a:p>
        </p:txBody>
      </p:sp>
      <p:sp>
        <p:nvSpPr>
          <p:cNvPr id="8" name="Title 1"/>
          <p:cNvSpPr txBox="1">
            <a:spLocks/>
          </p:cNvSpPr>
          <p:nvPr/>
        </p:nvSpPr>
        <p:spPr>
          <a:xfrm>
            <a:off x="409575" y="1973263"/>
            <a:ext cx="7772400" cy="488950"/>
          </a:xfrm>
          <a:prstGeom prst="rect">
            <a:avLst/>
          </a:prstGeom>
        </p:spPr>
        <p:txBody>
          <a:bodyPr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en-US">
                <a:solidFill>
                  <a:srgbClr val="1F5C80"/>
                </a:solidFill>
                <a:cs typeface="Arial" charset="0"/>
              </a:rPr>
              <a:t>Thank you…</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ctrTitle"/>
          </p:nvPr>
        </p:nvSpPr>
        <p:spPr bwMode="auto">
          <a:xfrm>
            <a:off x="2124075" y="608013"/>
            <a:ext cx="6911975" cy="904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eaLnBrk="1" hangingPunct="1"/>
            <a:r>
              <a:rPr lang="en-US" altLang="en-US" smtClean="0">
                <a:latin typeface="Arial" pitchFamily="34" charset="0"/>
                <a:ea typeface="ＭＳ Ｐゴシック" pitchFamily="34" charset="-128"/>
                <a:cs typeface="Arial" pitchFamily="34" charset="0"/>
              </a:rPr>
              <a:t>Met Office science</a:t>
            </a:r>
          </a:p>
        </p:txBody>
      </p:sp>
      <p:sp>
        <p:nvSpPr>
          <p:cNvPr id="88067" name="Subtitle 2"/>
          <p:cNvSpPr>
            <a:spLocks noGrp="1"/>
          </p:cNvSpPr>
          <p:nvPr>
            <p:ph type="subTitle" idx="1"/>
          </p:nvPr>
        </p:nvSpPr>
        <p:spPr bwMode="auto">
          <a:xfrm>
            <a:off x="2124075" y="1541463"/>
            <a:ext cx="6911975" cy="503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latin typeface="Arial" pitchFamily="34" charset="0"/>
                <a:ea typeface="ＭＳ Ｐゴシック" pitchFamily="34" charset="-128"/>
                <a:cs typeface="Arial" pitchFamily="34" charset="0"/>
              </a:rPr>
              <a:t>And science partnerships</a:t>
            </a:r>
          </a:p>
        </p:txBody>
      </p:sp>
      <p:sp>
        <p:nvSpPr>
          <p:cNvPr id="88068" name="Text Placeholder 3"/>
          <p:cNvSpPr>
            <a:spLocks noGrp="1"/>
          </p:cNvSpPr>
          <p:nvPr>
            <p:ph type="body" sz="quarter" idx="10"/>
          </p:nvPr>
        </p:nvSpPr>
        <p:spPr bwMode="auto">
          <a:xfrm>
            <a:off x="2124075" y="1963738"/>
            <a:ext cx="6840538" cy="358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smtClean="0">
                <a:latin typeface="Arial" pitchFamily="34" charset="0"/>
                <a:ea typeface="ＭＳ Ｐゴシック" pitchFamily="34" charset="-128"/>
                <a:cs typeface="Arial" pitchFamily="34" charset="0"/>
              </a:rPr>
              <a:t>3 February 2016</a:t>
            </a:r>
          </a:p>
        </p:txBody>
      </p:sp>
    </p:spTree>
    <p:extLst>
      <p:ext uri="{BB962C8B-B14F-4D97-AF65-F5344CB8AC3E}">
        <p14:creationId xmlns:p14="http://schemas.microsoft.com/office/powerpoint/2010/main" val="2058101359"/>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eaLnBrk="1" hangingPunct="1"/>
            <a:r>
              <a:rPr lang="en-GB" altLang="en-US" sz="1000" smtClean="0">
                <a:solidFill>
                  <a:srgbClr val="FFFFFF"/>
                </a:solidFill>
                <a:ea typeface="ＭＳ Ｐゴシック" pitchFamily="34" charset="-128"/>
              </a:rPr>
              <a:t>© Crown copyright   Met Office</a:t>
            </a:r>
            <a:endParaRPr lang="en-GB" altLang="en-US" sz="1400" smtClean="0">
              <a:solidFill>
                <a:srgbClr val="FFFFFF"/>
              </a:solidFill>
              <a:latin typeface="Times" pitchFamily="18" charset="0"/>
              <a:ea typeface="ＭＳ Ｐゴシック" pitchFamily="34" charset="-128"/>
            </a:endParaRPr>
          </a:p>
        </p:txBody>
      </p:sp>
      <p:sp>
        <p:nvSpPr>
          <p:cNvPr id="89091" name="Rectangle 2"/>
          <p:cNvSpPr>
            <a:spLocks noGrp="1" noChangeArrowheads="1"/>
          </p:cNvSpPr>
          <p:nvPr>
            <p:ph type="title"/>
          </p:nvPr>
        </p:nvSpPr>
        <p:spPr>
          <a:xfrm>
            <a:off x="1619250" y="57150"/>
            <a:ext cx="7345363" cy="1427163"/>
          </a:xfrm>
        </p:spPr>
        <p:txBody>
          <a:bodyPr/>
          <a:lstStyle/>
          <a:p>
            <a:pPr algn="r" eaLnBrk="1" hangingPunct="1">
              <a:lnSpc>
                <a:spcPct val="100000"/>
              </a:lnSpc>
            </a:pPr>
            <a:r>
              <a:rPr lang="en-GB" altLang="en-US" sz="2800" b="1" smtClean="0">
                <a:solidFill>
                  <a:srgbClr val="CCFF33"/>
                </a:solidFill>
                <a:latin typeface="Calibri" pitchFamily="34" charset="0"/>
              </a:rPr>
              <a:t>Advice across all timescales</a:t>
            </a:r>
            <a:br>
              <a:rPr lang="en-GB" altLang="en-US" sz="2800" b="1" smtClean="0">
                <a:solidFill>
                  <a:srgbClr val="CCFF33"/>
                </a:solidFill>
                <a:latin typeface="Calibri" pitchFamily="34" charset="0"/>
              </a:rPr>
            </a:br>
            <a:endParaRPr lang="en-GB" altLang="en-US" sz="1800" b="1" i="1" smtClean="0">
              <a:latin typeface="Calibri" pitchFamily="34" charset="0"/>
            </a:endParaRPr>
          </a:p>
        </p:txBody>
      </p:sp>
      <p:sp>
        <p:nvSpPr>
          <p:cNvPr id="89092" name="Text Box 3"/>
          <p:cNvSpPr txBox="1">
            <a:spLocks noChangeArrowheads="1"/>
          </p:cNvSpPr>
          <p:nvPr/>
        </p:nvSpPr>
        <p:spPr bwMode="auto">
          <a:xfrm>
            <a:off x="2262188" y="6426200"/>
            <a:ext cx="34829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Forecast lead-time</a:t>
            </a:r>
          </a:p>
        </p:txBody>
      </p:sp>
      <p:sp>
        <p:nvSpPr>
          <p:cNvPr id="89093" name="Text Box 4"/>
          <p:cNvSpPr txBox="1">
            <a:spLocks noChangeArrowheads="1"/>
          </p:cNvSpPr>
          <p:nvPr/>
        </p:nvSpPr>
        <p:spPr bwMode="auto">
          <a:xfrm>
            <a:off x="7626350" y="3087688"/>
            <a:ext cx="141763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spcBef>
                <a:spcPct val="50000"/>
              </a:spcBef>
            </a:pPr>
            <a:r>
              <a:rPr lang="en-GB" altLang="en-US" sz="1800" smtClean="0">
                <a:solidFill>
                  <a:srgbClr val="FFFFFF"/>
                </a:solidFill>
                <a:ea typeface="ＭＳ Ｐゴシック" pitchFamily="34" charset="-128"/>
                <a:cs typeface="Arial" pitchFamily="34" charset="0"/>
              </a:rPr>
              <a:t>Confidence boundary</a:t>
            </a:r>
          </a:p>
        </p:txBody>
      </p:sp>
      <p:sp>
        <p:nvSpPr>
          <p:cNvPr id="89094" name="Text Box 5"/>
          <p:cNvSpPr txBox="1">
            <a:spLocks noChangeArrowheads="1"/>
          </p:cNvSpPr>
          <p:nvPr/>
        </p:nvSpPr>
        <p:spPr bwMode="auto">
          <a:xfrm rot="-5400000">
            <a:off x="901700" y="2289175"/>
            <a:ext cx="14176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Now</a:t>
            </a:r>
          </a:p>
        </p:txBody>
      </p:sp>
      <p:sp>
        <p:nvSpPr>
          <p:cNvPr id="89095" name="Text Box 6"/>
          <p:cNvSpPr txBox="1">
            <a:spLocks noChangeArrowheads="1"/>
          </p:cNvSpPr>
          <p:nvPr/>
        </p:nvSpPr>
        <p:spPr bwMode="auto">
          <a:xfrm rot="-5400000">
            <a:off x="1682750" y="2243138"/>
            <a:ext cx="15446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Hours</a:t>
            </a:r>
          </a:p>
        </p:txBody>
      </p:sp>
      <p:sp>
        <p:nvSpPr>
          <p:cNvPr id="89096" name="Text Box 7"/>
          <p:cNvSpPr txBox="1">
            <a:spLocks noChangeArrowheads="1"/>
          </p:cNvSpPr>
          <p:nvPr/>
        </p:nvSpPr>
        <p:spPr bwMode="auto">
          <a:xfrm rot="-5400000">
            <a:off x="2447132" y="2277269"/>
            <a:ext cx="14160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Days</a:t>
            </a:r>
          </a:p>
        </p:txBody>
      </p:sp>
      <p:sp>
        <p:nvSpPr>
          <p:cNvPr id="89097" name="Text Box 8"/>
          <p:cNvSpPr txBox="1">
            <a:spLocks noChangeArrowheads="1"/>
          </p:cNvSpPr>
          <p:nvPr/>
        </p:nvSpPr>
        <p:spPr bwMode="auto">
          <a:xfrm rot="-5400000">
            <a:off x="3296444" y="2207419"/>
            <a:ext cx="14160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1-week</a:t>
            </a:r>
          </a:p>
        </p:txBody>
      </p:sp>
      <p:sp>
        <p:nvSpPr>
          <p:cNvPr id="89098" name="Text Box 9"/>
          <p:cNvSpPr txBox="1">
            <a:spLocks noChangeArrowheads="1"/>
          </p:cNvSpPr>
          <p:nvPr/>
        </p:nvSpPr>
        <p:spPr bwMode="auto">
          <a:xfrm rot="-5400000">
            <a:off x="3993356" y="2261394"/>
            <a:ext cx="14192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1-month</a:t>
            </a:r>
          </a:p>
        </p:txBody>
      </p:sp>
      <p:sp>
        <p:nvSpPr>
          <p:cNvPr id="89099" name="Text Box 10"/>
          <p:cNvSpPr txBox="1">
            <a:spLocks noChangeArrowheads="1"/>
          </p:cNvSpPr>
          <p:nvPr/>
        </p:nvSpPr>
        <p:spPr bwMode="auto">
          <a:xfrm rot="-5400000">
            <a:off x="4768056" y="2275682"/>
            <a:ext cx="14192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Seasonal</a:t>
            </a:r>
          </a:p>
        </p:txBody>
      </p:sp>
      <p:sp>
        <p:nvSpPr>
          <p:cNvPr id="89100" name="Text Box 11"/>
          <p:cNvSpPr txBox="1">
            <a:spLocks noChangeArrowheads="1"/>
          </p:cNvSpPr>
          <p:nvPr/>
        </p:nvSpPr>
        <p:spPr bwMode="auto">
          <a:xfrm rot="-5400000">
            <a:off x="5616575" y="2198688"/>
            <a:ext cx="14176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Decadal</a:t>
            </a:r>
          </a:p>
        </p:txBody>
      </p:sp>
      <p:sp>
        <p:nvSpPr>
          <p:cNvPr id="89101" name="Text Box 12"/>
          <p:cNvSpPr txBox="1">
            <a:spLocks noChangeArrowheads="1"/>
          </p:cNvSpPr>
          <p:nvPr/>
        </p:nvSpPr>
        <p:spPr bwMode="auto">
          <a:xfrm rot="-5400000">
            <a:off x="6307138" y="2278063"/>
            <a:ext cx="141763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Climate</a:t>
            </a:r>
            <a:endParaRPr lang="en-GB" altLang="en-US" sz="2000" smtClean="0">
              <a:solidFill>
                <a:srgbClr val="FFFFFF"/>
              </a:solidFill>
              <a:ea typeface="ＭＳ Ｐゴシック" pitchFamily="34" charset="-128"/>
              <a:cs typeface="Arial" pitchFamily="34" charset="0"/>
            </a:endParaRPr>
          </a:p>
        </p:txBody>
      </p:sp>
      <p:sp>
        <p:nvSpPr>
          <p:cNvPr id="89102" name="Text Box 13"/>
          <p:cNvSpPr txBox="1">
            <a:spLocks noChangeArrowheads="1"/>
          </p:cNvSpPr>
          <p:nvPr/>
        </p:nvSpPr>
        <p:spPr bwMode="auto">
          <a:xfrm rot="-5400000">
            <a:off x="119063" y="2201863"/>
            <a:ext cx="141763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spcBef>
                <a:spcPct val="50000"/>
              </a:spcBef>
            </a:pPr>
            <a:r>
              <a:rPr lang="en-GB" altLang="en-US" sz="1600" smtClean="0">
                <a:solidFill>
                  <a:srgbClr val="FFFFFF"/>
                </a:solidFill>
                <a:ea typeface="ＭＳ Ｐゴシック" pitchFamily="34" charset="-128"/>
                <a:cs typeface="Arial" pitchFamily="34" charset="0"/>
              </a:rPr>
              <a:t>Past climate</a:t>
            </a:r>
          </a:p>
        </p:txBody>
      </p:sp>
      <p:sp>
        <p:nvSpPr>
          <p:cNvPr id="89103" name="Line 14"/>
          <p:cNvSpPr>
            <a:spLocks noChangeShapeType="1"/>
          </p:cNvSpPr>
          <p:nvPr/>
        </p:nvSpPr>
        <p:spPr bwMode="auto">
          <a:xfrm flipV="1">
            <a:off x="455613" y="6337300"/>
            <a:ext cx="6964362"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04" name="AutoShape 15"/>
          <p:cNvSpPr>
            <a:spLocks noChangeArrowheads="1"/>
          </p:cNvSpPr>
          <p:nvPr/>
        </p:nvSpPr>
        <p:spPr bwMode="auto">
          <a:xfrm rot="16200000" flipV="1">
            <a:off x="3148807" y="-72231"/>
            <a:ext cx="1611312" cy="6997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810 w 21600"/>
              <a:gd name="T13" fmla="*/ 6810 h 21600"/>
              <a:gd name="T14" fmla="*/ 14790 w 21600"/>
              <a:gd name="T15" fmla="*/ 14790 h 21600"/>
            </a:gdLst>
            <a:ahLst/>
            <a:cxnLst>
              <a:cxn ang="T8">
                <a:pos x="T0" y="T1"/>
              </a:cxn>
              <a:cxn ang="T9">
                <a:pos x="T2" y="T3"/>
              </a:cxn>
              <a:cxn ang="T10">
                <a:pos x="T4" y="T5"/>
              </a:cxn>
              <a:cxn ang="T11">
                <a:pos x="T6" y="T7"/>
              </a:cxn>
            </a:cxnLst>
            <a:rect l="T12" t="T13" r="T14" b="T15"/>
            <a:pathLst>
              <a:path w="21600" h="21600">
                <a:moveTo>
                  <a:pt x="0" y="0"/>
                </a:moveTo>
                <a:lnTo>
                  <a:pt x="10019" y="21600"/>
                </a:lnTo>
                <a:lnTo>
                  <a:pt x="11581" y="21600"/>
                </a:lnTo>
                <a:lnTo>
                  <a:pt x="21600" y="0"/>
                </a:lnTo>
                <a:close/>
              </a:path>
            </a:pathLst>
          </a:custGeom>
          <a:solidFill>
            <a:srgbClr val="CCFF3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defTabSz="914400">
              <a:lnSpc>
                <a:spcPct val="85000"/>
              </a:lnSpc>
            </a:pPr>
            <a:endParaRPr lang="en-AU" sz="1200" smtClean="0">
              <a:solidFill>
                <a:srgbClr val="000000"/>
              </a:solidFill>
              <a:latin typeface="Arial" pitchFamily="34" charset="0"/>
              <a:ea typeface="+mn-ea"/>
            </a:endParaRPr>
          </a:p>
        </p:txBody>
      </p:sp>
      <p:sp>
        <p:nvSpPr>
          <p:cNvPr id="89105" name="Rectangle 16"/>
          <p:cNvSpPr>
            <a:spLocks noChangeArrowheads="1"/>
          </p:cNvSpPr>
          <p:nvPr/>
        </p:nvSpPr>
        <p:spPr bwMode="auto">
          <a:xfrm>
            <a:off x="1228725" y="3200400"/>
            <a:ext cx="774700" cy="450850"/>
          </a:xfrm>
          <a:prstGeom prst="rect">
            <a:avLst/>
          </a:prstGeom>
          <a:solidFill>
            <a:schemeClr val="bg1">
              <a:alpha val="10196"/>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06" name="Rectangle 17"/>
          <p:cNvSpPr>
            <a:spLocks noChangeArrowheads="1"/>
          </p:cNvSpPr>
          <p:nvPr/>
        </p:nvSpPr>
        <p:spPr bwMode="auto">
          <a:xfrm>
            <a:off x="2003425" y="3071813"/>
            <a:ext cx="773113" cy="709612"/>
          </a:xfrm>
          <a:prstGeom prst="rect">
            <a:avLst/>
          </a:prstGeom>
          <a:solidFill>
            <a:schemeClr val="bg1">
              <a:alpha val="20000"/>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07" name="Rectangle 18"/>
          <p:cNvSpPr>
            <a:spLocks noChangeArrowheads="1"/>
          </p:cNvSpPr>
          <p:nvPr/>
        </p:nvSpPr>
        <p:spPr bwMode="auto">
          <a:xfrm>
            <a:off x="2776538" y="3006725"/>
            <a:ext cx="774700" cy="903288"/>
          </a:xfrm>
          <a:prstGeom prst="rect">
            <a:avLst/>
          </a:prstGeom>
          <a:solidFill>
            <a:schemeClr val="bg1">
              <a:alpha val="30196"/>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08" name="Rectangle 19"/>
          <p:cNvSpPr>
            <a:spLocks noChangeArrowheads="1"/>
          </p:cNvSpPr>
          <p:nvPr/>
        </p:nvSpPr>
        <p:spPr bwMode="auto">
          <a:xfrm>
            <a:off x="3551238" y="2943225"/>
            <a:ext cx="774700" cy="1096963"/>
          </a:xfrm>
          <a:prstGeom prst="rect">
            <a:avLst/>
          </a:prstGeom>
          <a:solidFill>
            <a:schemeClr val="bg1">
              <a:alpha val="39999"/>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09" name="Rectangle 20"/>
          <p:cNvSpPr>
            <a:spLocks noChangeArrowheads="1"/>
          </p:cNvSpPr>
          <p:nvPr/>
        </p:nvSpPr>
        <p:spPr bwMode="auto">
          <a:xfrm>
            <a:off x="4322763" y="2878138"/>
            <a:ext cx="776287" cy="1162050"/>
          </a:xfrm>
          <a:prstGeom prst="rect">
            <a:avLst/>
          </a:prstGeom>
          <a:solidFill>
            <a:schemeClr val="bg1">
              <a:alpha val="5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10" name="Rectangle 21"/>
          <p:cNvSpPr>
            <a:spLocks noChangeArrowheads="1"/>
          </p:cNvSpPr>
          <p:nvPr/>
        </p:nvSpPr>
        <p:spPr bwMode="auto">
          <a:xfrm>
            <a:off x="5099050" y="2749550"/>
            <a:ext cx="774700" cy="1419225"/>
          </a:xfrm>
          <a:prstGeom prst="rect">
            <a:avLst/>
          </a:prstGeom>
          <a:solidFill>
            <a:schemeClr val="bg1">
              <a:alpha val="59999"/>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11" name="Rectangle 22"/>
          <p:cNvSpPr>
            <a:spLocks noChangeArrowheads="1"/>
          </p:cNvSpPr>
          <p:nvPr/>
        </p:nvSpPr>
        <p:spPr bwMode="auto">
          <a:xfrm>
            <a:off x="5873750" y="2684463"/>
            <a:ext cx="774700" cy="1612900"/>
          </a:xfrm>
          <a:prstGeom prst="rect">
            <a:avLst/>
          </a:prstGeom>
          <a:solidFill>
            <a:schemeClr val="bg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12" name="Line 23"/>
          <p:cNvSpPr>
            <a:spLocks noChangeShapeType="1"/>
          </p:cNvSpPr>
          <p:nvPr/>
        </p:nvSpPr>
        <p:spPr bwMode="auto">
          <a:xfrm flipV="1">
            <a:off x="2003425"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3" name="Line 24"/>
          <p:cNvSpPr>
            <a:spLocks noChangeShapeType="1"/>
          </p:cNvSpPr>
          <p:nvPr/>
        </p:nvSpPr>
        <p:spPr bwMode="auto">
          <a:xfrm flipV="1">
            <a:off x="2776538"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4" name="Line 25"/>
          <p:cNvSpPr>
            <a:spLocks noChangeShapeType="1"/>
          </p:cNvSpPr>
          <p:nvPr/>
        </p:nvSpPr>
        <p:spPr bwMode="auto">
          <a:xfrm flipV="1">
            <a:off x="3551238" y="1822450"/>
            <a:ext cx="0" cy="451485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5" name="Line 26"/>
          <p:cNvSpPr>
            <a:spLocks noChangeShapeType="1"/>
          </p:cNvSpPr>
          <p:nvPr/>
        </p:nvSpPr>
        <p:spPr bwMode="auto">
          <a:xfrm flipV="1">
            <a:off x="4324350"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6" name="Line 27"/>
          <p:cNvSpPr>
            <a:spLocks noChangeShapeType="1"/>
          </p:cNvSpPr>
          <p:nvPr/>
        </p:nvSpPr>
        <p:spPr bwMode="auto">
          <a:xfrm flipV="1">
            <a:off x="5099050"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7" name="Line 28"/>
          <p:cNvSpPr>
            <a:spLocks noChangeShapeType="1"/>
          </p:cNvSpPr>
          <p:nvPr/>
        </p:nvSpPr>
        <p:spPr bwMode="auto">
          <a:xfrm flipV="1">
            <a:off x="5873750"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18" name="AutoShape 29"/>
          <p:cNvSpPr>
            <a:spLocks noChangeArrowheads="1"/>
          </p:cNvSpPr>
          <p:nvPr/>
        </p:nvSpPr>
        <p:spPr bwMode="auto">
          <a:xfrm rot="-5400000">
            <a:off x="570707" y="3042444"/>
            <a:ext cx="544512" cy="774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CCFF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a:lnSpc>
                <a:spcPct val="85000"/>
              </a:lnSpc>
            </a:pPr>
            <a:endParaRPr lang="en-AU" sz="1200" smtClean="0">
              <a:solidFill>
                <a:srgbClr val="000000"/>
              </a:solidFill>
              <a:latin typeface="Arial" pitchFamily="34" charset="0"/>
              <a:ea typeface="+mn-ea"/>
            </a:endParaRPr>
          </a:p>
        </p:txBody>
      </p:sp>
      <p:sp>
        <p:nvSpPr>
          <p:cNvPr id="89119" name="Line 30"/>
          <p:cNvSpPr>
            <a:spLocks noChangeShapeType="1"/>
          </p:cNvSpPr>
          <p:nvPr/>
        </p:nvSpPr>
        <p:spPr bwMode="auto">
          <a:xfrm flipV="1">
            <a:off x="1228725" y="1820863"/>
            <a:ext cx="0" cy="4516437"/>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20" name="Line 31"/>
          <p:cNvSpPr>
            <a:spLocks noChangeShapeType="1"/>
          </p:cNvSpPr>
          <p:nvPr/>
        </p:nvSpPr>
        <p:spPr bwMode="auto">
          <a:xfrm flipV="1">
            <a:off x="455613"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21" name="Text Box 32"/>
          <p:cNvSpPr txBox="1">
            <a:spLocks noChangeArrowheads="1"/>
          </p:cNvSpPr>
          <p:nvPr/>
        </p:nvSpPr>
        <p:spPr bwMode="auto">
          <a:xfrm>
            <a:off x="533400" y="4267200"/>
            <a:ext cx="2209800" cy="14652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spcBef>
                <a:spcPct val="50000"/>
              </a:spcBef>
            </a:pPr>
            <a:r>
              <a:rPr lang="en-GB" altLang="en-US" sz="1400" b="1" smtClean="0">
                <a:solidFill>
                  <a:srgbClr val="CCFF33"/>
                </a:solidFill>
                <a:ea typeface="ＭＳ Ｐゴシック" pitchFamily="34" charset="-128"/>
                <a:cs typeface="Arial" pitchFamily="34" charset="0"/>
              </a:rPr>
              <a:t>Analysis </a:t>
            </a:r>
            <a:r>
              <a:rPr lang="en-GB" altLang="en-US" sz="1400" smtClean="0">
                <a:solidFill>
                  <a:srgbClr val="BBE0E3"/>
                </a:solidFill>
                <a:ea typeface="ＭＳ Ｐゴシック" pitchFamily="34" charset="-128"/>
                <a:cs typeface="Arial" pitchFamily="34" charset="0"/>
              </a:rPr>
              <a:t>of past weather observations to manage climate risks</a:t>
            </a:r>
          </a:p>
          <a:p>
            <a:pPr defTabSz="914400" eaLnBrk="1" hangingPunct="1">
              <a:lnSpc>
                <a:spcPct val="85000"/>
              </a:lnSpc>
              <a:spcBef>
                <a:spcPct val="50000"/>
              </a:spcBef>
            </a:pPr>
            <a:r>
              <a:rPr lang="en-GB" altLang="en-US" sz="1400" smtClean="0">
                <a:solidFill>
                  <a:srgbClr val="BBE0E3"/>
                </a:solidFill>
                <a:ea typeface="ＭＳ Ｐゴシック" pitchFamily="34" charset="-128"/>
                <a:cs typeface="Arial" pitchFamily="34" charset="0"/>
              </a:rPr>
              <a:t>Eg. Agriculture: informs crop choice, planting to yield optimisation and minimise crop failure risk.</a:t>
            </a:r>
            <a:endParaRPr lang="en-GB" altLang="en-US" sz="1400" smtClean="0">
              <a:solidFill>
                <a:srgbClr val="CCFF33"/>
              </a:solidFill>
              <a:ea typeface="ＭＳ Ｐゴシック" pitchFamily="34" charset="-128"/>
              <a:cs typeface="Arial" pitchFamily="34" charset="0"/>
            </a:endParaRPr>
          </a:p>
        </p:txBody>
      </p:sp>
      <p:sp>
        <p:nvSpPr>
          <p:cNvPr id="89122" name="Text Box 33"/>
          <p:cNvSpPr txBox="1">
            <a:spLocks noChangeArrowheads="1"/>
          </p:cNvSpPr>
          <p:nvPr/>
        </p:nvSpPr>
        <p:spPr bwMode="auto">
          <a:xfrm>
            <a:off x="2819400" y="4276725"/>
            <a:ext cx="2132013" cy="14652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spcBef>
                <a:spcPct val="50000"/>
              </a:spcBef>
            </a:pPr>
            <a:r>
              <a:rPr lang="en-GB" altLang="en-US" sz="1400" b="1" smtClean="0">
                <a:solidFill>
                  <a:srgbClr val="CCFF33"/>
                </a:solidFill>
                <a:ea typeface="ＭＳ Ｐゴシック" pitchFamily="34" charset="-128"/>
                <a:cs typeface="Arial" pitchFamily="34" charset="0"/>
              </a:rPr>
              <a:t>Predicting </a:t>
            </a:r>
            <a:r>
              <a:rPr lang="en-GB" altLang="en-US" sz="1400" smtClean="0">
                <a:solidFill>
                  <a:srgbClr val="BBE0E3"/>
                </a:solidFill>
                <a:ea typeface="ＭＳ Ｐゴシック" pitchFamily="34" charset="-128"/>
                <a:cs typeface="Arial" pitchFamily="34" charset="0"/>
              </a:rPr>
              <a:t>routine and hazardous weather conditions. </a:t>
            </a:r>
          </a:p>
          <a:p>
            <a:pPr defTabSz="914400" eaLnBrk="1" hangingPunct="1">
              <a:lnSpc>
                <a:spcPct val="85000"/>
              </a:lnSpc>
              <a:spcBef>
                <a:spcPct val="50000"/>
              </a:spcBef>
            </a:pPr>
            <a:r>
              <a:rPr lang="en-GB" altLang="en-US" sz="1400" smtClean="0">
                <a:solidFill>
                  <a:srgbClr val="BBE0E3"/>
                </a:solidFill>
                <a:ea typeface="ＭＳ Ｐゴシック" pitchFamily="34" charset="-128"/>
                <a:cs typeface="Arial" pitchFamily="34" charset="0"/>
              </a:rPr>
              <a:t>Public, emergency response, international </a:t>
            </a:r>
            <a:r>
              <a:rPr lang="en-GB" altLang="en-US" sz="1400" b="1" smtClean="0">
                <a:solidFill>
                  <a:srgbClr val="BBE0E3"/>
                </a:solidFill>
                <a:ea typeface="ＭＳ Ｐゴシック" pitchFamily="34" charset="-128"/>
                <a:cs typeface="Arial" pitchFamily="34" charset="0"/>
              </a:rPr>
              <a:t>Disaster Risk Reduction</a:t>
            </a:r>
            <a:endParaRPr lang="en-GB" altLang="en-US" sz="1400" b="1" smtClean="0">
              <a:solidFill>
                <a:srgbClr val="CCFF33"/>
              </a:solidFill>
              <a:ea typeface="ＭＳ Ｐゴシック" pitchFamily="34" charset="-128"/>
              <a:cs typeface="Arial" pitchFamily="34" charset="0"/>
            </a:endParaRPr>
          </a:p>
        </p:txBody>
      </p:sp>
      <p:sp>
        <p:nvSpPr>
          <p:cNvPr id="89123" name="Rectangle 35"/>
          <p:cNvSpPr>
            <a:spLocks noChangeArrowheads="1"/>
          </p:cNvSpPr>
          <p:nvPr/>
        </p:nvSpPr>
        <p:spPr bwMode="auto">
          <a:xfrm>
            <a:off x="0" y="0"/>
            <a:ext cx="9144000" cy="6858000"/>
          </a:xfrm>
          <a:prstGeom prst="rect">
            <a:avLst/>
          </a:prstGeom>
          <a:noFill/>
          <a:ln w="38100">
            <a:solidFill>
              <a:srgbClr val="CCFF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24" name="Line 36"/>
          <p:cNvSpPr>
            <a:spLocks noChangeShapeType="1"/>
          </p:cNvSpPr>
          <p:nvPr/>
        </p:nvSpPr>
        <p:spPr bwMode="auto">
          <a:xfrm>
            <a:off x="7605713" y="2597150"/>
            <a:ext cx="0" cy="1611313"/>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25" name="Rectangle 37"/>
          <p:cNvSpPr>
            <a:spLocks noChangeArrowheads="1"/>
          </p:cNvSpPr>
          <p:nvPr/>
        </p:nvSpPr>
        <p:spPr bwMode="auto">
          <a:xfrm>
            <a:off x="6651625" y="2590800"/>
            <a:ext cx="815975" cy="1706563"/>
          </a:xfrm>
          <a:prstGeom prst="rect">
            <a:avLst/>
          </a:prstGeom>
          <a:solidFill>
            <a:schemeClr val="bg1">
              <a:alpha val="79999"/>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endParaRPr lang="en-US" altLang="en-US" sz="2400" smtClean="0">
              <a:solidFill>
                <a:srgbClr val="FFFFFF"/>
              </a:solidFill>
              <a:ea typeface="ＭＳ Ｐゴシック" pitchFamily="34" charset="-128"/>
              <a:cs typeface="Arial" pitchFamily="34" charset="0"/>
            </a:endParaRPr>
          </a:p>
        </p:txBody>
      </p:sp>
      <p:sp>
        <p:nvSpPr>
          <p:cNvPr id="89126" name="Line 38"/>
          <p:cNvSpPr>
            <a:spLocks noChangeShapeType="1"/>
          </p:cNvSpPr>
          <p:nvPr/>
        </p:nvSpPr>
        <p:spPr bwMode="auto">
          <a:xfrm flipV="1">
            <a:off x="6646863" y="1820863"/>
            <a:ext cx="0" cy="45164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89127" name="Text Box 39"/>
          <p:cNvSpPr txBox="1">
            <a:spLocks noChangeArrowheads="1"/>
          </p:cNvSpPr>
          <p:nvPr/>
        </p:nvSpPr>
        <p:spPr bwMode="auto">
          <a:xfrm>
            <a:off x="4946650" y="4289425"/>
            <a:ext cx="2330450" cy="182721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spcBef>
                <a:spcPct val="50000"/>
              </a:spcBef>
            </a:pPr>
            <a:r>
              <a:rPr lang="en-GB" altLang="en-US" sz="1400" b="1" smtClean="0">
                <a:solidFill>
                  <a:srgbClr val="CCFF33"/>
                </a:solidFill>
                <a:ea typeface="ＭＳ Ｐゴシック" pitchFamily="34" charset="-128"/>
                <a:cs typeface="Arial" pitchFamily="34" charset="0"/>
              </a:rPr>
              <a:t>Monthly to decadal </a:t>
            </a:r>
            <a:r>
              <a:rPr lang="en-GB" altLang="en-US" sz="1400" smtClean="0">
                <a:solidFill>
                  <a:srgbClr val="BBE0E3"/>
                </a:solidFill>
                <a:ea typeface="ＭＳ Ｐゴシック" pitchFamily="34" charset="-128"/>
                <a:cs typeface="Arial" pitchFamily="34" charset="0"/>
              </a:rPr>
              <a:t>predictions - probability </a:t>
            </a:r>
            <a:br>
              <a:rPr lang="en-GB" altLang="en-US" sz="1400" smtClean="0">
                <a:solidFill>
                  <a:srgbClr val="BBE0E3"/>
                </a:solidFill>
                <a:ea typeface="ＭＳ Ｐゴシック" pitchFamily="34" charset="-128"/>
                <a:cs typeface="Arial" pitchFamily="34" charset="0"/>
              </a:rPr>
            </a:br>
            <a:r>
              <a:rPr lang="en-GB" altLang="en-US" sz="1400" smtClean="0">
                <a:solidFill>
                  <a:srgbClr val="BBE0E3"/>
                </a:solidFill>
                <a:ea typeface="ＭＳ Ｐゴシック" pitchFamily="34" charset="-128"/>
                <a:cs typeface="Arial" pitchFamily="34" charset="0"/>
              </a:rPr>
              <a:t>of drought, cold, hurricanes….</a:t>
            </a:r>
          </a:p>
          <a:p>
            <a:pPr defTabSz="914400" eaLnBrk="1" hangingPunct="1">
              <a:lnSpc>
                <a:spcPct val="85000"/>
              </a:lnSpc>
              <a:spcBef>
                <a:spcPct val="50000"/>
              </a:spcBef>
            </a:pPr>
            <a:r>
              <a:rPr lang="en-GB" altLang="en-US" sz="1400" smtClean="0">
                <a:solidFill>
                  <a:srgbClr val="BBE0E3"/>
                </a:solidFill>
                <a:ea typeface="ＭＳ Ｐゴシック" pitchFamily="34" charset="-128"/>
                <a:cs typeface="Arial" pitchFamily="34" charset="0"/>
              </a:rPr>
              <a:t>Contingency planners, national and international humanitarian response, government and private infrastructure investment</a:t>
            </a:r>
          </a:p>
        </p:txBody>
      </p:sp>
      <p:sp>
        <p:nvSpPr>
          <p:cNvPr id="89128" name="Text Box 40"/>
          <p:cNvSpPr txBox="1">
            <a:spLocks noChangeArrowheads="1"/>
          </p:cNvSpPr>
          <p:nvPr/>
        </p:nvSpPr>
        <p:spPr bwMode="auto">
          <a:xfrm>
            <a:off x="7102475" y="4300538"/>
            <a:ext cx="1927225" cy="182721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spcBef>
                <a:spcPct val="50000"/>
              </a:spcBef>
            </a:pPr>
            <a:r>
              <a:rPr lang="en-GB" altLang="en-US" sz="1400" b="1" smtClean="0">
                <a:solidFill>
                  <a:srgbClr val="CCFF33"/>
                </a:solidFill>
                <a:ea typeface="ＭＳ Ｐゴシック" pitchFamily="34" charset="-128"/>
                <a:cs typeface="Arial" pitchFamily="34" charset="0"/>
              </a:rPr>
              <a:t>Global and regional </a:t>
            </a:r>
            <a:r>
              <a:rPr lang="en-GB" altLang="en-US" sz="1400" smtClean="0">
                <a:solidFill>
                  <a:srgbClr val="BBE0E3"/>
                </a:solidFill>
                <a:ea typeface="ＭＳ Ｐゴシック" pitchFamily="34" charset="-128"/>
                <a:cs typeface="Arial" pitchFamily="34" charset="0"/>
              </a:rPr>
              <a:t>climate predictions.</a:t>
            </a:r>
          </a:p>
          <a:p>
            <a:pPr defTabSz="914400" eaLnBrk="1" hangingPunct="1">
              <a:lnSpc>
                <a:spcPct val="85000"/>
              </a:lnSpc>
              <a:spcBef>
                <a:spcPct val="50000"/>
              </a:spcBef>
            </a:pPr>
            <a:r>
              <a:rPr lang="en-GB" altLang="en-US" sz="1400" smtClean="0">
                <a:solidFill>
                  <a:srgbClr val="BBE0E3"/>
                </a:solidFill>
                <a:ea typeface="ＭＳ Ｐゴシック" pitchFamily="34" charset="-128"/>
                <a:cs typeface="Arial" pitchFamily="34" charset="0"/>
              </a:rPr>
              <a:t>Informs </a:t>
            </a:r>
            <a:r>
              <a:rPr lang="en-GB" altLang="en-US" sz="1400" b="1" smtClean="0">
                <a:solidFill>
                  <a:srgbClr val="BBE0E3"/>
                </a:solidFill>
                <a:ea typeface="ＭＳ Ｐゴシック" pitchFamily="34" charset="-128"/>
                <a:cs typeface="Arial" pitchFamily="34" charset="0"/>
              </a:rPr>
              <a:t>mitigation</a:t>
            </a:r>
            <a:r>
              <a:rPr lang="en-GB" altLang="en-US" sz="1400" smtClean="0">
                <a:solidFill>
                  <a:srgbClr val="BBE0E3"/>
                </a:solidFill>
                <a:ea typeface="ＭＳ Ｐゴシック" pitchFamily="34" charset="-128"/>
                <a:cs typeface="Arial" pitchFamily="34" charset="0"/>
              </a:rPr>
              <a:t> policy and </a:t>
            </a:r>
            <a:r>
              <a:rPr lang="en-GB" altLang="en-US" sz="1400" b="1" smtClean="0">
                <a:solidFill>
                  <a:srgbClr val="BBE0E3"/>
                </a:solidFill>
                <a:ea typeface="ＭＳ Ｐゴシック" pitchFamily="34" charset="-128"/>
                <a:cs typeface="Arial" pitchFamily="34" charset="0"/>
              </a:rPr>
              <a:t>adaptation</a:t>
            </a:r>
            <a:r>
              <a:rPr lang="en-GB" altLang="en-US" sz="1400" smtClean="0">
                <a:solidFill>
                  <a:srgbClr val="BBE0E3"/>
                </a:solidFill>
                <a:ea typeface="ＭＳ Ｐゴシック" pitchFamily="34" charset="-128"/>
                <a:cs typeface="Arial" pitchFamily="34" charset="0"/>
              </a:rPr>
              <a:t> choices. Impacts on water resources, heat stress, crops, infrastructure.</a:t>
            </a:r>
            <a:endParaRPr lang="en-GB" altLang="en-US" sz="1400" smtClean="0">
              <a:solidFill>
                <a:srgbClr val="CCFF33"/>
              </a:solidFill>
              <a:ea typeface="ＭＳ Ｐゴシック" pitchFamily="34" charset="-128"/>
              <a:cs typeface="Arial" pitchFamily="34" charset="0"/>
            </a:endParaRPr>
          </a:p>
        </p:txBody>
      </p:sp>
    </p:spTree>
    <p:extLst>
      <p:ext uri="{BB962C8B-B14F-4D97-AF65-F5344CB8AC3E}">
        <p14:creationId xmlns:p14="http://schemas.microsoft.com/office/powerpoint/2010/main" val="3404147718"/>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7" descr="B_Fig5"/>
          <p:cNvPicPr>
            <a:picLocks noChangeAspect="1" noChangeArrowheads="1"/>
          </p:cNvPicPr>
          <p:nvPr/>
        </p:nvPicPr>
        <p:blipFill>
          <a:blip r:embed="rId2">
            <a:clrChange>
              <a:clrFrom>
                <a:srgbClr val="D5DCEC"/>
              </a:clrFrom>
              <a:clrTo>
                <a:srgbClr val="D5DCEC">
                  <a:alpha val="0"/>
                </a:srgbClr>
              </a:clrTo>
            </a:clrChange>
            <a:extLst>
              <a:ext uri="{28A0092B-C50C-407E-A947-70E740481C1C}">
                <a14:useLocalDpi xmlns:a14="http://schemas.microsoft.com/office/drawing/2010/main" val="0"/>
              </a:ext>
            </a:extLst>
          </a:blip>
          <a:srcRect l="70370" r="1251" b="38217"/>
          <a:stretch>
            <a:fillRect/>
          </a:stretch>
        </p:blipFill>
        <p:spPr bwMode="auto">
          <a:xfrm>
            <a:off x="7315200" y="2362200"/>
            <a:ext cx="1555750"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Line 8"/>
          <p:cNvSpPr>
            <a:spLocks noChangeShapeType="1"/>
          </p:cNvSpPr>
          <p:nvPr/>
        </p:nvSpPr>
        <p:spPr bwMode="auto">
          <a:xfrm>
            <a:off x="7278688" y="2838450"/>
            <a:ext cx="0" cy="2012950"/>
          </a:xfrm>
          <a:prstGeom prst="line">
            <a:avLst/>
          </a:prstGeom>
          <a:noFill/>
          <a:ln w="28575">
            <a:solidFill>
              <a:schemeClr val="bg2"/>
            </a:solidFill>
            <a:round/>
            <a:headEnd type="triangle" w="med" len="me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FFFFFF"/>
              </a:solidFill>
              <a:latin typeface="Arial" pitchFamily="34" charset="0"/>
              <a:ea typeface="+mn-ea"/>
            </a:endParaRPr>
          </a:p>
        </p:txBody>
      </p:sp>
      <p:sp>
        <p:nvSpPr>
          <p:cNvPr id="90116" name="Line 9"/>
          <p:cNvSpPr>
            <a:spLocks noChangeShapeType="1"/>
          </p:cNvSpPr>
          <p:nvPr/>
        </p:nvSpPr>
        <p:spPr bwMode="auto">
          <a:xfrm>
            <a:off x="7275513" y="4849813"/>
            <a:ext cx="1657350"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FFFFFF"/>
              </a:solidFill>
              <a:latin typeface="Arial" pitchFamily="34" charset="0"/>
              <a:ea typeface="+mn-ea"/>
            </a:endParaRPr>
          </a:p>
        </p:txBody>
      </p:sp>
      <p:sp>
        <p:nvSpPr>
          <p:cNvPr id="90117" name="AutoShape 11"/>
          <p:cNvSpPr>
            <a:spLocks noChangeArrowheads="1"/>
          </p:cNvSpPr>
          <p:nvPr/>
        </p:nvSpPr>
        <p:spPr bwMode="auto">
          <a:xfrm>
            <a:off x="3276600" y="3352800"/>
            <a:ext cx="647700" cy="241300"/>
          </a:xfrm>
          <a:prstGeom prst="chevron">
            <a:avLst>
              <a:gd name="adj" fmla="val 44936"/>
            </a:avLst>
          </a:prstGeom>
          <a:solidFill>
            <a:srgbClr val="6699FF"/>
          </a:solidFill>
          <a:ln w="9525">
            <a:solidFill>
              <a:schemeClr val="tx1"/>
            </a:solidFill>
            <a:miter lim="800000"/>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800" smtClean="0">
              <a:solidFill>
                <a:srgbClr val="FFFFFF"/>
              </a:solidFill>
              <a:ea typeface="+mn-ea"/>
            </a:endParaRPr>
          </a:p>
        </p:txBody>
      </p:sp>
      <p:sp>
        <p:nvSpPr>
          <p:cNvPr id="90118" name="Text Box 13"/>
          <p:cNvSpPr txBox="1">
            <a:spLocks noChangeArrowheads="1"/>
          </p:cNvSpPr>
          <p:nvPr/>
        </p:nvSpPr>
        <p:spPr bwMode="auto">
          <a:xfrm>
            <a:off x="304800" y="5380038"/>
            <a:ext cx="2665413" cy="1477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r>
              <a:rPr lang="en-GB" altLang="en-US" sz="1800" smtClean="0">
                <a:solidFill>
                  <a:srgbClr val="000000"/>
                </a:solidFill>
                <a:ea typeface="+mn-ea"/>
              </a:rPr>
              <a:t>N x Global coupled model at ~10km with lead times of days to years:</a:t>
            </a:r>
          </a:p>
          <a:p>
            <a:pPr algn="ctr" defTabSz="914400" eaLnBrk="1" hangingPunct="1"/>
            <a:r>
              <a:rPr lang="en-GB" altLang="en-US" sz="1800" b="1" smtClean="0">
                <a:solidFill>
                  <a:srgbClr val="000000"/>
                </a:solidFill>
                <a:ea typeface="+mn-ea"/>
              </a:rPr>
              <a:t>Synoptic drivers</a:t>
            </a:r>
          </a:p>
        </p:txBody>
      </p:sp>
      <p:sp>
        <p:nvSpPr>
          <p:cNvPr id="90119" name="Text Box 14"/>
          <p:cNvSpPr txBox="1">
            <a:spLocks noChangeArrowheads="1"/>
          </p:cNvSpPr>
          <p:nvPr/>
        </p:nvSpPr>
        <p:spPr bwMode="auto">
          <a:xfrm>
            <a:off x="3635375" y="5661025"/>
            <a:ext cx="2952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r>
              <a:rPr lang="en-GB" altLang="en-US" sz="1800" smtClean="0">
                <a:solidFill>
                  <a:srgbClr val="000000"/>
                </a:solidFill>
                <a:ea typeface="+mn-ea"/>
              </a:rPr>
              <a:t>N x local coupled model at ~&lt;=1km :</a:t>
            </a:r>
          </a:p>
          <a:p>
            <a:pPr algn="ctr" defTabSz="914400" eaLnBrk="1" hangingPunct="1"/>
            <a:r>
              <a:rPr lang="en-GB" altLang="en-US" sz="1800" b="1" smtClean="0">
                <a:solidFill>
                  <a:srgbClr val="000000"/>
                </a:solidFill>
                <a:ea typeface="+mn-ea"/>
              </a:rPr>
              <a:t>Local meteorology</a:t>
            </a:r>
          </a:p>
        </p:txBody>
      </p:sp>
      <p:sp>
        <p:nvSpPr>
          <p:cNvPr id="90120" name="Text Box 15"/>
          <p:cNvSpPr txBox="1">
            <a:spLocks noChangeArrowheads="1"/>
          </p:cNvSpPr>
          <p:nvPr/>
        </p:nvSpPr>
        <p:spPr bwMode="auto">
          <a:xfrm>
            <a:off x="6877050" y="5661025"/>
            <a:ext cx="2303463"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r>
              <a:rPr lang="en-GB" altLang="en-US" sz="1800" smtClean="0">
                <a:solidFill>
                  <a:srgbClr val="000000"/>
                </a:solidFill>
                <a:ea typeface="+mn-ea"/>
              </a:rPr>
              <a:t>PDF of local hazard:</a:t>
            </a:r>
          </a:p>
          <a:p>
            <a:pPr algn="ctr" defTabSz="914400" eaLnBrk="1" hangingPunct="1"/>
            <a:r>
              <a:rPr lang="en-GB" altLang="en-US" sz="1800" b="1" smtClean="0">
                <a:solidFill>
                  <a:srgbClr val="000000"/>
                </a:solidFill>
                <a:ea typeface="+mn-ea"/>
              </a:rPr>
              <a:t>Impacts</a:t>
            </a:r>
          </a:p>
        </p:txBody>
      </p:sp>
      <p:grpSp>
        <p:nvGrpSpPr>
          <p:cNvPr id="90121" name="Group 15"/>
          <p:cNvGrpSpPr>
            <a:grpSpLocks/>
          </p:cNvGrpSpPr>
          <p:nvPr/>
        </p:nvGrpSpPr>
        <p:grpSpPr bwMode="auto">
          <a:xfrm>
            <a:off x="0" y="1676400"/>
            <a:ext cx="3195638" cy="3354388"/>
            <a:chOff x="7620" y="2060575"/>
            <a:chExt cx="3195955" cy="3351944"/>
          </a:xfrm>
        </p:grpSpPr>
        <p:pic>
          <p:nvPicPr>
            <p:cNvPr id="90125" name="Picture 2" descr="http://www.metoffice.gov.uk/media/image/t/j/First_PS34_forecast_120_large.png"/>
            <p:cNvPicPr>
              <a:picLocks noChangeAspect="1" noChangeArrowheads="1"/>
            </p:cNvPicPr>
            <p:nvPr/>
          </p:nvPicPr>
          <p:blipFill>
            <a:blip r:embed="rId3">
              <a:extLst>
                <a:ext uri="{28A0092B-C50C-407E-A947-70E740481C1C}">
                  <a14:useLocalDpi xmlns:a14="http://schemas.microsoft.com/office/drawing/2010/main" val="0"/>
                </a:ext>
              </a:extLst>
            </a:blip>
            <a:srcRect l="8357" t="6227" r="9245" b="2492"/>
            <a:stretch>
              <a:fillRect/>
            </a:stretch>
          </p:blipFill>
          <p:spPr bwMode="auto">
            <a:xfrm>
              <a:off x="17942" y="2240280"/>
              <a:ext cx="3185633" cy="317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7620" y="2060575"/>
              <a:ext cx="250850" cy="369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GB">
                <a:ln>
                  <a:solidFill>
                    <a:srgbClr val="FFFFFF"/>
                  </a:solidFill>
                </a:ln>
                <a:solidFill>
                  <a:srgbClr val="FFFFFF"/>
                </a:solidFill>
              </a:endParaRPr>
            </a:p>
          </p:txBody>
        </p:sp>
      </p:grpSp>
      <p:pic>
        <p:nvPicPr>
          <p:cNvPr id="90122" name="Picture 16" descr="Capture.JPG"/>
          <p:cNvPicPr>
            <a:picLocks noChangeAspect="1"/>
          </p:cNvPicPr>
          <p:nvPr/>
        </p:nvPicPr>
        <p:blipFill>
          <a:blip r:embed="rId4">
            <a:extLst>
              <a:ext uri="{28A0092B-C50C-407E-A947-70E740481C1C}">
                <a14:useLocalDpi xmlns:a14="http://schemas.microsoft.com/office/drawing/2010/main" val="0"/>
              </a:ext>
            </a:extLst>
          </a:blip>
          <a:srcRect l="2448" t="6844" r="2000"/>
          <a:stretch>
            <a:fillRect/>
          </a:stretch>
        </p:blipFill>
        <p:spPr bwMode="auto">
          <a:xfrm>
            <a:off x="4038600" y="1905000"/>
            <a:ext cx="2305050" cy="300037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90123" name="AutoShape 11"/>
          <p:cNvSpPr>
            <a:spLocks noChangeArrowheads="1"/>
          </p:cNvSpPr>
          <p:nvPr/>
        </p:nvSpPr>
        <p:spPr bwMode="auto">
          <a:xfrm>
            <a:off x="6477000" y="3352800"/>
            <a:ext cx="647700" cy="241300"/>
          </a:xfrm>
          <a:prstGeom prst="chevron">
            <a:avLst>
              <a:gd name="adj" fmla="val 44936"/>
            </a:avLst>
          </a:prstGeom>
          <a:solidFill>
            <a:srgbClr val="6699FF"/>
          </a:solidFill>
          <a:ln w="9525">
            <a:solidFill>
              <a:schemeClr val="tx1"/>
            </a:solidFill>
            <a:miter lim="800000"/>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800" smtClean="0">
              <a:solidFill>
                <a:srgbClr val="FFFFFF"/>
              </a:solidFill>
              <a:ea typeface="+mn-ea"/>
            </a:endParaRPr>
          </a:p>
        </p:txBody>
      </p:sp>
      <p:sp>
        <p:nvSpPr>
          <p:cNvPr id="90124" name="Rectangle 2"/>
          <p:cNvSpPr txBox="1">
            <a:spLocks noChangeArrowheads="1"/>
          </p:cNvSpPr>
          <p:nvPr/>
        </p:nvSpPr>
        <p:spPr bwMode="auto">
          <a:xfrm>
            <a:off x="1651000" y="57150"/>
            <a:ext cx="7385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4000" smtClean="0">
                <a:solidFill>
                  <a:srgbClr val="000000"/>
                </a:solidFill>
                <a:ea typeface="+mn-ea"/>
              </a:rPr>
              <a:t>Met Office Modelling Strategy</a:t>
            </a:r>
            <a:endParaRPr lang="en-GB" altLang="en-US" sz="3600" smtClean="0">
              <a:solidFill>
                <a:srgbClr val="000000"/>
              </a:solidFill>
              <a:ea typeface="+mn-ea"/>
            </a:endParaRPr>
          </a:p>
        </p:txBody>
      </p:sp>
    </p:spTree>
    <p:extLst>
      <p:ext uri="{BB962C8B-B14F-4D97-AF65-F5344CB8AC3E}">
        <p14:creationId xmlns:p14="http://schemas.microsoft.com/office/powerpoint/2010/main" val="3191647723"/>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8"/>
          <p:cNvSpPr>
            <a:spLocks noChangeArrowheads="1"/>
          </p:cNvSpPr>
          <p:nvPr/>
        </p:nvSpPr>
        <p:spPr bwMode="auto">
          <a:xfrm>
            <a:off x="330200" y="311150"/>
            <a:ext cx="1385888" cy="12715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endParaRPr lang="en-US" altLang="en-US" sz="1000" b="1" smtClean="0">
              <a:solidFill>
                <a:srgbClr val="FF0000"/>
              </a:solidFill>
              <a:ea typeface="ＭＳ Ｐゴシック" pitchFamily="34" charset="-128"/>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val="0"/>
              </a:ext>
            </a:extLst>
          </a:blip>
          <a:srcRect t="5882" r="23460"/>
          <a:stretch>
            <a:fillRect/>
          </a:stretch>
        </p:blipFill>
        <p:spPr bwMode="auto">
          <a:xfrm>
            <a:off x="600075" y="1079500"/>
            <a:ext cx="6813550" cy="5761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1140" name="Footer Placeholder 3"/>
          <p:cNvSpPr txBox="1">
            <a:spLocks noGrp="1"/>
          </p:cNvSpPr>
          <p:nvPr/>
        </p:nvSpPr>
        <p:spPr bwMode="auto">
          <a:xfrm>
            <a:off x="620713" y="6246813"/>
            <a:ext cx="28956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a:r>
              <a:rPr lang="en-GB" altLang="en-US" sz="1000" b="1" smtClean="0">
                <a:solidFill>
                  <a:srgbClr val="000000"/>
                </a:solidFill>
                <a:latin typeface="Calibri" pitchFamily="34" charset="0"/>
                <a:ea typeface="ＭＳ Ｐゴシック" pitchFamily="34" charset="-128"/>
              </a:rPr>
              <a:t>© Crown copyright   Met Office</a:t>
            </a:r>
            <a:endParaRPr lang="en-GB" altLang="en-US" sz="1400" b="1" smtClean="0">
              <a:solidFill>
                <a:srgbClr val="000000"/>
              </a:solidFill>
              <a:latin typeface="Calibri" pitchFamily="34" charset="0"/>
              <a:ea typeface="ＭＳ Ｐゴシック" pitchFamily="34" charset="-128"/>
            </a:endParaRPr>
          </a:p>
        </p:txBody>
      </p:sp>
      <p:sp>
        <p:nvSpPr>
          <p:cNvPr id="10" name="Rectangle 9"/>
          <p:cNvSpPr/>
          <p:nvPr/>
        </p:nvSpPr>
        <p:spPr>
          <a:xfrm>
            <a:off x="1581150" y="6264275"/>
            <a:ext cx="2016125" cy="2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GB" sz="1000" b="1">
              <a:solidFill>
                <a:srgbClr val="FFFFFF"/>
              </a:solidFill>
              <a:latin typeface="Calibri" pitchFamily="34" charset="0"/>
            </a:endParaRPr>
          </a:p>
        </p:txBody>
      </p:sp>
      <p:sp>
        <p:nvSpPr>
          <p:cNvPr id="9220" name="Rectangle 2"/>
          <p:cNvSpPr>
            <a:spLocks noChangeArrowheads="1"/>
          </p:cNvSpPr>
          <p:nvPr/>
        </p:nvSpPr>
        <p:spPr bwMode="auto">
          <a:xfrm>
            <a:off x="2728913" y="311150"/>
            <a:ext cx="6299200" cy="619125"/>
          </a:xfrm>
          <a:prstGeom prst="rect">
            <a:avLst/>
          </a:prstGeom>
          <a:noFill/>
          <a:ln w="9525">
            <a:noFill/>
            <a:miter lim="800000"/>
            <a:headEnd/>
            <a:tailEnd/>
          </a:ln>
        </p:spPr>
        <p:txBody>
          <a:bodyPr lIns="90000" tIns="46800" rIns="90000" bIns="46800" anchor="ctr">
            <a:spAutoFit/>
          </a:bodyPr>
          <a:lstStyle/>
          <a:p>
            <a:pPr algn="r" defTabSz="449263">
              <a:lnSpc>
                <a:spcPct val="85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000" b="1" kern="0" dirty="0">
                <a:solidFill>
                  <a:srgbClr val="000000"/>
                </a:solidFill>
                <a:latin typeface="Calibri" pitchFamily="34" charset="0"/>
                <a:ea typeface="ＭＳ Ｐゴシック" charset="0"/>
              </a:rPr>
              <a:t>UK Operational Forecasting Models: </a:t>
            </a:r>
            <a:br>
              <a:rPr lang="en-GB" sz="2000" b="1" kern="0" dirty="0">
                <a:solidFill>
                  <a:srgbClr val="000000"/>
                </a:solidFill>
                <a:latin typeface="Calibri" pitchFamily="34" charset="0"/>
                <a:ea typeface="ＭＳ Ｐゴシック" charset="0"/>
              </a:rPr>
            </a:br>
            <a:r>
              <a:rPr lang="en-GB" sz="2000" b="1" kern="0" dirty="0">
                <a:solidFill>
                  <a:srgbClr val="000000"/>
                </a:solidFill>
                <a:latin typeface="Calibri" pitchFamily="34" charset="0"/>
                <a:ea typeface="ＭＳ Ｐゴシック" charset="0"/>
              </a:rPr>
              <a:t> Based on the Unified Model developed in partnership</a:t>
            </a:r>
          </a:p>
        </p:txBody>
      </p:sp>
      <p:sp>
        <p:nvSpPr>
          <p:cNvPr id="91143" name="Rectangle 4"/>
          <p:cNvSpPr>
            <a:spLocks noChangeArrowheads="1"/>
          </p:cNvSpPr>
          <p:nvPr/>
        </p:nvSpPr>
        <p:spPr bwMode="auto">
          <a:xfrm>
            <a:off x="1292225" y="1582738"/>
            <a:ext cx="792163"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FFFF"/>
              </a:solidFill>
              <a:latin typeface="Calibri" pitchFamily="34" charset="0"/>
              <a:ea typeface="ＭＳ Ｐゴシック" pitchFamily="34" charset="-128"/>
            </a:endParaRPr>
          </a:p>
        </p:txBody>
      </p:sp>
      <p:sp>
        <p:nvSpPr>
          <p:cNvPr id="184328" name="TextBox 8"/>
          <p:cNvSpPr txBox="1">
            <a:spLocks noChangeArrowheads="1"/>
          </p:cNvSpPr>
          <p:nvPr/>
        </p:nvSpPr>
        <p:spPr bwMode="auto">
          <a:xfrm>
            <a:off x="373063" y="5743575"/>
            <a:ext cx="2252662" cy="1014413"/>
          </a:xfrm>
          <a:prstGeom prst="rect">
            <a:avLst/>
          </a:prstGeom>
          <a:solidFill>
            <a:schemeClr val="tx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p>
            <a:pPr defTabSz="914400">
              <a:defRPr/>
            </a:pPr>
            <a:r>
              <a:rPr lang="en-GB" sz="1600" b="1" dirty="0">
                <a:solidFill>
                  <a:srgbClr val="0070C0"/>
                </a:solidFill>
                <a:latin typeface="Calibri" pitchFamily="34" charset="0"/>
              </a:rPr>
              <a:t>Monthly to Seasonal</a:t>
            </a:r>
          </a:p>
          <a:p>
            <a:pPr defTabSz="914400">
              <a:defRPr/>
            </a:pPr>
            <a:r>
              <a:rPr lang="en-GB" sz="1400" dirty="0">
                <a:solidFill>
                  <a:srgbClr val="000000">
                    <a:lumMod val="75000"/>
                    <a:lumOff val="25000"/>
                  </a:srgbClr>
                </a:solidFill>
                <a:latin typeface="Calibri" pitchFamily="34" charset="0"/>
              </a:rPr>
              <a:t>60 km atmosphere  </a:t>
            </a:r>
          </a:p>
          <a:p>
            <a:pPr defTabSz="914400">
              <a:defRPr/>
            </a:pPr>
            <a:r>
              <a:rPr lang="en-GB" sz="1600" dirty="0">
                <a:solidFill>
                  <a:srgbClr val="0070C0"/>
                </a:solidFill>
                <a:latin typeface="Calibri" pitchFamily="34" charset="0"/>
              </a:rPr>
              <a:t>¼ deg. ocean  </a:t>
            </a:r>
          </a:p>
          <a:p>
            <a:pPr defTabSz="914400">
              <a:defRPr/>
            </a:pPr>
            <a:r>
              <a:rPr lang="en-GB" sz="1200" b="1" dirty="0">
                <a:solidFill>
                  <a:srgbClr val="000000">
                    <a:lumMod val="75000"/>
                    <a:lumOff val="25000"/>
                  </a:srgbClr>
                </a:solidFill>
                <a:latin typeface="Calibri" pitchFamily="34" charset="0"/>
              </a:rPr>
              <a:t>2 ensemble members per day</a:t>
            </a:r>
          </a:p>
        </p:txBody>
      </p:sp>
      <p:sp>
        <p:nvSpPr>
          <p:cNvPr id="91145" name="TextBox 10"/>
          <p:cNvSpPr txBox="1">
            <a:spLocks noChangeArrowheads="1"/>
          </p:cNvSpPr>
          <p:nvPr/>
        </p:nvSpPr>
        <p:spPr bwMode="auto">
          <a:xfrm>
            <a:off x="249238" y="3302000"/>
            <a:ext cx="18923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2400" b="1" smtClean="0">
                <a:solidFill>
                  <a:srgbClr val="000000"/>
                </a:solidFill>
                <a:latin typeface="Calibri" pitchFamily="34" charset="0"/>
                <a:ea typeface="ＭＳ Ｐゴシック" pitchFamily="34" charset="-128"/>
              </a:rPr>
              <a:t>Regional 4km</a:t>
            </a:r>
          </a:p>
        </p:txBody>
      </p:sp>
      <p:sp>
        <p:nvSpPr>
          <p:cNvPr id="91146" name="TextBox 11"/>
          <p:cNvSpPr txBox="1">
            <a:spLocks noChangeArrowheads="1"/>
          </p:cNvSpPr>
          <p:nvPr/>
        </p:nvSpPr>
        <p:spPr bwMode="auto">
          <a:xfrm>
            <a:off x="330200" y="4560888"/>
            <a:ext cx="183515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2400" b="1" smtClean="0">
                <a:solidFill>
                  <a:srgbClr val="000000"/>
                </a:solidFill>
                <a:latin typeface="Calibri" pitchFamily="34" charset="0"/>
                <a:ea typeface="ＭＳ Ｐゴシック" pitchFamily="34" charset="-128"/>
              </a:rPr>
              <a:t>Global 17km</a:t>
            </a:r>
          </a:p>
        </p:txBody>
      </p:sp>
      <p:sp>
        <p:nvSpPr>
          <p:cNvPr id="91147" name="TextBox 12"/>
          <p:cNvSpPr txBox="1">
            <a:spLocks noChangeArrowheads="1"/>
          </p:cNvSpPr>
          <p:nvPr/>
        </p:nvSpPr>
        <p:spPr bwMode="auto">
          <a:xfrm>
            <a:off x="735013" y="2428875"/>
            <a:ext cx="1493837"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2800" b="1" smtClean="0">
                <a:solidFill>
                  <a:srgbClr val="000000"/>
                </a:solidFill>
                <a:latin typeface="Calibri" pitchFamily="34" charset="0"/>
                <a:ea typeface="ＭＳ Ｐゴシック" pitchFamily="34" charset="-128"/>
              </a:rPr>
              <a:t>                </a:t>
            </a:r>
          </a:p>
        </p:txBody>
      </p:sp>
      <p:sp>
        <p:nvSpPr>
          <p:cNvPr id="91148" name="TextBox 13"/>
          <p:cNvSpPr txBox="1">
            <a:spLocks noChangeArrowheads="1"/>
          </p:cNvSpPr>
          <p:nvPr/>
        </p:nvSpPr>
        <p:spPr bwMode="auto">
          <a:xfrm>
            <a:off x="249238" y="1943100"/>
            <a:ext cx="1916112"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2400" b="1" smtClean="0">
                <a:solidFill>
                  <a:srgbClr val="000000"/>
                </a:solidFill>
                <a:latin typeface="Calibri" pitchFamily="34" charset="0"/>
                <a:ea typeface="ＭＳ Ｐゴシック" pitchFamily="34" charset="-128"/>
              </a:rPr>
              <a:t>UK 1.5km</a:t>
            </a:r>
          </a:p>
          <a:p>
            <a:pPr algn="r" defTabSz="914400" eaLnBrk="1" hangingPunct="1"/>
            <a:endParaRPr lang="en-GB" altLang="en-US" sz="2400" b="1" smtClean="0">
              <a:solidFill>
                <a:srgbClr val="000000"/>
              </a:solidFill>
              <a:latin typeface="Calibri" pitchFamily="34" charset="0"/>
              <a:ea typeface="ＭＳ Ｐゴシック" pitchFamily="34" charset="-128"/>
            </a:endParaRPr>
          </a:p>
        </p:txBody>
      </p:sp>
      <p:sp>
        <p:nvSpPr>
          <p:cNvPr id="91149" name="TextBox 14"/>
          <p:cNvSpPr txBox="1">
            <a:spLocks noChangeArrowheads="1"/>
          </p:cNvSpPr>
          <p:nvPr/>
        </p:nvSpPr>
        <p:spPr bwMode="auto">
          <a:xfrm>
            <a:off x="123825" y="3670300"/>
            <a:ext cx="1989138"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1400" b="1" i="1" smtClean="0">
                <a:solidFill>
                  <a:srgbClr val="404040"/>
                </a:solidFill>
                <a:latin typeface="Calibri" pitchFamily="34" charset="0"/>
                <a:ea typeface="ＭＳ Ｐゴシック" pitchFamily="34" charset="-128"/>
              </a:rPr>
              <a:t>T+5 days twice/day</a:t>
            </a:r>
          </a:p>
          <a:p>
            <a:pPr algn="r" defTabSz="914400" eaLnBrk="1" hangingPunct="1"/>
            <a:r>
              <a:rPr lang="en-GB" altLang="en-US" sz="1400" b="1" i="1" smtClean="0">
                <a:solidFill>
                  <a:srgbClr val="404040"/>
                </a:solidFill>
                <a:latin typeface="Calibri" pitchFamily="34" charset="0"/>
                <a:ea typeface="ＭＳ Ｐゴシック" pitchFamily="34" charset="-128"/>
              </a:rPr>
              <a:t>T+60 hour twice/day</a:t>
            </a:r>
          </a:p>
          <a:p>
            <a:pPr algn="r" defTabSz="914400" eaLnBrk="1" hangingPunct="1"/>
            <a:r>
              <a:rPr lang="en-GB" altLang="en-US" sz="1400" b="1" i="1" smtClean="0">
                <a:solidFill>
                  <a:srgbClr val="5552B0"/>
                </a:solidFill>
                <a:latin typeface="Calibri" pitchFamily="34" charset="0"/>
                <a:ea typeface="ＭＳ Ｐゴシック" pitchFamily="34" charset="-128"/>
              </a:rPr>
              <a:t>+Regional ensemble</a:t>
            </a:r>
          </a:p>
        </p:txBody>
      </p:sp>
      <p:sp>
        <p:nvSpPr>
          <p:cNvPr id="91150" name="TextBox 15"/>
          <p:cNvSpPr txBox="1">
            <a:spLocks noChangeArrowheads="1"/>
          </p:cNvSpPr>
          <p:nvPr/>
        </p:nvSpPr>
        <p:spPr bwMode="auto">
          <a:xfrm>
            <a:off x="247650" y="4897438"/>
            <a:ext cx="1916113"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1400" b="1" i="1" smtClean="0">
                <a:solidFill>
                  <a:srgbClr val="404040"/>
                </a:solidFill>
                <a:latin typeface="Calibri" pitchFamily="34" charset="0"/>
                <a:ea typeface="ＭＳ Ｐゴシック" pitchFamily="34" charset="-128"/>
              </a:rPr>
              <a:t>T+5 days twice/day</a:t>
            </a:r>
          </a:p>
          <a:p>
            <a:pPr algn="r" defTabSz="914400" eaLnBrk="1" hangingPunct="1"/>
            <a:r>
              <a:rPr lang="en-GB" altLang="en-US" sz="1400" b="1" i="1" smtClean="0">
                <a:solidFill>
                  <a:srgbClr val="404040"/>
                </a:solidFill>
                <a:latin typeface="Calibri" pitchFamily="34" charset="0"/>
                <a:ea typeface="ＭＳ Ｐゴシック" pitchFamily="34" charset="-128"/>
              </a:rPr>
              <a:t>T+2 days twice/day</a:t>
            </a:r>
          </a:p>
          <a:p>
            <a:pPr algn="r" defTabSz="914400" eaLnBrk="1" hangingPunct="1"/>
            <a:r>
              <a:rPr lang="en-GB" altLang="en-US" sz="1400" b="1" i="1" smtClean="0">
                <a:solidFill>
                  <a:srgbClr val="5552B0"/>
                </a:solidFill>
                <a:latin typeface="Calibri" pitchFamily="34" charset="0"/>
                <a:ea typeface="ＭＳ Ｐゴシック" pitchFamily="34" charset="-128"/>
              </a:rPr>
              <a:t>+Global ensemble</a:t>
            </a:r>
          </a:p>
        </p:txBody>
      </p:sp>
      <p:sp>
        <p:nvSpPr>
          <p:cNvPr id="91151" name="TextBox 16"/>
          <p:cNvSpPr txBox="1">
            <a:spLocks noChangeArrowheads="1"/>
          </p:cNvSpPr>
          <p:nvPr/>
        </p:nvSpPr>
        <p:spPr bwMode="auto">
          <a:xfrm>
            <a:off x="247650" y="2282825"/>
            <a:ext cx="1908175"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1400" b="1" i="1" smtClean="0">
                <a:solidFill>
                  <a:srgbClr val="404040"/>
                </a:solidFill>
                <a:latin typeface="Calibri" pitchFamily="34" charset="0"/>
                <a:ea typeface="ＭＳ Ｐゴシック" pitchFamily="34" charset="-128"/>
              </a:rPr>
              <a:t>36 hour lead time</a:t>
            </a:r>
          </a:p>
          <a:p>
            <a:pPr algn="r" defTabSz="914400" eaLnBrk="1" hangingPunct="1"/>
            <a:r>
              <a:rPr lang="en-GB" altLang="en-US" sz="1400" b="1" i="1" smtClean="0">
                <a:solidFill>
                  <a:srgbClr val="404040"/>
                </a:solidFill>
                <a:latin typeface="Calibri" pitchFamily="34" charset="0"/>
                <a:ea typeface="ＭＳ Ｐゴシック" pitchFamily="34" charset="-128"/>
              </a:rPr>
              <a:t>8 times/day</a:t>
            </a:r>
          </a:p>
          <a:p>
            <a:pPr algn="r" defTabSz="914400" eaLnBrk="1" hangingPunct="1"/>
            <a:r>
              <a:rPr lang="en-GB" altLang="en-US" sz="1400" b="1" i="1" smtClean="0">
                <a:solidFill>
                  <a:srgbClr val="5552B0"/>
                </a:solidFill>
                <a:latin typeface="Calibri" pitchFamily="34" charset="0"/>
                <a:ea typeface="ＭＳ Ｐゴシック" pitchFamily="34" charset="-128"/>
              </a:rPr>
              <a:t>+UK ensemble 2.2 km</a:t>
            </a:r>
          </a:p>
        </p:txBody>
      </p:sp>
      <p:sp>
        <p:nvSpPr>
          <p:cNvPr id="184336" name="TextBox 17"/>
          <p:cNvSpPr txBox="1">
            <a:spLocks noChangeArrowheads="1"/>
          </p:cNvSpPr>
          <p:nvPr/>
        </p:nvSpPr>
        <p:spPr bwMode="auto">
          <a:xfrm>
            <a:off x="7208838" y="1943100"/>
            <a:ext cx="1766887" cy="615950"/>
          </a:xfrm>
          <a:prstGeom prst="rect">
            <a:avLst/>
          </a:prstGeom>
          <a:solidFill>
            <a:schemeClr val="tx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p>
            <a:pPr defTabSz="914400">
              <a:defRPr/>
            </a:pPr>
            <a:r>
              <a:rPr lang="en-GB" sz="2000" b="1" dirty="0">
                <a:solidFill>
                  <a:srgbClr val="000000"/>
                </a:solidFill>
                <a:latin typeface="Calibri" pitchFamily="34" charset="0"/>
              </a:rPr>
              <a:t>70 levels </a:t>
            </a:r>
          </a:p>
          <a:p>
            <a:pPr defTabSz="914400">
              <a:defRPr/>
            </a:pPr>
            <a:r>
              <a:rPr lang="en-GB" sz="1400" b="1" dirty="0">
                <a:solidFill>
                  <a:srgbClr val="000000"/>
                </a:solidFill>
                <a:latin typeface="Calibri" pitchFamily="34" charset="0"/>
              </a:rPr>
              <a:t>85 with stratosphere</a:t>
            </a:r>
          </a:p>
        </p:txBody>
      </p:sp>
      <p:sp>
        <p:nvSpPr>
          <p:cNvPr id="91153" name="Rectangle 17"/>
          <p:cNvSpPr>
            <a:spLocks noChangeArrowheads="1"/>
          </p:cNvSpPr>
          <p:nvPr/>
        </p:nvSpPr>
        <p:spPr bwMode="auto">
          <a:xfrm>
            <a:off x="600075" y="2016125"/>
            <a:ext cx="15652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endParaRPr lang="en-US" altLang="en-US" sz="1000" b="1" smtClean="0">
              <a:solidFill>
                <a:srgbClr val="FF0000"/>
              </a:solidFill>
              <a:ea typeface="ＭＳ Ｐゴシック" pitchFamily="34" charset="-128"/>
            </a:endParaRPr>
          </a:p>
        </p:txBody>
      </p:sp>
      <p:pic>
        <p:nvPicPr>
          <p:cNvPr id="91154" name="Picture 8" descr="http://www01/metnet/reference/brand/images/logos/print/MO_CMYK_whiteback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 y="0"/>
            <a:ext cx="631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Picture 2" descr="https://encrypted-tbn0.gstatic.com/images?q=tbn:ANd9GcSWfM6DBS5cW_5mk-HZ8ZKmO54GFR2534QRxPXH8-7vU0ZZYr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 y="98425"/>
            <a:ext cx="120332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6" name="AutoShape 4" descr="data:image/jpeg;base64,/9j/4AAQSkZJRgABAQAAAQABAAD/2wCEAAkGBhQSEBQUExQUFRUUGBoVFxgYGR8XHxodIRwiIR8bGhkYHCceGB0jHB0fHy8gIycpLC0tFyAxNTAsNScrLCkBCQoKDgwOGg8PGjAkHyQ0KSktKiwsLCwvKSwsLCwqLCwsLCwsLCksLCwsLCwsLCwsKSwsLCwsKSwsKSksKSwsLP/AABEIAOQAjAMBIgACEQEDEQH/xAAbAAABBQEBAAAAAAAAAAAAAAAAAQMEBQYCB//EAEEQAAIBAgQEBAMGAwUHBQAAAAECEQADBBIhMQUTQVEGImGBMnGRBxQjQlKhkrHBFWJygvAWJDOy0dLhNERjc6L/xAAZAQEAAwEBAAAAAAAAAAAAAAAAAQIDBAX/xAAsEQACAgEEAAUCBgMAAAAAAAAAAQIRAxIhMUEEEyJRsTJxYYGh0eHwFEKR/9oADAMBAAIRAxEAPwD3GiiigCiikmgFopJpaAQ0TVPxTil0XhasopOTmFnMACSOnyqBcxOIYD8e2BlJlFnX9MkwRvr6eorCWZLouoM000s1kbWNbPH3tikqJAXYoWmY/UI96SziLjFcuKbVQz6K0TrtoFAG5J7VX/IXt8E6PxNfS1TcD4gzG5bchmtkQ0Zc6kSGj9p9KuAa3jJSVoo1TFopJpasQFFFFAFFFFAFFFFAFQOKcWSwuZ+pgAbk+ld8Q4iLQGhZjMKIkxudTAA6k1Wfd7zuuIOQlQVW2DIynrn2ze0dKxyZK2RZLti/21iGlkw5yLvnOVj3yr/qafw/iew4BzhfR/L/AD0o4fxYXMvlKyWTKY0KjWCNx/0quXkugQkqxdntgmNSxPl3U9RH1FZa5LdOy9LtDl4m5i+aglLI5bEH4iQTpGhCyN+5ptMENHFoF2CsZXMqCAAoUso0AA3nSm8Ajrbvi1BBcnLGUDyKw03Ab4T60YnivPtIyKbbOCXaSsAGDqImTpmO0isrVW+eS1MsuH8dV7VxmAHJkNl2IA3WenpUNGLnM1sLm8pyA5lkaBzsxgiQRGu9V/DheRLiWraXFdjJJIIkRDTv7T1p3D2zaCNcdrioBnXNm1180TsDAg766TFFkckrJ00OW8SbeIsvcXIuVrLONiQxAEfl1E+5rUXL4UEsQABJJrI467cv4a+5UIpuLAbcQQCfnIA+td3sIgtZrvNdQMxuO5UGNIVOxOwI17mrQyOLajwVcUy4t8eLDMli6ydGgCR3UEyam4DiKXlzIZGx6EHsR0NNvjlWznAMZZVdiRGwB9BNU+Cw11W51i0qK6gG25yluzSJg9B89a11tNdlKTNMKWq3A8VLObdxGtvGaCQwI9CO1WIreMlJbFWqFoooqxAUjUtIRQGb4jcS7NxzCANZTXKXJIkydhKx7H0rrh92xl+7kOWiWBU6sd/lO8QKY4rgHw7821qhOqnXIzGMyg9JIkfOo3CjcsXmU6szCdcxaTBYxsMuvpHrXn6nHJTX3N1G48knhRW1cuorW2ZZFtWkMQNYDGQV3Gg6elM4S64woJGa04LQgOe0TJA06DTeIntXTec3dRkzuAwMNZMHcn8ja7fq09HcSisjXIKA2/8AiW4JK/oZYmenpG4qFugxnho5ly/aZjbJgm0IE+QD4gJy+g6VDVmzW2tlbotJkZcwBHmyztIEZdRTWPZbF+208xLig6yCqzpDDWQPrtUjifDhna7hMzFSC4WCNYIAA1PSRWDdqu1/00qnfuSGwV1yxa4LTWyYRVLiNgWJPmBB3PrtBho4u6QpdbSLqxeWMKDGYAkiTMAxUW54muF1D2EaBlCspme4JE+2tcYu9dxTS1spbQeaAdhr+br2FHki9oXf95JUX2Wd7iiNhhbXU3nZSZ1+PVjO0rqK7s2zdtZ0thjljm3Wyk9wIG0eXN/Om0vWefbtWwGFrmMJGklfgB6wSST6U190VuZZLG7cXMiKDlCiJLMJj4mImtLb5d9FPsdLdNzNcgW7jK5YsC2W2FAHLmAQ3f1q54fYdbVs84klF0eMvw9IEyPmfeqDE4qbbG+xVVUotsMId18uYBdcunXr6CucbwtXi2iKHVAfM/mMhT5M243UdBrUxnXHIcb2LDB4TLce8gBe2xV1zZmYdSf706jvt8tRauhlDAyGAIPoax2HF64y2gTnAIe5GqDbysPikab6we1a3CYYW0VBMKAo9q6fDyvhGWRUP0UUV1GYUUUUA1iMOrqVYSrCCD1rOX+F3LIdQVFjV2eSbgWNVB9t/WtRVD4txAW0F1h3UMBuV3YD2rDOlp1PovBu6KLhyBEFxFk5SlxSYMsfKzhvy6/EKscQsMltiEuuwVygIzrEhjI080CZ794pm+miKs3o1CDTmWQNMx2Yqex17UmKxhRyFKhbdhnVDOaCPhYk6EED2rjT0Kjbllfi8TmvO2UQZs5mEJbBgZp218x9+td4HDG1dLYe75Fty9x1OU7iANJ1GlRlaCgusxTMByuphBEhekwI3iafuXGyFm0dryjkiAPLGjdR/o1zpq7/ADNHtsO4lryrh+atmQwyFpkf4oO230FPY+5imN+2eXmOUlUBll7prqN56/tTt10N9M6m/e84dQZVBBOVRopIHvv1pL6DNagO1vMxUEkXEyocyAb6EZhPaK2cedyl/gV+HwHL/ESQqNnVzo+QaOMsbg9DrpVgCFu5YAS4IUAwzgaqS/TOxO+8VGuXlz5cxu/izrlyPnXWTEK40G9MYZm5Xx6oQQFGZsytltof7s69OlUjUNkWdy3Z1ew2V3TyBmXJbGri1LaqWjRiCSPepuDw9w2StkF0YZDL62nUwSCfymJA9PWm/vSOoS5oVJL2kMO94tpHXLPmmdNJqT4TJTEXrbNmJAckGQGBhh2JEgEjtVoJa0l2Vd0X3C+FLaB1ZmYy7MZJP9BU6KFpa9SMVFUjlbsKKKKsAooooAqg8VqQtq4DlyXAc0TEgjUdRMA1f1E4ngRetPbOmYb9j0P1rPLHVBotF0zIJfU3fxM9pVIS2yaBGMF10nRp3PTWm8baYjEMEEktmgGFAHmBfQHQBh69KauTaS6tzNmJyspMgvHluI24gRNL93KbggMrtetsZnKPjVp2MyD3G9eS3tTOuqDD508y20DJdG5ksxEKq/IHNRZuZEvgAXLxLB3BnKoglx/mn6VGsLlBlbmZVkkmMjBhmZT1OUrA9amJcYtfCjlh9AqauzFfKvoIlm2+dVgyWiZexo8ttc7W1MveSC3MIz5hG8AmRGxPauGeWtuxLfHN9IBIjQwDIZTGaRsD0mov3nKltjmtwfw0SAAV8rXGPXWdD711buMcQYuTcJcoVjlscoiAdDMZTHU+laKd1+RTTQYnmBrig22LXFD2o8s6FSsndog/M03wtlRXvBYZbgCCZJk/AB1gSfYVHuLm8/L0Ls5g+dQPiUk7iSI7VJa5yAraAoI11/EZZLdvLKqazX1WaVSoQuci3FIDWlN9nOuZ3Oi/tBFW/hoM+IYsotiyuQIO7QST31E/TtVJeUWmYySiMgafz3Nzl7AST209a1nhbBFLGZwQ9xi7TqTO0+1b+HTlP7bmWRpRLkUtAor1TlCiiigCiiigCkpaKAzPivhw0vBA2VWDxEwVgGT0BM99KicB4I1wh78fhkqR1MAQDGmUDoN5rQeILU4W7G4Qn6a/0pvhV8M12O6N/FbX/pXG8MfN3NlN6Si47wgXMS2UlQeUGjqXbLMT0UA+1c4vgN2wS6Nna7+HmOhUsYkb9496XjOOZLwf8rOFJ7cu5I+oNaDjOJCW0J2Ny2P/ANA/0rHy4Scn7FtUlSMhcfknIYRrADt1Nx50AP6YM+k0uDt3MS4VPwx5rg0y5Zb8pjzdNoq+bw7avXcQXnNnADAkEDIpGm3XtXfCLIC4Yj8vMtewn/sqi8PJy34+SzyJK1yU3E/D4tXEOZmSFL5jvLqCBG0zPtXHGsCcOwHmKEEKxI08sAbfEO53Bq78QGSR25I+t4f9tTfEFkNh2n8uVh7EH+U1pLBH1adiqyPazLcH4at3EBFJa1by3GzHNLEDQEAaaRB/Sa3aiqngdoLcxAAA/EB+qA/zJq4ro8Pj0RM8krYUUUV0mYUUUUAUUUUAUUUUBy6yCD10rP8AhKwVW9JkC5kX5KI/8e1X954UnsCaquD2f9zUA+ZkJJ/vNqT9TWM1c4v7l19LKTj65sMIiWuXbo/wjMZHtH1q243ZL4LTdQj/AEif2mqV1GJuOE+FLDoo/SdR+8fSK0hvgWAJElAB11K6T/rrXLD1an018GktqQzwTEcxr7DVTcAHrCAVUcOxxTEGy0xauXH+ebRR9X/erXwnheXhgDE5mJj5x/ICovEcGFxDOIluWT/lBY/XIv0qzUtEZEWtTQ1jMWPvDA/mxFtfZVB/5iKvOLrNhx+oR9TFUPF+Dh8S7A/FZNxf8awA30irCzxHn4MP1EFh6qQT7dferQbuUWJLZNEnhI899uhuQP8AKoU/uDVnVZwfym6h3W4zT3DnMD+8e1WddGP6TKXIUUUVoQFFFFAFFFFAFcs0V1VP4mxSrYZS0FyFUd9dtI07mR86pOWmLZKVuiLjeNXHW4ttFIKgAlokuxVY6axPvUPC4i7hsO/NQIFUIgLAl2j0J0mT7+lQPvzA5wEyh82ZhoVA0DZQRmBBjtmUDWlx9+7iDla6gUsBATQeWSc0SR0mdT2ivNeVv1d9HSo1sHC7b2EceRC+UEnzHfbymFES3WAKs8Tw03AF5gGjC2FkZ2ABBB/SkARv5aqrFnl25NxoK5oKsYg6LMwJjzek10k3Wi1dJImIUx1JIJ0UEuRP932qIOlpa/UmSt3ZfeE2P3fK3xI7K099/wCRH0quu4hrmOcAHyBgV9AhAb1ktsOhFSOFLctTNzOSBmyoWEgROdiAT3pnF4ZzdZ0cC42VIZCm2uhnKxg7Tr7Vs23jiv2M9tTYl3FugRzGa0i2XUsPzwM0jfWPlBpvwriSTdw1zeCB8lGUj2EVGe1cOYG7kZlVXBQk7Ze5iDrI6EmuLrFXzLethpVs0EaoMrCSNZ39fasdTU1IvSpotrWIxFrEGbWfNbgwwE5T8Qk+u2+vpV3geJC4WXZlgkAyIIkEHqD/AErM4zixYs2a1KyVIcggqOmmszMHQiRuKh8M4gy4hJZQgcqG0JykmEJU6r2kaelaxzqEqvkr5bkrN8KWkU0teic4UUUUAUUUhoAmsLxmx94v3v1WyAD6QAAR2Bk/5q3D1jOC34xN57kqwALz00M+3auPxXqqL7NsTq5Fvwgp92RCFZAFV+okqDr3MkfX0rvhKR+GQPwmKaa6ACDtpof2pOHojJfzAJbe4RG24UawdCTUo8GQvnlwxABIcrMbTlPSrRjsq6KthxG+DmQ/CELv6jaNdNdZqtwWGyjJ10e5EAs7CQADoVWQcu2vXUHnEBs19FMm2gXztJKESdhJnaWO9SWMm5oCpYHULEFVIJLGfTQHaodOVscIj4rFwsyAJI003BBgdphoOoOanLOKFwSPMpLdJ3Jkx+Yj4R0EE9pjOMt0MVJGWJAJI1/iAI0kDt0NFgksxiFaInc6fFlIY6/InSTGtZKT1F6VE1b/ACySfyCdSGY29iGI6qdRHoO9N2LSMgcQUbmEtMZZZiPL13InfWnGWQOo5bz8MQYAjKBufTpXPBMDClYA5d1pBE6axBO24M1pzJIr1Yn3JL6qt21ldlJUkQdIEyu2p+E/Q9KrA+G0yjMJOsnpLZQPoSfpV9cwnMxBZXZWtrk0gjza7EfKnUQLa5cyUyyffQ/OoeKMnbX8jW0qIfhfiTOht3Pjt9e4kj9iIq+rK8Ats2ILj4Vzhj3l2hY+h9IHetUK2wSbhuVyKpC0UUVuUCiiigEIrE8ds8rGlm0S4s67HSCD3j+tbeoHFeE28QuVxtqCDBHyrDPjeSNLk0xz0vczuGW202yQLdwZwFjzGNSWzTIP5YGw6VZWOAwQUv3gVHlObNA7EEQf/FUvHvC62LJuIzGGWZAMCe8T2qqtcYumYgwGJ01I3PXsI+WnWuB5fKdZIm6g5q4s0+IS4Hi4wNxQCtxBlkFoUOusjN09SR2rpLuUjYMJRC2xg/ASRoy6wdiKoPvN521tKxGVdupBK9dd5HqBXS2Xf/2yEEBt48oEbzuW1Lb9NqLMv9bDx+5omuJ+aUOpIbfQGJOxJYgyP0x0oJBPllzoQB17+bZSrSwJ71U2rmJTyrbuhRI+LMNgJ84JGusetd4jE32ENaulRvL5RoR0UCdj/FWvnKuCmhl5gVzmZU6+dlGhI2UGNQDue/0EbEYoJiAU+K66pHRgB5m9tBPpVMcbiAp/CuQNdbjDQEhtj8vcT6VDuXbiZByiHUm2rZySDk+Ea9yG+o2qJeJSRMcTs0ikEZlZlDu1xwCB5cxA1iZMKN+9VPEuOsmYE+a4FubbAiQp9F0161UPjncqgVRJyhQCZ1OhBPQsd/StthfD1sMHebjACC+sRtptVYylm2gGlj+oPDHDjasDN8TnO3zPT6VcUgpa9GEVGKSOdu3YUUUVcgKKKKAKSlpKA5uIGBBAIO4OtVlzwxhmP/CUfKR+wNceIsW1q3nW4VOwXKGk/TTSq88UfNc/HLJbthyVQEzJGWPpXNknC6krNIp1aZPPhXD/AKCNtnbpt1pu94fwqQGBXMcol219N6irxG8XylrlsBSzG4iCNNDox7EUweJ3CtkXbyBbyFmlBp2Gp9qy1Y+olql7lq3hewej/wAbf9a4bwlY/v8A8Z61BwXEbxt24dnL54Cop0ViJLMw9PrVlwLGXLouFmBysUHlg6dTBI61aLxydaSHqXY3/shY/wDk/jNA8H4fqHPzY03i8ZeQ6XC0sUhbQMEawQXHTamLHE77LaOdc12Tl5RMKDBJOaNKh+UnWn4J9XuWVnheGw8MFRD8IZjJk9i2xqzBrL/2lcdCHdGm49tVFnPmynf4o21qz8N3na22czlYoBlykBTGup/0NzWmPJG9MVRWUXVsuKKQUtdJmFFFFAFFFFAFFFIzAAkmANSTQDeJw4dSp2P1B6Eeopn+zlLFiJLJyz2I+X1p23jbbKWV0KruwYECBJkgwNNa5XiFogEXLcE5QcwgnsDO/pUOKYs4vcNtuFDor5diwBP1pbHDLaqgCg8sQpIkgfOpNcNfUMFLKGOoEiTG8Dc1GiPsTbIi8GtcsWysqCSJ1iSSdfencDw5LIYIIDNmgf09NKlUmYUUUuELZFv8Ltu6uygspkH+W28etNrwe3yxbZQyrMTr1nep00tNK9hbK7DcHt2wAugVy6x0ncD0jSpGCwQthgpPmZnM92MmpFNYnFpbGZ3VBtLEAfvRRS4Qtj1Fc27gYAgggiQRqCD1BrqrEBRRRQBRRSE0AtQOPf8Apb//ANVz/kNTc1NYvDC5bdCSA6spjsRGlAeAeH8R924ddwQOvEbWEe3rqTfblXMo9MpmrjgJGG4bZQW7VwLxc2RzFmPxQoZRIhhuD0rfWvswwy3MBczXC3D1yW5K+Yfl5nl1ynURGprofZ1Y5K2uZdyri/voMrOfNmy/DGSRtv61AKPiniziBPFWsvh0ThzFlzW2dnAt5yhhgF/xa9o60/hvERv47hdzk282IwV2/MSykqpyI86AzrpWhPgq0Vx657kcQzc3byzbyeTTtrrOtN4bwJZtvhGzXD90w7YVASPMpULLQJzQOkfKpBlfDHj3E3cXas4m9Zs3HZg+Fu2Lll13gWrpYreO3RZqv4dxjGYS1xzE8205sXm0KMZueSCCX0QIYy99Z6VscH9nNtLlktiMVdt4dzcs2rjqyo2sHNl5jAToGY1zjPs1tXDjfx8QEx0m7bBXKGOXzrKEhvJGpIhjpUAgXPEOPw9vCX8S1g2sRftpcW2hm2txfKMxOpDwCYjWrjwlx67i7uMc5Pu9u8bFiBqcmjsWnUFttBAHWo3j/A3G4a2Fs4d8QbqcpYZV5ZEZLjliPhYBtNZFW/hDw+MFgbGHBBNtAHP6nOrN7sTUgz+M4/jcTxHE4TBNYtDBpbNx7qNcLvcGZFVQwCrl3YnfpWS8R8TvcTt8KY8lM+JuWntunNTmoGBYiRnTQ+XTfet/xvwFbxF830v4jDXXTl3GsMF5i9mDAiR0IgjvTn+weHCYNELouCfmWwpBzGCDnLAlpkmd5oC+wlgJbVAFAVQoCjKBAiABsOwp6kApaAKKKKAKzf2jcQuWOF4q7acpcS2SrDcGek1pKovG/BXxfD8Rh7eUPdTKpYwJ9SBQGF8Lcfw96/h0XjWLu3WKnlEJlYgZmQ/hbGCNx860vFftF+73Gz4PFchLi2TfIVVzEgSqMwd0lh5gOh7V3w3+1U5SNawXLXIrMHfNlEBiBljNlmPWsrxX7MsXeOIzDDXHa/z7WJuM5uBM4YWVUgi2oAiQY9KA1eN8fZcZcwlvCYi/ctcssUyZQr/mJZhEdqx9zx7i7vCsdeYXLL2cTlW4oWFUXFBtQCTmUfEYg5tDW34P4du2uJYvFNlyYi3ZVQCSQUBmeka1mh4Exn3THYX8ErexJxNl8xk5rgZg4ywsAabzQGh4H45F7FDCXMPfsXDa56G5li4kwSMjHKZ6HWoX2n8Wv2LNl7bXbdjmRirtlQ1y3bjdQQQBO5gxU+94buniuGxQy8u1hnssJM5mIIgRqNO9PeK+GYtzZu4K6EeyxJtOSLd5SIyvl2jcHWgM/wCBOPrGJujiS4vCW0FwG7petQJbmQqjKYJ2q24J49+83LY+6Yq3avqWsXmVSjgCZbKxNuRqMw1071TYLwBfxGIxeIxnJsticK2DFvDyQFbd2YgZnn0207VP8M8H4lZ+7WLr4dcNhUFssks99VXKoKsIt9CSCdqAZ4T45S3g0f8A3nE3L2Ju2LSHJzHZWMgEEIEAB1J271Lv/aZat4O/iLtq9bbC3EtX7Jyl0LFQDIbKywwMg7VQ3PszvnB2VIsXLtjFXsQLbluXdS4W8jMBKmCDMHbrTmN+zm9c4ZibC2sJYvYi5aYJaDBFVHUw7kTcaAdYG8UBo+GeOxcxTYe7h72HblNfRrmWHtqRJ8jHKdZg6xTHCftDGIuW8uExQsX2K2cRlVlcidSqEsimDDEfOKd4n4XuXeI2b/lFpMNdsPr5peIgRtoetV3hrw/xLDLh8KbmHXDYZtbiy1y6msIUZYTUiSD0oCQ/2m2g5PIvnCi793OKheWLmbLtmz5c/lzRE+ld437RQuIu2bOFxGI5BC3Wtm3KkgHy22cPcgEbCs1hvsruW3a1yMDdsteNzn3VZrmRmLFDa0BYTAbN7VL8Y/Z/iMXeusLODYuQbeIl7N2zA0nIDzY6artQHpFu5IB7iddK7qPgLDJatozF2VFUsd2IABY+pOvvUigCiiigCiiigCiiigCiiigCiiigCiiigCiiigCiiigCiiigP//Z"/>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sp>
        <p:nvSpPr>
          <p:cNvPr id="91157" name="AutoShape 12" descr="data:image/jpeg;base64,/9j/4AAQSkZJRgABAQAAAQABAAD/2wCEAAkGBhQSEBQUExQUFRUUGBoVFxgYGR8XHxodIRwiIR8bGhkYHCceGB0jHB0fHy8gIycpLC0tFyAxNTAsNScrLCkBCQoKDgwOGg8PGjAkHyQ0KSktKiwsLCwvKSwsLCwqLCwsLCwsLCksLCwsLCwsLCwsKSwsLCwsKSwsKSksKSwsLP/AABEIAOQAjAMBIgACEQEDEQH/xAAbAAABBQEBAAAAAAAAAAAAAAAAAQMEBQYCB//EAEEQAAIBAgQEBAMGAwUHBQAAAAECEQADBBIhMQUTQVEGImGBMnGRBxQjQlKhkrHBFWJygvAWJDOy0dLhNERjc6L/xAAZAQEAAwEBAAAAAAAAAAAAAAAAAQIDBAX/xAAsEQACAgEEAAUCBgMAAAAAAAAAAQIRAxIhMUEEEyJRsTJxYYGh0eHwFEKR/9oADAMBAAIRAxEAPwD3GiiigCiikmgFopJpaAQ0TVPxTil0XhasopOTmFnMACSOnyqBcxOIYD8e2BlJlFnX9MkwRvr6eorCWZLouoM000s1kbWNbPH3tikqJAXYoWmY/UI96SziLjFcuKbVQz6K0TrtoFAG5J7VX/IXt8E6PxNfS1TcD4gzG5bchmtkQ0Zc6kSGj9p9KuAa3jJSVoo1TFopJpasQFFFFAFFFFAFFFFAFQOKcWSwuZ+pgAbk+ld8Q4iLQGhZjMKIkxudTAA6k1Wfd7zuuIOQlQVW2DIynrn2ze0dKxyZK2RZLti/21iGlkw5yLvnOVj3yr/qafw/iew4BzhfR/L/AD0o4fxYXMvlKyWTKY0KjWCNx/0quXkugQkqxdntgmNSxPl3U9RH1FZa5LdOy9LtDl4m5i+aglLI5bEH4iQTpGhCyN+5ptMENHFoF2CsZXMqCAAoUso0AA3nSm8Ajrbvi1BBcnLGUDyKw03Ab4T60YnivPtIyKbbOCXaSsAGDqImTpmO0isrVW+eS1MsuH8dV7VxmAHJkNl2IA3WenpUNGLnM1sLm8pyA5lkaBzsxgiQRGu9V/DheRLiWraXFdjJJIIkRDTv7T1p3D2zaCNcdrioBnXNm1180TsDAg766TFFkckrJ00OW8SbeIsvcXIuVrLONiQxAEfl1E+5rUXL4UEsQABJJrI467cv4a+5UIpuLAbcQQCfnIA+td3sIgtZrvNdQMxuO5UGNIVOxOwI17mrQyOLajwVcUy4t8eLDMli6ydGgCR3UEyam4DiKXlzIZGx6EHsR0NNvjlWznAMZZVdiRGwB9BNU+Cw11W51i0qK6gG25yluzSJg9B89a11tNdlKTNMKWq3A8VLObdxGtvGaCQwI9CO1WIreMlJbFWqFoooqxAUjUtIRQGb4jcS7NxzCANZTXKXJIkydhKx7H0rrh92xl+7kOWiWBU6sd/lO8QKY4rgHw7821qhOqnXIzGMyg9JIkfOo3CjcsXmU6szCdcxaTBYxsMuvpHrXn6nHJTX3N1G48knhRW1cuorW2ZZFtWkMQNYDGQV3Gg6elM4S64woJGa04LQgOe0TJA06DTeIntXTec3dRkzuAwMNZMHcn8ja7fq09HcSisjXIKA2/8AiW4JK/oZYmenpG4qFugxnho5ly/aZjbJgm0IE+QD4gJy+g6VDVmzW2tlbotJkZcwBHmyztIEZdRTWPZbF+208xLig6yCqzpDDWQPrtUjifDhna7hMzFSC4WCNYIAA1PSRWDdqu1/00qnfuSGwV1yxa4LTWyYRVLiNgWJPmBB3PrtBho4u6QpdbSLqxeWMKDGYAkiTMAxUW54muF1D2EaBlCspme4JE+2tcYu9dxTS1spbQeaAdhr+br2FHki9oXf95JUX2Wd7iiNhhbXU3nZSZ1+PVjO0rqK7s2zdtZ0thjljm3Wyk9wIG0eXN/Om0vWefbtWwGFrmMJGklfgB6wSST6U190VuZZLG7cXMiKDlCiJLMJj4mImtLb5d9FPsdLdNzNcgW7jK5YsC2W2FAHLmAQ3f1q54fYdbVs84klF0eMvw9IEyPmfeqDE4qbbG+xVVUotsMId18uYBdcunXr6CucbwtXi2iKHVAfM/mMhT5M243UdBrUxnXHIcb2LDB4TLce8gBe2xV1zZmYdSf706jvt8tRauhlDAyGAIPoax2HF64y2gTnAIe5GqDbysPikab6we1a3CYYW0VBMKAo9q6fDyvhGWRUP0UUV1GYUUUUA1iMOrqVYSrCCD1rOX+F3LIdQVFjV2eSbgWNVB9t/WtRVD4txAW0F1h3UMBuV3YD2rDOlp1PovBu6KLhyBEFxFk5SlxSYMsfKzhvy6/EKscQsMltiEuuwVygIzrEhjI080CZ794pm+miKs3o1CDTmWQNMx2Yqex17UmKxhRyFKhbdhnVDOaCPhYk6EED2rjT0Kjbllfi8TmvO2UQZs5mEJbBgZp218x9+td4HDG1dLYe75Fty9x1OU7iANJ1GlRlaCgusxTMByuphBEhekwI3iafuXGyFm0dryjkiAPLGjdR/o1zpq7/ADNHtsO4lryrh+atmQwyFpkf4oO230FPY+5imN+2eXmOUlUBll7prqN56/tTt10N9M6m/e84dQZVBBOVRopIHvv1pL6DNagO1vMxUEkXEyocyAb6EZhPaK2cedyl/gV+HwHL/ESQqNnVzo+QaOMsbg9DrpVgCFu5YAS4IUAwzgaqS/TOxO+8VGuXlz5cxu/izrlyPnXWTEK40G9MYZm5Xx6oQQFGZsytltof7s69OlUjUNkWdy3Z1ew2V3TyBmXJbGri1LaqWjRiCSPepuDw9w2StkF0YZDL62nUwSCfymJA9PWm/vSOoS5oVJL2kMO94tpHXLPmmdNJqT4TJTEXrbNmJAckGQGBhh2JEgEjtVoJa0l2Vd0X3C+FLaB1ZmYy7MZJP9BU6KFpa9SMVFUjlbsKKKKsAooooAqg8VqQtq4DlyXAc0TEgjUdRMA1f1E4ngRetPbOmYb9j0P1rPLHVBotF0zIJfU3fxM9pVIS2yaBGMF10nRp3PTWm8baYjEMEEktmgGFAHmBfQHQBh69KauTaS6tzNmJyspMgvHluI24gRNL93KbggMrtetsZnKPjVp2MyD3G9eS3tTOuqDD508y20DJdG5ksxEKq/IHNRZuZEvgAXLxLB3BnKoglx/mn6VGsLlBlbmZVkkmMjBhmZT1OUrA9amJcYtfCjlh9AqauzFfKvoIlm2+dVgyWiZexo8ttc7W1MveSC3MIz5hG8AmRGxPauGeWtuxLfHN9IBIjQwDIZTGaRsD0mov3nKltjmtwfw0SAAV8rXGPXWdD711buMcQYuTcJcoVjlscoiAdDMZTHU+laKd1+RTTQYnmBrig22LXFD2o8s6FSsndog/M03wtlRXvBYZbgCCZJk/AB1gSfYVHuLm8/L0Ls5g+dQPiUk7iSI7VJa5yAraAoI11/EZZLdvLKqazX1WaVSoQuci3FIDWlN9nOuZ3Oi/tBFW/hoM+IYsotiyuQIO7QST31E/TtVJeUWmYySiMgafz3Nzl7AST209a1nhbBFLGZwQ9xi7TqTO0+1b+HTlP7bmWRpRLkUtAor1TlCiiigCiiigCkpaKAzPivhw0vBA2VWDxEwVgGT0BM99KicB4I1wh78fhkqR1MAQDGmUDoN5rQeILU4W7G4Qn6a/0pvhV8M12O6N/FbX/pXG8MfN3NlN6Si47wgXMS2UlQeUGjqXbLMT0UA+1c4vgN2wS6Nna7+HmOhUsYkb9496XjOOZLwf8rOFJ7cu5I+oNaDjOJCW0J2Ny2P/ANA/0rHy4Scn7FtUlSMhcfknIYRrADt1Nx50AP6YM+k0uDt3MS4VPwx5rg0y5Zb8pjzdNoq+bw7avXcQXnNnADAkEDIpGm3XtXfCLIC4Yj8vMtewn/sqi8PJy34+SzyJK1yU3E/D4tXEOZmSFL5jvLqCBG0zPtXHGsCcOwHmKEEKxI08sAbfEO53Bq78QGSR25I+t4f9tTfEFkNh2n8uVh7EH+U1pLBH1adiqyPazLcH4at3EBFJa1by3GzHNLEDQEAaaRB/Sa3aiqngdoLcxAAA/EB+qA/zJq4ro8Pj0RM8krYUUUV0mYUUUUAUUUUAUUUUBy6yCD10rP8AhKwVW9JkC5kX5KI/8e1X954UnsCaquD2f9zUA+ZkJJ/vNqT9TWM1c4v7l19LKTj65sMIiWuXbo/wjMZHtH1q243ZL4LTdQj/AEif2mqV1GJuOE+FLDoo/SdR+8fSK0hvgWAJElAB11K6T/rrXLD1an018GktqQzwTEcxr7DVTcAHrCAVUcOxxTEGy0xauXH+ebRR9X/erXwnheXhgDE5mJj5x/ICovEcGFxDOIluWT/lBY/XIv0qzUtEZEWtTQ1jMWPvDA/mxFtfZVB/5iKvOLrNhx+oR9TFUPF+Dh8S7A/FZNxf8awA30irCzxHn4MP1EFh6qQT7dferQbuUWJLZNEnhI899uhuQP8AKoU/uDVnVZwfym6h3W4zT3DnMD+8e1WddGP6TKXIUUUVoQFFFFAFFFFAFcs0V1VP4mxSrYZS0FyFUd9dtI07mR86pOWmLZKVuiLjeNXHW4ttFIKgAlokuxVY6axPvUPC4i7hsO/NQIFUIgLAl2j0J0mT7+lQPvzA5wEyh82ZhoVA0DZQRmBBjtmUDWlx9+7iDla6gUsBATQeWSc0SR0mdT2ivNeVv1d9HSo1sHC7b2EceRC+UEnzHfbymFES3WAKs8Tw03AF5gGjC2FkZ2ABBB/SkARv5aqrFnl25NxoK5oKsYg6LMwJjzek10k3Wi1dJImIUx1JIJ0UEuRP932qIOlpa/UmSt3ZfeE2P3fK3xI7K099/wCRH0quu4hrmOcAHyBgV9AhAb1ktsOhFSOFLctTNzOSBmyoWEgROdiAT3pnF4ZzdZ0cC42VIZCm2uhnKxg7Tr7Vs23jiv2M9tTYl3FugRzGa0i2XUsPzwM0jfWPlBpvwriSTdw1zeCB8lGUj2EVGe1cOYG7kZlVXBQk7Ze5iDrI6EmuLrFXzLethpVs0EaoMrCSNZ39fasdTU1IvSpotrWIxFrEGbWfNbgwwE5T8Qk+u2+vpV3geJC4WXZlgkAyIIkEHqD/AErM4zixYs2a1KyVIcggqOmmszMHQiRuKh8M4gy4hJZQgcqG0JykmEJU6r2kaelaxzqEqvkr5bkrN8KWkU0teic4UUUUAUUUhoAmsLxmx94v3v1WyAD6QAAR2Bk/5q3D1jOC34xN57kqwALz00M+3auPxXqqL7NsTq5Fvwgp92RCFZAFV+okqDr3MkfX0rvhKR+GQPwmKaa6ACDtpof2pOHojJfzAJbe4RG24UawdCTUo8GQvnlwxABIcrMbTlPSrRjsq6KthxG+DmQ/CELv6jaNdNdZqtwWGyjJ10e5EAs7CQADoVWQcu2vXUHnEBs19FMm2gXztJKESdhJnaWO9SWMm5oCpYHULEFVIJLGfTQHaodOVscIj4rFwsyAJI003BBgdphoOoOanLOKFwSPMpLdJ3Jkx+Yj4R0EE9pjOMt0MVJGWJAJI1/iAI0kDt0NFgksxiFaInc6fFlIY6/InSTGtZKT1F6VE1b/ACySfyCdSGY29iGI6qdRHoO9N2LSMgcQUbmEtMZZZiPL13InfWnGWQOo5bz8MQYAjKBufTpXPBMDClYA5d1pBE6axBO24M1pzJIr1Yn3JL6qt21ldlJUkQdIEyu2p+E/Q9KrA+G0yjMJOsnpLZQPoSfpV9cwnMxBZXZWtrk0gjza7EfKnUQLa5cyUyyffQ/OoeKMnbX8jW0qIfhfiTOht3Pjt9e4kj9iIq+rK8Ats2ILj4Vzhj3l2hY+h9IHetUK2wSbhuVyKpC0UUVuUCiiigEIrE8ds8rGlm0S4s67HSCD3j+tbeoHFeE28QuVxtqCDBHyrDPjeSNLk0xz0vczuGW202yQLdwZwFjzGNSWzTIP5YGw6VZWOAwQUv3gVHlObNA7EEQf/FUvHvC62LJuIzGGWZAMCe8T2qqtcYumYgwGJ01I3PXsI+WnWuB5fKdZIm6g5q4s0+IS4Hi4wNxQCtxBlkFoUOusjN09SR2rpLuUjYMJRC2xg/ASRoy6wdiKoPvN521tKxGVdupBK9dd5HqBXS2Xf/2yEEBt48oEbzuW1Lb9NqLMv9bDx+5omuJ+aUOpIbfQGJOxJYgyP0x0oJBPllzoQB17+bZSrSwJ71U2rmJTyrbuhRI+LMNgJ84JGusetd4jE32ENaulRvL5RoR0UCdj/FWvnKuCmhl5gVzmZU6+dlGhI2UGNQDue/0EbEYoJiAU+K66pHRgB5m9tBPpVMcbiAp/CuQNdbjDQEhtj8vcT6VDuXbiZByiHUm2rZySDk+Ea9yG+o2qJeJSRMcTs0ikEZlZlDu1xwCB5cxA1iZMKN+9VPEuOsmYE+a4FubbAiQp9F0161UPjncqgVRJyhQCZ1OhBPQsd/StthfD1sMHebjACC+sRtptVYylm2gGlj+oPDHDjasDN8TnO3zPT6VcUgpa9GEVGKSOdu3YUUUVcgKKKKAKSlpKA5uIGBBAIO4OtVlzwxhmP/CUfKR+wNceIsW1q3nW4VOwXKGk/TTSq88UfNc/HLJbthyVQEzJGWPpXNknC6krNIp1aZPPhXD/AKCNtnbpt1pu94fwqQGBXMcol219N6irxG8XylrlsBSzG4iCNNDox7EUweJ3CtkXbyBbyFmlBp2Gp9qy1Y+olql7lq3hewej/wAbf9a4bwlY/v8A8Z61BwXEbxt24dnL54Cop0ViJLMw9PrVlwLGXLouFmBysUHlg6dTBI61aLxydaSHqXY3/shY/wDk/jNA8H4fqHPzY03i8ZeQ6XC0sUhbQMEawQXHTamLHE77LaOdc12Tl5RMKDBJOaNKh+UnWn4J9XuWVnheGw8MFRD8IZjJk9i2xqzBrL/2lcdCHdGm49tVFnPmynf4o21qz8N3na22czlYoBlykBTGup/0NzWmPJG9MVRWUXVsuKKQUtdJmFFFFAFFFFAFFFIzAAkmANSTQDeJw4dSp2P1B6Eeopn+zlLFiJLJyz2I+X1p23jbbKWV0KruwYECBJkgwNNa5XiFogEXLcE5QcwgnsDO/pUOKYs4vcNtuFDor5diwBP1pbHDLaqgCg8sQpIkgfOpNcNfUMFLKGOoEiTG8Dc1GiPsTbIi8GtcsWysqCSJ1iSSdfencDw5LIYIIDNmgf09NKlUmYUUUuELZFv8Ltu6uygspkH+W28etNrwe3yxbZQyrMTr1nep00tNK9hbK7DcHt2wAugVy6x0ncD0jSpGCwQthgpPmZnM92MmpFNYnFpbGZ3VBtLEAfvRRS4Qtj1Fc27gYAgggiQRqCD1BrqrEBRRRQBRRSE0AtQOPf8Apb//ANVz/kNTc1NYvDC5bdCSA6spjsRGlAeAeH8R924ddwQOvEbWEe3rqTfblXMo9MpmrjgJGG4bZQW7VwLxc2RzFmPxQoZRIhhuD0rfWvswwy3MBczXC3D1yW5K+Yfl5nl1ynURGprofZ1Y5K2uZdyri/voMrOfNmy/DGSRtv61AKPiniziBPFWsvh0ThzFlzW2dnAt5yhhgF/xa9o60/hvERv47hdzk282IwV2/MSykqpyI86AzrpWhPgq0Vx657kcQzc3byzbyeTTtrrOtN4bwJZtvhGzXD90w7YVASPMpULLQJzQOkfKpBlfDHj3E3cXas4m9Zs3HZg+Fu2Lll13gWrpYreO3RZqv4dxjGYS1xzE8205sXm0KMZueSCCX0QIYy99Z6VscH9nNtLlktiMVdt4dzcs2rjqyo2sHNl5jAToGY1zjPs1tXDjfx8QEx0m7bBXKGOXzrKEhvJGpIhjpUAgXPEOPw9vCX8S1g2sRftpcW2hm2txfKMxOpDwCYjWrjwlx67i7uMc5Pu9u8bFiBqcmjsWnUFttBAHWo3j/A3G4a2Fs4d8QbqcpYZV5ZEZLjliPhYBtNZFW/hDw+MFgbGHBBNtAHP6nOrN7sTUgz+M4/jcTxHE4TBNYtDBpbNx7qNcLvcGZFVQwCrl3YnfpWS8R8TvcTt8KY8lM+JuWntunNTmoGBYiRnTQ+XTfet/xvwFbxF830v4jDXXTl3GsMF5i9mDAiR0IgjvTn+weHCYNELouCfmWwpBzGCDnLAlpkmd5oC+wlgJbVAFAVQoCjKBAiABsOwp6kApaAKKKKAKzf2jcQuWOF4q7acpcS2SrDcGek1pKovG/BXxfD8Rh7eUPdTKpYwJ9SBQGF8Lcfw96/h0XjWLu3WKnlEJlYgZmQ/hbGCNx860vFftF+73Gz4PFchLi2TfIVVzEgSqMwd0lh5gOh7V3w3+1U5SNawXLXIrMHfNlEBiBljNlmPWsrxX7MsXeOIzDDXHa/z7WJuM5uBM4YWVUgi2oAiQY9KA1eN8fZcZcwlvCYi/ctcssUyZQr/mJZhEdqx9zx7i7vCsdeYXLL2cTlW4oWFUXFBtQCTmUfEYg5tDW34P4du2uJYvFNlyYi3ZVQCSQUBmeka1mh4Exn3THYX8ErexJxNl8xk5rgZg4ywsAabzQGh4H45F7FDCXMPfsXDa56G5li4kwSMjHKZ6HWoX2n8Wv2LNl7bXbdjmRirtlQ1y3bjdQQQBO5gxU+94buniuGxQy8u1hnssJM5mIIgRqNO9PeK+GYtzZu4K6EeyxJtOSLd5SIyvl2jcHWgM/wCBOPrGJujiS4vCW0FwG7petQJbmQqjKYJ2q24J49+83LY+6Yq3avqWsXmVSjgCZbKxNuRqMw1071TYLwBfxGIxeIxnJsticK2DFvDyQFbd2YgZnn0207VP8M8H4lZ+7WLr4dcNhUFssks99VXKoKsIt9CSCdqAZ4T45S3g0f8A3nE3L2Ju2LSHJzHZWMgEEIEAB1J271Lv/aZat4O/iLtq9bbC3EtX7Jyl0LFQDIbKywwMg7VQ3PszvnB2VIsXLtjFXsQLbluXdS4W8jMBKmCDMHbrTmN+zm9c4ZibC2sJYvYi5aYJaDBFVHUw7kTcaAdYG8UBo+GeOxcxTYe7h72HblNfRrmWHtqRJ8jHKdZg6xTHCftDGIuW8uExQsX2K2cRlVlcidSqEsimDDEfOKd4n4XuXeI2b/lFpMNdsPr5peIgRtoetV3hrw/xLDLh8KbmHXDYZtbiy1y6msIUZYTUiSD0oCQ/2m2g5PIvnCi793OKheWLmbLtmz5c/lzRE+ld437RQuIu2bOFxGI5BC3Wtm3KkgHy22cPcgEbCs1hvsruW3a1yMDdsteNzn3VZrmRmLFDa0BYTAbN7VL8Y/Z/iMXeusLODYuQbeIl7N2zA0nIDzY6artQHpFu5IB7iddK7qPgLDJatozF2VFUsd2IABY+pOvvUigCiiigCiiigCiiigCiiigCiiigCiiigCiiigCiiigCiiigP//Z"/>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sp>
        <p:nvSpPr>
          <p:cNvPr id="91158" name="AutoShape 14" descr="data:image/jpeg;base64,/9j/4AAQSkZJRgABAQAAAQABAAD/2wCEAAkGBhQSEBQUExQUFRUUGBoVFxgYGR8XHxodIRwiIR8bGhkYHCceGB0jHB0fHy8gIycpLC0tFyAxNTAsNScrLCkBCQoKDgwOGg8PGjAkHyQ0KSktKiwsLCwvKSwsLCwqLCwsLCwsLCksLCwsLCwsLCwsKSwsLCwsKSwsKSksKSwsLP/AABEIAOQAjAMBIgACEQEDEQH/xAAbAAABBQEBAAAAAAAAAAAAAAAAAQMEBQYCB//EAEEQAAIBAgQEBAMGAwUHBQAAAAECEQADBBIhMQUTQVEGImGBMnGRBxQjQlKhkrHBFWJygvAWJDOy0dLhNERjc6L/xAAZAQEAAwEBAAAAAAAAAAAAAAAAAQIDBAX/xAAsEQACAgEEAAUCBgMAAAAAAAAAAQIRAxIhMUEEEyJRsTJxYYGh0eHwFEKR/9oADAMBAAIRAxEAPwD3GiiigCiikmgFopJpaAQ0TVPxTil0XhasopOTmFnMACSOnyqBcxOIYD8e2BlJlFnX9MkwRvr6eorCWZLouoM000s1kbWNbPH3tikqJAXYoWmY/UI96SziLjFcuKbVQz6K0TrtoFAG5J7VX/IXt8E6PxNfS1TcD4gzG5bchmtkQ0Zc6kSGj9p9KuAa3jJSVoo1TFopJpasQFFFFAFFFFAFFFFAFQOKcWSwuZ+pgAbk+ld8Q4iLQGhZjMKIkxudTAA6k1Wfd7zuuIOQlQVW2DIynrn2ze0dKxyZK2RZLti/21iGlkw5yLvnOVj3yr/qafw/iew4BzhfR/L/AD0o4fxYXMvlKyWTKY0KjWCNx/0quXkugQkqxdntgmNSxPl3U9RH1FZa5LdOy9LtDl4m5i+aglLI5bEH4iQTpGhCyN+5ptMENHFoF2CsZXMqCAAoUso0AA3nSm8Ajrbvi1BBcnLGUDyKw03Ab4T60YnivPtIyKbbOCXaSsAGDqImTpmO0isrVW+eS1MsuH8dV7VxmAHJkNl2IA3WenpUNGLnM1sLm8pyA5lkaBzsxgiQRGu9V/DheRLiWraXFdjJJIIkRDTv7T1p3D2zaCNcdrioBnXNm1180TsDAg766TFFkckrJ00OW8SbeIsvcXIuVrLONiQxAEfl1E+5rUXL4UEsQABJJrI467cv4a+5UIpuLAbcQQCfnIA+td3sIgtZrvNdQMxuO5UGNIVOxOwI17mrQyOLajwVcUy4t8eLDMli6ydGgCR3UEyam4DiKXlzIZGx6EHsR0NNvjlWznAMZZVdiRGwB9BNU+Cw11W51i0qK6gG25yluzSJg9B89a11tNdlKTNMKWq3A8VLObdxGtvGaCQwI9CO1WIreMlJbFWqFoooqxAUjUtIRQGb4jcS7NxzCANZTXKXJIkydhKx7H0rrh92xl+7kOWiWBU6sd/lO8QKY4rgHw7821qhOqnXIzGMyg9JIkfOo3CjcsXmU6szCdcxaTBYxsMuvpHrXn6nHJTX3N1G48knhRW1cuorW2ZZFtWkMQNYDGQV3Gg6elM4S64woJGa04LQgOe0TJA06DTeIntXTec3dRkzuAwMNZMHcn8ja7fq09HcSisjXIKA2/8AiW4JK/oZYmenpG4qFugxnho5ly/aZjbJgm0IE+QD4gJy+g6VDVmzW2tlbotJkZcwBHmyztIEZdRTWPZbF+208xLig6yCqzpDDWQPrtUjifDhna7hMzFSC4WCNYIAA1PSRWDdqu1/00qnfuSGwV1yxa4LTWyYRVLiNgWJPmBB3PrtBho4u6QpdbSLqxeWMKDGYAkiTMAxUW54muF1D2EaBlCspme4JE+2tcYu9dxTS1spbQeaAdhr+br2FHki9oXf95JUX2Wd7iiNhhbXU3nZSZ1+PVjO0rqK7s2zdtZ0thjljm3Wyk9wIG0eXN/Om0vWefbtWwGFrmMJGklfgB6wSST6U190VuZZLG7cXMiKDlCiJLMJj4mImtLb5d9FPsdLdNzNcgW7jK5YsC2W2FAHLmAQ3f1q54fYdbVs84klF0eMvw9IEyPmfeqDE4qbbG+xVVUotsMId18uYBdcunXr6CucbwtXi2iKHVAfM/mMhT5M243UdBrUxnXHIcb2LDB4TLce8gBe2xV1zZmYdSf706jvt8tRauhlDAyGAIPoax2HF64y2gTnAIe5GqDbysPikab6we1a3CYYW0VBMKAo9q6fDyvhGWRUP0UUV1GYUUUUA1iMOrqVYSrCCD1rOX+F3LIdQVFjV2eSbgWNVB9t/WtRVD4txAW0F1h3UMBuV3YD2rDOlp1PovBu6KLhyBEFxFk5SlxSYMsfKzhvy6/EKscQsMltiEuuwVygIzrEhjI080CZ794pm+miKs3o1CDTmWQNMx2Yqex17UmKxhRyFKhbdhnVDOaCPhYk6EED2rjT0Kjbllfi8TmvO2UQZs5mEJbBgZp218x9+td4HDG1dLYe75Fty9x1OU7iANJ1GlRlaCgusxTMByuphBEhekwI3iafuXGyFm0dryjkiAPLGjdR/o1zpq7/ADNHtsO4lryrh+atmQwyFpkf4oO230FPY+5imN+2eXmOUlUBll7prqN56/tTt10N9M6m/e84dQZVBBOVRopIHvv1pL6DNagO1vMxUEkXEyocyAb6EZhPaK2cedyl/gV+HwHL/ESQqNnVzo+QaOMsbg9DrpVgCFu5YAS4IUAwzgaqS/TOxO+8VGuXlz5cxu/izrlyPnXWTEK40G9MYZm5Xx6oQQFGZsytltof7s69OlUjUNkWdy3Z1ew2V3TyBmXJbGri1LaqWjRiCSPepuDw9w2StkF0YZDL62nUwSCfymJA9PWm/vSOoS5oVJL2kMO94tpHXLPmmdNJqT4TJTEXrbNmJAckGQGBhh2JEgEjtVoJa0l2Vd0X3C+FLaB1ZmYy7MZJP9BU6KFpa9SMVFUjlbsKKKKsAooooAqg8VqQtq4DlyXAc0TEgjUdRMA1f1E4ngRetPbOmYb9j0P1rPLHVBotF0zIJfU3fxM9pVIS2yaBGMF10nRp3PTWm8baYjEMEEktmgGFAHmBfQHQBh69KauTaS6tzNmJyspMgvHluI24gRNL93KbggMrtetsZnKPjVp2MyD3G9eS3tTOuqDD508y20DJdG5ksxEKq/IHNRZuZEvgAXLxLB3BnKoglx/mn6VGsLlBlbmZVkkmMjBhmZT1OUrA9amJcYtfCjlh9AqauzFfKvoIlm2+dVgyWiZexo8ttc7W1MveSC3MIz5hG8AmRGxPauGeWtuxLfHN9IBIjQwDIZTGaRsD0mov3nKltjmtwfw0SAAV8rXGPXWdD711buMcQYuTcJcoVjlscoiAdDMZTHU+laKd1+RTTQYnmBrig22LXFD2o8s6FSsndog/M03wtlRXvBYZbgCCZJk/AB1gSfYVHuLm8/L0Ls5g+dQPiUk7iSI7VJa5yAraAoI11/EZZLdvLKqazX1WaVSoQuci3FIDWlN9nOuZ3Oi/tBFW/hoM+IYsotiyuQIO7QST31E/TtVJeUWmYySiMgafz3Nzl7AST209a1nhbBFLGZwQ9xi7TqTO0+1b+HTlP7bmWRpRLkUtAor1TlCiiigCiiigCkpaKAzPivhw0vBA2VWDxEwVgGT0BM99KicB4I1wh78fhkqR1MAQDGmUDoN5rQeILU4W7G4Qn6a/0pvhV8M12O6N/FbX/pXG8MfN3NlN6Si47wgXMS2UlQeUGjqXbLMT0UA+1c4vgN2wS6Nna7+HmOhUsYkb9496XjOOZLwf8rOFJ7cu5I+oNaDjOJCW0J2Ny2P/ANA/0rHy4Scn7FtUlSMhcfknIYRrADt1Nx50AP6YM+k0uDt3MS4VPwx5rg0y5Zb8pjzdNoq+bw7avXcQXnNnADAkEDIpGm3XtXfCLIC4Yj8vMtewn/sqi8PJy34+SzyJK1yU3E/D4tXEOZmSFL5jvLqCBG0zPtXHGsCcOwHmKEEKxI08sAbfEO53Bq78QGSR25I+t4f9tTfEFkNh2n8uVh7EH+U1pLBH1adiqyPazLcH4at3EBFJa1by3GzHNLEDQEAaaRB/Sa3aiqngdoLcxAAA/EB+qA/zJq4ro8Pj0RM8krYUUUV0mYUUUUAUUUUAUUUUBy6yCD10rP8AhKwVW9JkC5kX5KI/8e1X954UnsCaquD2f9zUA+ZkJJ/vNqT9TWM1c4v7l19LKTj65sMIiWuXbo/wjMZHtH1q243ZL4LTdQj/AEif2mqV1GJuOE+FLDoo/SdR+8fSK0hvgWAJElAB11K6T/rrXLD1an018GktqQzwTEcxr7DVTcAHrCAVUcOxxTEGy0xauXH+ebRR9X/erXwnheXhgDE5mJj5x/ICovEcGFxDOIluWT/lBY/XIv0qzUtEZEWtTQ1jMWPvDA/mxFtfZVB/5iKvOLrNhx+oR9TFUPF+Dh8S7A/FZNxf8awA30irCzxHn4MP1EFh6qQT7dferQbuUWJLZNEnhI899uhuQP8AKoU/uDVnVZwfym6h3W4zT3DnMD+8e1WddGP6TKXIUUUVoQFFFFAFFFFAFcs0V1VP4mxSrYZS0FyFUd9dtI07mR86pOWmLZKVuiLjeNXHW4ttFIKgAlokuxVY6axPvUPC4i7hsO/NQIFUIgLAl2j0J0mT7+lQPvzA5wEyh82ZhoVA0DZQRmBBjtmUDWlx9+7iDla6gUsBATQeWSc0SR0mdT2ivNeVv1d9HSo1sHC7b2EceRC+UEnzHfbymFES3WAKs8Tw03AF5gGjC2FkZ2ABBB/SkARv5aqrFnl25NxoK5oKsYg6LMwJjzek10k3Wi1dJImIUx1JIJ0UEuRP932qIOlpa/UmSt3ZfeE2P3fK3xI7K099/wCRH0quu4hrmOcAHyBgV9AhAb1ktsOhFSOFLctTNzOSBmyoWEgROdiAT3pnF4ZzdZ0cC42VIZCm2uhnKxg7Tr7Vs23jiv2M9tTYl3FugRzGa0i2XUsPzwM0jfWPlBpvwriSTdw1zeCB8lGUj2EVGe1cOYG7kZlVXBQk7Ze5iDrI6EmuLrFXzLethpVs0EaoMrCSNZ39fasdTU1IvSpotrWIxFrEGbWfNbgwwE5T8Qk+u2+vpV3geJC4WXZlgkAyIIkEHqD/AErM4zixYs2a1KyVIcggqOmmszMHQiRuKh8M4gy4hJZQgcqG0JykmEJU6r2kaelaxzqEqvkr5bkrN8KWkU0teic4UUUUAUUUhoAmsLxmx94v3v1WyAD6QAAR2Bk/5q3D1jOC34xN57kqwALz00M+3auPxXqqL7NsTq5Fvwgp92RCFZAFV+okqDr3MkfX0rvhKR+GQPwmKaa6ACDtpof2pOHojJfzAJbe4RG24UawdCTUo8GQvnlwxABIcrMbTlPSrRjsq6KthxG+DmQ/CELv6jaNdNdZqtwWGyjJ10e5EAs7CQADoVWQcu2vXUHnEBs19FMm2gXztJKESdhJnaWO9SWMm5oCpYHULEFVIJLGfTQHaodOVscIj4rFwsyAJI003BBgdphoOoOanLOKFwSPMpLdJ3Jkx+Yj4R0EE9pjOMt0MVJGWJAJI1/iAI0kDt0NFgksxiFaInc6fFlIY6/InSTGtZKT1F6VE1b/ACySfyCdSGY29iGI6qdRHoO9N2LSMgcQUbmEtMZZZiPL13InfWnGWQOo5bz8MQYAjKBufTpXPBMDClYA5d1pBE6axBO24M1pzJIr1Yn3JL6qt21ldlJUkQdIEyu2p+E/Q9KrA+G0yjMJOsnpLZQPoSfpV9cwnMxBZXZWtrk0gjza7EfKnUQLa5cyUyyffQ/OoeKMnbX8jW0qIfhfiTOht3Pjt9e4kj9iIq+rK8Ats2ILj4Vzhj3l2hY+h9IHetUK2wSbhuVyKpC0UUVuUCiiigEIrE8ds8rGlm0S4s67HSCD3j+tbeoHFeE28QuVxtqCDBHyrDPjeSNLk0xz0vczuGW202yQLdwZwFjzGNSWzTIP5YGw6VZWOAwQUv3gVHlObNA7EEQf/FUvHvC62LJuIzGGWZAMCe8T2qqtcYumYgwGJ01I3PXsI+WnWuB5fKdZIm6g5q4s0+IS4Hi4wNxQCtxBlkFoUOusjN09SR2rpLuUjYMJRC2xg/ASRoy6wdiKoPvN521tKxGVdupBK9dd5HqBXS2Xf/2yEEBt48oEbzuW1Lb9NqLMv9bDx+5omuJ+aUOpIbfQGJOxJYgyP0x0oJBPllzoQB17+bZSrSwJ71U2rmJTyrbuhRI+LMNgJ84JGusetd4jE32ENaulRvL5RoR0UCdj/FWvnKuCmhl5gVzmZU6+dlGhI2UGNQDue/0EbEYoJiAU+K66pHRgB5m9tBPpVMcbiAp/CuQNdbjDQEhtj8vcT6VDuXbiZByiHUm2rZySDk+Ea9yG+o2qJeJSRMcTs0ikEZlZlDu1xwCB5cxA1iZMKN+9VPEuOsmYE+a4FubbAiQp9F0161UPjncqgVRJyhQCZ1OhBPQsd/StthfD1sMHebjACC+sRtptVYylm2gGlj+oPDHDjasDN8TnO3zPT6VcUgpa9GEVGKSOdu3YUUUVcgKKKKAKSlpKA5uIGBBAIO4OtVlzwxhmP/CUfKR+wNceIsW1q3nW4VOwXKGk/TTSq88UfNc/HLJbthyVQEzJGWPpXNknC6krNIp1aZPPhXD/AKCNtnbpt1pu94fwqQGBXMcol219N6irxG8XylrlsBSzG4iCNNDox7EUweJ3CtkXbyBbyFmlBp2Gp9qy1Y+olql7lq3hewej/wAbf9a4bwlY/v8A8Z61BwXEbxt24dnL54Cop0ViJLMw9PrVlwLGXLouFmBysUHlg6dTBI61aLxydaSHqXY3/shY/wDk/jNA8H4fqHPzY03i8ZeQ6XC0sUhbQMEawQXHTamLHE77LaOdc12Tl5RMKDBJOaNKh+UnWn4J9XuWVnheGw8MFRD8IZjJk9i2xqzBrL/2lcdCHdGm49tVFnPmynf4o21qz8N3na22czlYoBlykBTGup/0NzWmPJG9MVRWUXVsuKKQUtdJmFFFFAFFFFAFFFIzAAkmANSTQDeJw4dSp2P1B6Eeopn+zlLFiJLJyz2I+X1p23jbbKWV0KruwYECBJkgwNNa5XiFogEXLcE5QcwgnsDO/pUOKYs4vcNtuFDor5diwBP1pbHDLaqgCg8sQpIkgfOpNcNfUMFLKGOoEiTG8Dc1GiPsTbIi8GtcsWysqCSJ1iSSdfencDw5LIYIIDNmgf09NKlUmYUUUuELZFv8Ltu6uygspkH+W28etNrwe3yxbZQyrMTr1nep00tNK9hbK7DcHt2wAugVy6x0ncD0jSpGCwQthgpPmZnM92MmpFNYnFpbGZ3VBtLEAfvRRS4Qtj1Fc27gYAgggiQRqCD1BrqrEBRRRQBRRSE0AtQOPf8Apb//ANVz/kNTc1NYvDC5bdCSA6spjsRGlAeAeH8R924ddwQOvEbWEe3rqTfblXMo9MpmrjgJGG4bZQW7VwLxc2RzFmPxQoZRIhhuD0rfWvswwy3MBczXC3D1yW5K+Yfl5nl1ynURGprofZ1Y5K2uZdyri/voMrOfNmy/DGSRtv61AKPiniziBPFWsvh0ThzFlzW2dnAt5yhhgF/xa9o60/hvERv47hdzk282IwV2/MSykqpyI86AzrpWhPgq0Vx657kcQzc3byzbyeTTtrrOtN4bwJZtvhGzXD90w7YVASPMpULLQJzQOkfKpBlfDHj3E3cXas4m9Zs3HZg+Fu2Lll13gWrpYreO3RZqv4dxjGYS1xzE8205sXm0KMZueSCCX0QIYy99Z6VscH9nNtLlktiMVdt4dzcs2rjqyo2sHNl5jAToGY1zjPs1tXDjfx8QEx0m7bBXKGOXzrKEhvJGpIhjpUAgXPEOPw9vCX8S1g2sRftpcW2hm2txfKMxOpDwCYjWrjwlx67i7uMc5Pu9u8bFiBqcmjsWnUFttBAHWo3j/A3G4a2Fs4d8QbqcpYZV5ZEZLjliPhYBtNZFW/hDw+MFgbGHBBNtAHP6nOrN7sTUgz+M4/jcTxHE4TBNYtDBpbNx7qNcLvcGZFVQwCrl3YnfpWS8R8TvcTt8KY8lM+JuWntunNTmoGBYiRnTQ+XTfet/xvwFbxF830v4jDXXTl3GsMF5i9mDAiR0IgjvTn+weHCYNELouCfmWwpBzGCDnLAlpkmd5oC+wlgJbVAFAVQoCjKBAiABsOwp6kApaAKKKKAKzf2jcQuWOF4q7acpcS2SrDcGek1pKovG/BXxfD8Rh7eUPdTKpYwJ9SBQGF8Lcfw96/h0XjWLu3WKnlEJlYgZmQ/hbGCNx860vFftF+73Gz4PFchLi2TfIVVzEgSqMwd0lh5gOh7V3w3+1U5SNawXLXIrMHfNlEBiBljNlmPWsrxX7MsXeOIzDDXHa/z7WJuM5uBM4YWVUgi2oAiQY9KA1eN8fZcZcwlvCYi/ctcssUyZQr/mJZhEdqx9zx7i7vCsdeYXLL2cTlW4oWFUXFBtQCTmUfEYg5tDW34P4du2uJYvFNlyYi3ZVQCSQUBmeka1mh4Exn3THYX8ErexJxNl8xk5rgZg4ywsAabzQGh4H45F7FDCXMPfsXDa56G5li4kwSMjHKZ6HWoX2n8Wv2LNl7bXbdjmRirtlQ1y3bjdQQQBO5gxU+94buniuGxQy8u1hnssJM5mIIgRqNO9PeK+GYtzZu4K6EeyxJtOSLd5SIyvl2jcHWgM/wCBOPrGJujiS4vCW0FwG7petQJbmQqjKYJ2q24J49+83LY+6Yq3avqWsXmVSjgCZbKxNuRqMw1071TYLwBfxGIxeIxnJsticK2DFvDyQFbd2YgZnn0207VP8M8H4lZ+7WLr4dcNhUFssks99VXKoKsIt9CSCdqAZ4T45S3g0f8A3nE3L2Ju2LSHJzHZWMgEEIEAB1J271Lv/aZat4O/iLtq9bbC3EtX7Jyl0LFQDIbKywwMg7VQ3PszvnB2VIsXLtjFXsQLbluXdS4W8jMBKmCDMHbrTmN+zm9c4ZibC2sJYvYi5aYJaDBFVHUw7kTcaAdYG8UBo+GeOxcxTYe7h72HblNfRrmWHtqRJ8jHKdZg6xTHCftDGIuW8uExQsX2K2cRlVlcidSqEsimDDEfOKd4n4XuXeI2b/lFpMNdsPr5peIgRtoetV3hrw/xLDLh8KbmHXDYZtbiy1y6msIUZYTUiSD0oCQ/2m2g5PIvnCi793OKheWLmbLtmz5c/lzRE+ld437RQuIu2bOFxGI5BC3Wtm3KkgHy22cPcgEbCs1hvsruW3a1yMDdsteNzn3VZrmRmLFDa0BYTAbN7VL8Y/Z/iMXeusLODYuQbeIl7N2zA0nIDzY6artQHpFu5IB7iddK7qPgLDJatozF2VFUsd2IABY+pOvvUigCiiigCiiigCiiigCiiigCiiigCiiigCiiigCiiigCiiigP//Z"/>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sp>
        <p:nvSpPr>
          <p:cNvPr id="91159" name="AutoShape 16" descr="data:image/jpeg;base64,/9j/4AAQSkZJRgABAQAAAQABAAD/2wCEAAkGBhQSEBURExQVFRUVFxsZGBcVFxoWGxodHhkbGx4eFx0aHCYeGBsjHRkZHy8gJScpLiw2IR4xNjwqNSYrOCkBCQoKDgwOGg8PGikhHSI1NSksLywvLywsLjI1LCwsKTU1LCkpLCw0NS8xLCwpLDQvLiksLCwsLC8pLSksKSw1LP/AABEIADQAxgMBIgACEQEDEQH/xAAcAAACAwEBAQEAAAAAAAAAAAAABgQFBwIDCAH/xAA+EAACAQIEAggDAwkJAAAAAAABAgMAEQQFEiEGMQcTIkFRYXGBFDKRI1KhM0Jyc4KxstHwFjRiY5Kio8HT/8QAGgEAAgMBAQAAAAAAAAAAAAAAAAMBAgUEBv/EACoRAAICAQIFBAICAwAAAAAAAAABAhEDBBITITFBUQUiYbFx0VLhFIGR/9oADAMBAAIRAxEAPwDcao874oSG6r2n7/AevifKvXiXN+oi7PztsPLxNZhjp2LWsbk7CxufTxrC9S188cuDh6934/s2/TPTlqPfk6fZb4/iyVzu5Hkp0j8KiYXNJHdUQsWY2ABN70xZL0dqVD4liWP5imwHqRuT6betMGX8KYeCTrY0swBHzE8/U864sfpOfK1LLL/r5mjl9Q0WFOGONteFys5y2GaJRrkLnvB3A9Dzq1gxAbyPeKj4rHRJs7qD4X3qImOjc3jkVmHcDv8ATnXqMeHhwUYp0vy/s8nPMpz5tW/x9FxRXEMupQa7qwBRS9k/G8OJxk2CRZBJBq1FgApswU6SCSdz4V+cWcdYfL+rWXW7yHsxxAM1uV7Eja+3meVM4U922uZXcqsYqK8sLMXRXKshYA6WtqW/c1iRcetJy9LWE+M+DKTB+u6nUVXRq1abk6r2v32ojinO9quiXJLqO1FFJnEvSrhcFiGw8izM6AEmNVIFxe27De1vrUQxyyOoqwbS6jnRXnhpw6K45MoYX8CL71FzzOEwmHkxMt9Ea3OkXJ3sAPMkgVVJt0upNk6il3hDjqDMRJ1IdTERqEgAPavYixO2xFMVTOEoPbJUyE0+aCiq7E54iTjD2YyFVYAW+UlgWO+yrp3Pmo3JoXiHDkAiaPfVbtfdF29gCD7jxFGyXgLRY0VDhzeF2VVkUs66lAO5G/8AI7eR8DUyoaa6khRRRUAFFFFAFc9mlJ+72b+nP8aliMG1xe24vvSnlfECpj8VhJWCsJdaEmwKuqtby3vam9KtPHsdV15lIZN/fmuR3VVmeOO6IbeJH7hXtjszVeypBby7vWqmSYAEk2A3JP8A3TMcO7EZsqramL+fY1IIy7d+wA5sf676QMXxZJquFQAcgL3H7V73qZxTnPxExYfIuyenj6n+VLGJNbuDElH3dTzzmsk6XQ2/o24q+Mga/wCUjIDX57jY+9uflThWPdBcTdfim/NCRj3LMR+ANbDWLq4KGVxj0PSadvhqzEcm4jjwOcZpiJeS9YFW+7sZFsq+vj3C5q/6POGZcXiDnGO3dzeBDyUdzAHkANlHq3Mik6bhU4/M8ziT8ohkkj8CwkA0n9IEi/cbVoPRRxp8TB8JMbYjDjSdWxZBsDb7y/Kw9D31oajljcodaSfwqKw5umP9fNec5aXnzKdfmw+I1+zTMpPsdJr6UrHeCctGIx2cwNyl1p6XkcA+x3rm0U+Gpy8V9l8qukafkOcLiMHFibizxhz5G3a+hvXzxxApxMeIzJr/AGuLKJ6aGb8F6sfWmvJeKmg4fxmHY2likaADw607/S0v0Fccb5N8Lw/gYyLMZNbfpOjsfpcD2rq08ODkfy6X46/oXN7kbNk/93h/Vp/CKQemzHsYcPgY/nxMo2HgpAH+9l+lP2T/AN3h/Vp/CKx3iXiuD+0SzTlupwnYGkaiWUE8v1jE3/wiuPSwbyuSV1b/AENyP215J2Q4UZXxD8MNocRGqr4brcf8iOvvWwVgnSRxxhsZLhsRhC4mgJvqTTsCGWxv3MPxNbhlOYLPBHOvyyIrj3F6nVwlthOS5tU/9EY2raRW5nl8D4ku0uiVYgSAQCIgzhibj5G1FT6AixANR8LwvC0JbrmdZY9Ie6i6ssSoRYW2EaW8d/Gu884deafrFKgFFia97mMs/WDlzIK296rIeEJxYMVYKIbLrIX7MwErbTyHVSEG/wCfy3NKi1S91Fn+C5wnCypLFL1jkxg7WUAk9Zc7Da/WG9udl8KuZplRS7EBVFyTyAHeaT8PwviVVQXBIbmZW2PY+1ACjtdluyb3vudzXWI4TmNgrLYxkMTI53KyhhYg6g5dCT3aPIVEoqT5yJTrsONcRShhcG4/oUkZhkeJRSbM9yRZHc6mtJaU2+U9pRbltzFhU7+z2I7e6sWQgMZXuBqJKWtY3BvqPI9xAqvDj/INz8DQk6lmUEErbUPC4uL+1FVPDeUyQKwlIZmCC4Jb5U07kgeFFKkknSLIQOmDK3gnizGIbMBFL4XG6avIi6+y+NVmT8aoVAZ2j8iTp9rbVsWZ5bHiIXglXUjizA/1sRzBrAOMOBp8ukJIL4cnsSgfQSfdb8D3eFa2kyQywWOfVdDM1emt8SI8Lxbh1F+tB8lBJ/dS/n3GDTjq0ukfffm3r4DypKjxVenxVdsdPGLsy5rI1t7Eyaaq7FTVzLiq0Ho76MnmdcVi0KxKQyRMLGQ8wXB5J32PP05syZI4o7pDtNpW2OnRPw6cLgA7i0k56xgeYBACA/s7+5p0oorzOSbyScn3PQRjtVIzbgrIMRFneOnkhdIpNehyOy15FIt7C9ReO+D8TBj48zy6Nmct9oife7yR3q42bz3761OinrVSU99dqrsyvDVURcsxZlhSRo2iZlBKPsynvB9DSH0eZFPDmeYSyxOiSuSjMNm+0Y7exvWjUUqOXapRS6lnG6fgxjiLo6nkzkhInOFnlSR3HyDve+/O+oD9IUy9MuRz4nCQph4mlZZblUF7DQw+m4FaFRTv8ue6Mv4leGqa8lfCzRYQHQzOkI7A+YsqfKPMkWpE6LODHVcRiMdAOtmk2WVVYgfMSL3tdmP0rS6KVHM4xlFdyzjbTFfjDg6KfAzxRQxrIUJQrGoOpe0oBAHMi3vUTooixEeAEGJieJonYIHFroe0LehLD2FOdFHGfD4b82G1XYtZ9FiDiopI42ZINJ2a2rW2mQBbdu0dzvbciq/Dx43tteVXYgsSqc1QDSoIto1FrHmfGnWihZaVUg2ijbG9ojUGCk6tKXcqH0htrb9nlbn3V5Yn4ztIolVdDEdWqrYiUnYkHUWXuBB8je4c6KOL8INoqSS428QHWHW7azpUBVMmkDZdrR9q5P15VHwbYxVj2ludFyUUszBIgRKe5fyt2FuQ8rudFHF+EG35KfITiO115Y3VGGoKLEl9SjT3ABOfjRVxRS5O3ZKCuZIgwKsAQRYgi4I8wedflFVJEvOuiXAS3dUeE/5LaR/pIKj2FLWG6JcK0hUy4iw/xR/+dFFdmPUZVF+5iZY4X0HXIejrBYQh44Qzjk8p6xh5i+yn0ApnoormnOU3cnY1JLoFFFFUJCiiigAooooAKKKKACiiigAooooAKKKKACiiigAooooAKKKKAP/Z"/>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pic>
        <p:nvPicPr>
          <p:cNvPr id="91160" name="Picture 18" descr="http://swc.gsfc.nasa.gov/main/sites/all/genral_design_elements/collaborator_logos/kma_logo-small.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0288" y="160338"/>
            <a:ext cx="11906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61" name="AutoShape 20" descr="data:image/jpeg;base64,/9j/4AAQSkZJRgABAQAAAQABAAD/2wCEAAkGBhQREBUUExMUFBUUGBUUGRYYGR0cGhsXGBcVHxkWFRcXHSgiGB8jGRobHzAgJScpLS8sFx8yNjAqNScrLSkBCQoKDgwOGg8PGDUkHyUwMC41NTIqMiovKi0uLyk0MCwyLSwsLDQqLCosLTU0LCwtLCk1LCotLi8sKiosLSw0NP/AABEIAHgAvAMBIgACEQEDEQH/xAAbAAEAAwADAQAAAAAAAAAAAAAABAUGAQMHAv/EAEMQAAIBAwEEBgcEBwYHAAAAAAECAwAEESEFBhIxEyJBUVRhFBYycZOi0gcjQoEzUlNicpGxJHOCocHwFTREwtHh8f/EABoBAQADAQEBAAAAAAAAAAAAAAABAgMEBQb/xAAwEQACAQIEAgkEAwEBAAAAAAAAAQIDERITIVEEMQVBYYGRobHB8BQicfEy0eFCFf/aAAwDAQACEQMRAD8A9xpSlAKUpQClKUApSlAKUpQClKUApSui66TGY+EnubOP5igO+lUcu9CwkC6jeDOnGetHn+8XRfzxVzFMrKGUhgdQQcg+4irOLXMhNM+6UqJtN3CAxnB4l/DxaE66VUkl0qr2LfSycXSLw8PCORGT1uIjPZoKtKAUpSgFKUoBSlKAUpSgFKUoBSuGbAyeys5sXfRLm6khAAA/Rtn28e1/5HlVXNRaT6ykpxi0m+ZW73farb2MjQhWmlXmo0VSRyZj2+QFaLdjbBu7OGcqFMqBio1A8s14T9qmyzBtSYnlLiVT3gjB/kQa9T+x7aIl2XGuetCWjI/PI/yNepX4eEOHjUjzZhTqylUcWbelKV5p1Cok2zFbXLqe9WIqXWX3i3gZXMcZxj2m7c9w7q5eK4uHCQzJ/s2o0JV5YIljcbPmVTwSCZToY5gCCO7iA/qDWPe2kty8mzwylNZ9nueqR2tB+qe0cOnlX3FtaZTkSNnnqcj+Rqy2jc9NALpBwzW5Gcdq9x8v/dZdG9MUuLqZVrPt5MtxnAT4eONu69CRu5vikyo3ETFKeBWb2klHOCbz7m7a1VeT3USRbSRR1bba0eoHJZxyde4hsH863+6u02mt/vP0kRMUn8SHGfz516NWGXNJcnqvddx59ObvhZc0pSqnQKUpQClKUApSlAKUpQClKg7a2ulrC0smcLjQcyTyAqG0ldkpXdkUv2hzSrZno/ZJAkI5hD/pnQ15ZbXLRurocMhBU9xFeq7P37tLjqM3AW04ZBgHPZnkazm8+4BXMtr105mMakD9w/iHlXn145jxwd/Y87jeGqKWNH1vXspdtbOEsQ/tEOTw9ucdaP3HGR7hXnf2eb4HZt2ekz0MhCSjtUjk+O9Tz8s1fbA29JZy8aajk6HTiHce4irvenceHa0Zu7JlWf8AGh0DHucfhbz5GvZ6O46E4OhW5GUJ5tpR/kvM9OgnV1DowZWAIYagg8iDXZXge62+t1seQwXEbmIHWJtGXP4omOmPLka9k2BvbbXq8UEqse1Do48ip1q1fhp0tea3O+nWU/yXFYLeG0KTuTyY8QPka3tR7yxSVeF1DD+nuPZXh9JcF9XSwp2a1R6PCcT9PPFbQ84q2T7qxmZtOlwijv8AP/fdUvbFvFbMoFvJMWGRqSo15HFU22bs4E1+wghX2Ih7Tfuxpz15ZNcvQ/QlShWVeq1pyS1ua9IdJRq03TpopN6XIOyIh+k6TjHfwl1xW53ZfF/fqPZ40b/EV1rD7vu11dPta5Xo7eAcNun6xGiqvfjv7T7q3u49g6wvNJo9y5lI7lPsivouMkscKfWrt999DwYazVvz3Wt5mkpSlYncKUpQClKUApSlAKUpQCspvru9cXhjWMoI0yx4iRljoNAOwVq6VScFNYWWhJxd0eUz/ZpdgaGJ/IMR/Va6bW42hs4+xIEH4WHHH/Mez+VeuVwRmub6SKd4tpm/1Leklc8wmvbHaGrf2W4PNuaMfM//AA++q+TZV3s9+lTix+0j6yMP3gOz316FtXci1uMlo+Bj+JOqfzxoao03OvLT/lLniX9nJy92Dkf0rKdGad2u9f1/Rx1eEo1Xig8LKz1ttb2Po7+3VuzpF7PP9ZfyNUlz9mEEh49n3yqeYRzhh7nXDD8wa0V5Gzf85sw5/aQf1wKq5tkWJOk1xCe6SJtPzAFdNHjq9DRS07dPU5p8NxC5pS/HMjQx7w2mi5nUaDVJB/nhqkpvnt0aGxyf7pv9GxXzHZBP0W0lHl96P8gK744LhtFv5H/gWVv+3/Wun/00/wCVJfO8rgrr/iR8naO8FwMdGlup5sQq4/NiSP5VCXdi1hfpdoXTX0+c9EhLDPczHUjy0HlV/BuVNN+lknYfvnhH8iSf8q1Gw90ILbUIpf8AWIzj3E/1qXxlaStTioevzvJyqkua8XfyRS7M2LLeyJLcJ0VvHjorcDA8iR2D/elbYDFc0rKEMP5OmnTUF2ilKVc0FKUoBSlKAUpSgFKwWztq3t7JO8NzDEYZmiFq6A9VDjilb2gW5jGlbe5u1ijLyMqKo4mYnAAHMk1pODi7dZWMr6ndSs7s3f20nlWNXdWf2C6Miv8A3bMMNVre7Xjikijc4adiiDHMhSx92gqHCSdmgpJ6pk2lQoNsRvPJApzJEEZxjkHzw69vKs9sbf5Jr6a2IbquEiIRtcL1i7cl6wOM4yKKnJ3suWockjXUrIbT3t9G2m0crHofRldY1Qs5kMhB4QoyeqK0WyNsRXUKywtxI2deRBBwQwOoIOmKSpyik3yCkm7E2vloweYBr6pVCx1i3X9Vf5CvsLislsrfQy7ReEriBuKOCTseWL9MoPbz0/hNTt+d4zY2byr+kPUj0JHGeRbHYOdaZUsSjbVlMxWbNBSs7u/tgLYGeWeSZUDu0jx8DYXmOAAaDsqZsfeeC7ZhAWcKFYvwkJ1uShjoT3gcqhwkr6ciVJOxbUqm3Vv+mt+Mz9P95KvHwcHsuRw8Plyz24qLJ9oFmJui6RmPF0ZdUZow+ccJkAxnOlMuV2kuQxK12aOlQtr7XS2j6STiIyFARSzEnkAqjJrp2JvFDdqxiLZQ8LoylXU9gZW1GRUYXa9tCbq9izpWbu/tCs42dWd8xuY5MIxCEdrkDAXzrRRyBgGBBBAII7QeRFHCUeaIUk+TPqlKVUsKUr5ckA4GT3UB5jvjtG1mMnRwzw7SRuCLhRlkZgRwtxL1WQjvPKtLvvs6abZygL0jo0Eska/jCMC6AduddPKrv0qXOfR9f41rn0yb9h861r9QlhsuXzwMcPO/X2GM3k3hh2lDHbWiu8zSRMPu2XoQjgs7lgODABGB31ab7ydDNYTuD0UMzdIwBPCGjZQxA1xk1fC5lH/T/Otcm7lP/T/OtFXirWWmvn3C1739DMbq3yz7VvZUDcDR2wVipUMAG1XiGornZO0Ft9q3kcvErXLwtF1WKuBGAcMBjQjtrTC6l8P861wbqXw/zrUOsm3p1W8LdnYErfoo4kP/AB5zjQWS4OO3puQPurn7PVIiutCP7Zc4yMacQ1GavPS5fD/OtBdy+H+dah1rxtbbyJSSd/Yn1Rb5bUeG2IhBM0zLBEADo7/iOOQUZOfKp3pk37D51p6XL4f51qkZpO7RZu6sYu++ziSG1QwXU7yWv3sMbcPB0i6kDCg9bUc+2pm921PSthtMisOkWI8ODxA8a8SkYzoc1qPTJv2HzrT0qXw/zrWv1DbTkr2d+X+FMKV0iFvaCdm3PPPQSe/2DXZujAEsLZQOHEMWmMa8Izkd+akm7l8P8609Lm/YfOtZ5n24e25bS9/YzW4dszbLkQZRmkugCRjBMj4OtRt1N6ILW1htJY5UuI8RNCImJL51kUgYZT7XFmtcLuXw/wA61x6VLnPo/wA61o66k3dc3f5oVta1vQz2/wBesj2weSaG0ZnE8kWQwIX7tSyjKqTnJHdUHcFlN/etE8skRWDgklDcRADaBmALAdhOtbBrqU87f51oLqXw/wA61CrpQw2+XvsLfdi9jG2ER9E2xlTkz3XZqRwae+tXumD6BbZznoYufP2BzzXf6VL4f51qah0GRjy7vKkquNWsWjGx9UpSszQV1XMRZGUMVLAgMOYJGhHu5120oDzc7x3Mez+lZyZ9nTcFymcdKgOMn3qQw8xUtr+5MVhb9M3pF03TyuOaQjruF8tQgr73h3RebaK8I/s1yFNyOwtAcpn+LQflXZuRuxLDLM05J6IeiW5PPoFJIb3nIH+Gu5yp4cWl+f8Anc/I5kpYrfPlibtD7Q4ImkxHPLHCeGWaNMxoRzBbtx24zVrd7wItuk8aSTrJw8AiXiYhuRx2DvJrziw2eLRjDfQ3dx0Tu0EUacUD8TFg54fack68fKtDvezulm80My2upuIYiSykr92HEerKDzAqsqULpL9kqcrNsurPe9JYZ2EUyyW4y8DJ94CRlcKPaz2Yqo3f3ulutmyuySpKkMj9LwcMbN18GI9uMCo+5NoPS71oop44ZI4RH0wbJHCw6vGScdwPKuN2p2Gy5bJoZlmggmVuJCFYkyY6NuTZ8qOEFdJda7gpSdrvcmbsb8q0NokqzkzKiC4ZMRvLw6rxd5IOuMHFW+2d7o7eXoVjlnm4eMxwrxFU/WfsUe+s5c2En/C9mL0b8SS2ZZcHK8PMsOzHbUPeLZLQ38z3HpLWdz0bEQLks6DHRTFeuF7QBoe2py4Sl4+oxSUfA1ab827WT3ilzHHo68PXVsgFSp7Rmp2xNvLdBmSORYwQFd14RICPajzqR51lNvHp9iXCw2kkC6LHFwgMyBk6wRfZzroddK3FkmI0GMYVRj3AaVjOMVG63fsaRbb7iPt27eK2mkiXjkSN2Ve9gDgedZXcvpZ+iuF2k04YZnhYLgMR7KKMGLhbTXnitjezMkbsiGRlUkICAWIGignlmvPYZBdbQtZbWzmtpUYm5dk4F6PBzGxGkhJ5GppK8WvPQiekkavbG+EdvL0KxzTyheNkhTiKL2M55Lmvgb82xsTeKWaJSFYAdYNkAgg8sE61ktu7JaC+na5Fy9nclZMQKTxuFA6Ocr1woxoBoc1Y7xgz7GkWK0kgXiRUh4RxGMOnW4F9nIzpzrTKh9vbbUpjlqXkO+sTBGMcyxyyrDHIy4VmYZVhnUKToD2mpl1t1BObbr8YiaYlRkIuoGT2EnOB5V87c2ILqyaA9Usg4T+q6gFGHuYCqjdTZs3o89xdLi5uAeIfqrGpVFH8i3+KsrQauXvK9iZsPb0SbNjuZJ3aMISZZQA56xHWUdudAB5V27G3tW5k4PR7mLKl1aWMqrKO0Hs9xrL2+wppNhWqrGTLC0c3QtoX6ORiUOeRI1HnitNsbewXUgRba5TAJdpI+BVYfgyfaPPl3VacI/c1rq+4iMnomRtpfaDBE8gEc8qQnhlljTMcZHMM3aR2gZxWhsb1Jo1kjYMjgMrDtBryyz2cLSRob6G6uFjkd4I44+KCTiYkO/D7T5OvHoK9R2bMXhRmjMRKgmM4yv7pxpp5VFaEYpYfEmnJyepJpSlc5qVHrfZeMtfjR/VT1vsvGWvxo/qrmldeQtznznscet1l4y1+NH9VPW6y8Za/Gj+qlKZC3Gc9h63WXjLX40f1U9brLxlr8aP6qUpkLcZz2HrdZeMtfjR/VT1usvGWvxo/qpSmQtxnPYet1l4y1+NH9VPW6y8Za/Gj+qlKZC3Gc9h63WXjLX40f1U9brLxlr8aP6qUpkLcZz2HrdZeMtfjR/VT1usvGWvxo/qpSmQtxnPYet1l4y1+NH9VPW6y8Za/Gj+qlKZC3Gc9h632XjLX40f1U9b7Lxlr8aP6q5pTIW4znscet1l4y1+NH9VPW6y8Za/Gj+qlKZC3Gc9h63WXjLX40f1U9brLxlr8aP6qUpkLcZz2HrfZeMtfjR/VT1vsvGWvxo/qrmlMhbjOex//2Q=="/>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sp>
        <p:nvSpPr>
          <p:cNvPr id="91162" name="AutoShape 22" descr="data:image/jpeg;base64,/9j/4AAQSkZJRgABAQAAAQABAAD/2wCEAAkGBhQREBUUExMUFBUUGBUUGRYYGR0cGhsXGBcVHxkWFRcXHSgiGB8jGRobHzAgJScpLS8sFx8yNjAqNScrLSkBCQoKDgwOGg8PGDUkHyUwMC41NTIqMiovKi0uLyk0MCwyLSwsLDQqLCosLTU0LCwtLCk1LCotLi8sKiosLSw0NP/AABEIAHgAvAMBIgACEQEDEQH/xAAbAAEAAwADAQAAAAAAAAAAAAAABAUGAQMHAv/EAEMQAAIBAwEEBgcEBwYHAAAAAAECAwAEESEFBhIxEyJBUVRhFBYycZOi0gcjQoEzUlNicpGxJHOCocHwFTREwtHh8f/EABoBAQADAQEBAAAAAAAAAAAAAAABAgMEBQb/xAAwEQACAQIEAgkEAwEBAAAAAAAAAQIDERITIVEEMQVBYYGRobHB8BQicfEy0eFCFf/aAAwDAQACEQMRAD8A9xpSlAKUpQClKUApSlAKUpQClKUApSui66TGY+EnubOP5igO+lUcu9CwkC6jeDOnGetHn+8XRfzxVzFMrKGUhgdQQcg+4irOLXMhNM+6UqJtN3CAxnB4l/DxaE66VUkl0qr2LfSycXSLw8PCORGT1uIjPZoKtKAUpSgFKUoBSlKAUpSgFKUoBSuGbAyeys5sXfRLm6khAAA/Rtn28e1/5HlVXNRaT6ykpxi0m+ZW73farb2MjQhWmlXmo0VSRyZj2+QFaLdjbBu7OGcqFMqBio1A8s14T9qmyzBtSYnlLiVT3gjB/kQa9T+x7aIl2XGuetCWjI/PI/yNepX4eEOHjUjzZhTqylUcWbelKV5p1Cok2zFbXLqe9WIqXWX3i3gZXMcZxj2m7c9w7q5eK4uHCQzJ/s2o0JV5YIljcbPmVTwSCZToY5gCCO7iA/qDWPe2kty8mzwylNZ9nueqR2tB+qe0cOnlX3FtaZTkSNnnqcj+Rqy2jc9NALpBwzW5Gcdq9x8v/dZdG9MUuLqZVrPt5MtxnAT4eONu69CRu5vikyo3ETFKeBWb2klHOCbz7m7a1VeT3USRbSRR1bba0eoHJZxyde4hsH863+6u02mt/vP0kRMUn8SHGfz516NWGXNJcnqvddx59ObvhZc0pSqnQKUpQClKUApSlAKUpQClKg7a2ulrC0smcLjQcyTyAqG0ldkpXdkUv2hzSrZno/ZJAkI5hD/pnQ15ZbXLRurocMhBU9xFeq7P37tLjqM3AW04ZBgHPZnkazm8+4BXMtr105mMakD9w/iHlXn145jxwd/Y87jeGqKWNH1vXspdtbOEsQ/tEOTw9ucdaP3HGR7hXnf2eb4HZt2ekz0MhCSjtUjk+O9Tz8s1fbA29JZy8aajk6HTiHce4irvenceHa0Zu7JlWf8AGh0DHucfhbz5GvZ6O46E4OhW5GUJ5tpR/kvM9OgnV1DowZWAIYagg8iDXZXge62+t1seQwXEbmIHWJtGXP4omOmPLka9k2BvbbXq8UEqse1Do48ip1q1fhp0tea3O+nWU/yXFYLeG0KTuTyY8QPka3tR7yxSVeF1DD+nuPZXh9JcF9XSwp2a1R6PCcT9PPFbQ84q2T7qxmZtOlwijv8AP/fdUvbFvFbMoFvJMWGRqSo15HFU22bs4E1+wghX2Ih7Tfuxpz15ZNcvQ/QlShWVeq1pyS1ua9IdJRq03TpopN6XIOyIh+k6TjHfwl1xW53ZfF/fqPZ40b/EV1rD7vu11dPta5Xo7eAcNun6xGiqvfjv7T7q3u49g6wvNJo9y5lI7lPsivouMkscKfWrt999DwYazVvz3Wt5mkpSlYncKUpQClKUApSlAKUpQCspvru9cXhjWMoI0yx4iRljoNAOwVq6VScFNYWWhJxd0eUz/ZpdgaGJ/IMR/Va6bW42hs4+xIEH4WHHH/Mez+VeuVwRmub6SKd4tpm/1Leklc8wmvbHaGrf2W4PNuaMfM//AA++q+TZV3s9+lTix+0j6yMP3gOz316FtXci1uMlo+Bj+JOqfzxoao03OvLT/lLniX9nJy92Dkf0rKdGad2u9f1/Rx1eEo1Xig8LKz1ttb2Po7+3VuzpF7PP9ZfyNUlz9mEEh49n3yqeYRzhh7nXDD8wa0V5Gzf85sw5/aQf1wKq5tkWJOk1xCe6SJtPzAFdNHjq9DRS07dPU5p8NxC5pS/HMjQx7w2mi5nUaDVJB/nhqkpvnt0aGxyf7pv9GxXzHZBP0W0lHl96P8gK744LhtFv5H/gWVv+3/Wun/00/wCVJfO8rgrr/iR8naO8FwMdGlup5sQq4/NiSP5VCXdi1hfpdoXTX0+c9EhLDPczHUjy0HlV/BuVNN+lknYfvnhH8iSf8q1Gw90ILbUIpf8AWIzj3E/1qXxlaStTioevzvJyqkua8XfyRS7M2LLeyJLcJ0VvHjorcDA8iR2D/elbYDFc0rKEMP5OmnTUF2ilKVc0FKUoBSlKAUpSgFKwWztq3t7JO8NzDEYZmiFq6A9VDjilb2gW5jGlbe5u1ijLyMqKo4mYnAAHMk1pODi7dZWMr6ndSs7s3f20nlWNXdWf2C6Miv8A3bMMNVre7Xjikijc4adiiDHMhSx92gqHCSdmgpJ6pk2lQoNsRvPJApzJEEZxjkHzw69vKs9sbf5Jr6a2IbquEiIRtcL1i7cl6wOM4yKKnJ3suWockjXUrIbT3t9G2m0crHofRldY1Qs5kMhB4QoyeqK0WyNsRXUKywtxI2deRBBwQwOoIOmKSpyik3yCkm7E2vloweYBr6pVCx1i3X9Vf5CvsLislsrfQy7ReEriBuKOCTseWL9MoPbz0/hNTt+d4zY2byr+kPUj0JHGeRbHYOdaZUsSjbVlMxWbNBSs7u/tgLYGeWeSZUDu0jx8DYXmOAAaDsqZsfeeC7ZhAWcKFYvwkJ1uShjoT3gcqhwkr6ciVJOxbUqm3Vv+mt+Mz9P95KvHwcHsuRw8Plyz24qLJ9oFmJui6RmPF0ZdUZow+ccJkAxnOlMuV2kuQxK12aOlQtr7XS2j6STiIyFARSzEnkAqjJrp2JvFDdqxiLZQ8LoylXU9gZW1GRUYXa9tCbq9izpWbu/tCs42dWd8xuY5MIxCEdrkDAXzrRRyBgGBBBAII7QeRFHCUeaIUk+TPqlKVUsKUr5ckA4GT3UB5jvjtG1mMnRwzw7SRuCLhRlkZgRwtxL1WQjvPKtLvvs6abZygL0jo0Eska/jCMC6AduddPKrv0qXOfR9f41rn0yb9h861r9QlhsuXzwMcPO/X2GM3k3hh2lDHbWiu8zSRMPu2XoQjgs7lgODABGB31ab7ydDNYTuD0UMzdIwBPCGjZQxA1xk1fC5lH/T/Otcm7lP/T/OtFXirWWmvn3C1739DMbq3yz7VvZUDcDR2wVipUMAG1XiGornZO0Ft9q3kcvErXLwtF1WKuBGAcMBjQjtrTC6l8P861wbqXw/zrUOsm3p1W8LdnYErfoo4kP/AB5zjQWS4OO3puQPurn7PVIiutCP7Zc4yMacQ1GavPS5fD/OtBdy+H+dah1rxtbbyJSSd/Yn1Rb5bUeG2IhBM0zLBEADo7/iOOQUZOfKp3pk37D51p6XL4f51qkZpO7RZu6sYu++ziSG1QwXU7yWv3sMbcPB0i6kDCg9bUc+2pm921PSthtMisOkWI8ODxA8a8SkYzoc1qPTJv2HzrT0qXw/zrWv1DbTkr2d+X+FMKV0iFvaCdm3PPPQSe/2DXZujAEsLZQOHEMWmMa8Izkd+akm7l8P8609Lm/YfOtZ5n24e25bS9/YzW4dszbLkQZRmkugCRjBMj4OtRt1N6ILW1htJY5UuI8RNCImJL51kUgYZT7XFmtcLuXw/wA61x6VLnPo/wA61o66k3dc3f5oVta1vQz2/wBesj2weSaG0ZnE8kWQwIX7tSyjKqTnJHdUHcFlN/etE8skRWDgklDcRADaBmALAdhOtbBrqU87f51oLqXw/wA61CrpQw2+XvsLfdi9jG2ER9E2xlTkz3XZqRwae+tXumD6BbZznoYufP2BzzXf6VL4f51qah0GRjy7vKkquNWsWjGx9UpSszQV1XMRZGUMVLAgMOYJGhHu5120oDzc7x3Mez+lZyZ9nTcFymcdKgOMn3qQw8xUtr+5MVhb9M3pF03TyuOaQjruF8tQgr73h3RebaK8I/s1yFNyOwtAcpn+LQflXZuRuxLDLM05J6IeiW5PPoFJIb3nIH+Gu5yp4cWl+f8Anc/I5kpYrfPlibtD7Q4ImkxHPLHCeGWaNMxoRzBbtx24zVrd7wItuk8aSTrJw8AiXiYhuRx2DvJrziw2eLRjDfQ3dx0Tu0EUacUD8TFg54fack68fKtDvezulm80My2upuIYiSykr92HEerKDzAqsqULpL9kqcrNsurPe9JYZ2EUyyW4y8DJ94CRlcKPaz2Yqo3f3ulutmyuySpKkMj9LwcMbN18GI9uMCo+5NoPS71oop44ZI4RH0wbJHCw6vGScdwPKuN2p2Gy5bJoZlmggmVuJCFYkyY6NuTZ8qOEFdJda7gpSdrvcmbsb8q0NokqzkzKiC4ZMRvLw6rxd5IOuMHFW+2d7o7eXoVjlnm4eMxwrxFU/WfsUe+s5c2En/C9mL0b8SS2ZZcHK8PMsOzHbUPeLZLQ38z3HpLWdz0bEQLks6DHRTFeuF7QBoe2py4Sl4+oxSUfA1ab827WT3ilzHHo68PXVsgFSp7Rmp2xNvLdBmSORYwQFd14RICPajzqR51lNvHp9iXCw2kkC6LHFwgMyBk6wRfZzroddK3FkmI0GMYVRj3AaVjOMVG63fsaRbb7iPt27eK2mkiXjkSN2Ve9gDgedZXcvpZ+iuF2k04YZnhYLgMR7KKMGLhbTXnitjezMkbsiGRlUkICAWIGignlmvPYZBdbQtZbWzmtpUYm5dk4F6PBzGxGkhJ5GppK8WvPQiekkavbG+EdvL0KxzTyheNkhTiKL2M55Lmvgb82xsTeKWaJSFYAdYNkAgg8sE61ktu7JaC+na5Fy9nclZMQKTxuFA6Ocr1woxoBoc1Y7xgz7GkWK0kgXiRUh4RxGMOnW4F9nIzpzrTKh9vbbUpjlqXkO+sTBGMcyxyyrDHIy4VmYZVhnUKToD2mpl1t1BObbr8YiaYlRkIuoGT2EnOB5V87c2ILqyaA9Usg4T+q6gFGHuYCqjdTZs3o89xdLi5uAeIfqrGpVFH8i3+KsrQauXvK9iZsPb0SbNjuZJ3aMISZZQA56xHWUdudAB5V27G3tW5k4PR7mLKl1aWMqrKO0Hs9xrL2+wppNhWqrGTLC0c3QtoX6ORiUOeRI1HnitNsbewXUgRba5TAJdpI+BVYfgyfaPPl3VacI/c1rq+4iMnomRtpfaDBE8gEc8qQnhlljTMcZHMM3aR2gZxWhsb1Jo1kjYMjgMrDtBryyz2cLSRob6G6uFjkd4I44+KCTiYkO/D7T5OvHoK9R2bMXhRmjMRKgmM4yv7pxpp5VFaEYpYfEmnJyepJpSlc5qVHrfZeMtfjR/VT1vsvGWvxo/qrmldeQtznznscet1l4y1+NH9VPW6y8Za/Gj+qlKZC3Gc9h63WXjLX40f1U9brLxlr8aP6qUpkLcZz2HrdZeMtfjR/VT1usvGWvxo/qpSmQtxnPYet1l4y1+NH9VPW6y8Za/Gj+qlKZC3Gc9h63WXjLX40f1U9brLxlr8aP6qUpkLcZz2HrdZeMtfjR/VT1usvGWvxo/qpSmQtxnPYet1l4y1+NH9VPW6y8Za/Gj+qlKZC3Gc9h632XjLX40f1U9b7Lxlr8aP6q5pTIW4znscet1l4y1+NH9VPW6y8Za/Gj+qlKZC3Gc9h63WXjLX40f1U9brLxlr8aP6qUpkLcZz2HrfZeMtfjR/VT1vsvGWvxo/qrmlMhbjOex//2Q=="/>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pic>
        <p:nvPicPr>
          <p:cNvPr id="91163" name="Picture 29" descr="CSIRO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0763" y="566738"/>
            <a:ext cx="311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4" name="Picture 30" descr="NIW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888" y="593725"/>
            <a:ext cx="919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5" name="Picture 31" descr="SAW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3625" y="533400"/>
            <a:ext cx="6286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6" name="irc_mi" descr="http://www.tropmet.res.in/monsoon/images/MOES_logo.jp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8000" y="160338"/>
            <a:ext cx="436563"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7" name="Picture 5" descr="phi_domain.png"/>
          <p:cNvPicPr>
            <a:picLocks noChangeAspect="1"/>
          </p:cNvPicPr>
          <p:nvPr/>
        </p:nvPicPr>
        <p:blipFill>
          <a:blip r:embed="rId12">
            <a:extLst>
              <a:ext uri="{28A0092B-C50C-407E-A947-70E740481C1C}">
                <a14:useLocalDpi xmlns:a14="http://schemas.microsoft.com/office/drawing/2010/main" val="0"/>
              </a:ext>
            </a:extLst>
          </a:blip>
          <a:srcRect l="16118" t="9312" r="13963" b="8409"/>
          <a:stretch>
            <a:fillRect/>
          </a:stretch>
        </p:blipFill>
        <p:spPr bwMode="auto">
          <a:xfrm>
            <a:off x="7337425" y="5037138"/>
            <a:ext cx="1806575"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7" name="TextBox 1"/>
          <p:cNvSpPr txBox="1">
            <a:spLocks noChangeArrowheads="1"/>
          </p:cNvSpPr>
          <p:nvPr/>
        </p:nvSpPr>
        <p:spPr bwMode="auto">
          <a:xfrm>
            <a:off x="6589713" y="4519613"/>
            <a:ext cx="2386012" cy="1076325"/>
          </a:xfrm>
          <a:prstGeom prst="rect">
            <a:avLst/>
          </a:prstGeom>
          <a:solidFill>
            <a:schemeClr val="tx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p>
            <a:pPr defTabSz="914400">
              <a:defRPr/>
            </a:pPr>
            <a:r>
              <a:rPr lang="en-US" sz="1600" b="1" dirty="0">
                <a:solidFill>
                  <a:srgbClr val="C6C5E2">
                    <a:lumMod val="50000"/>
                  </a:srgbClr>
                </a:solidFill>
                <a:latin typeface="Calibri" pitchFamily="34" charset="0"/>
              </a:rPr>
              <a:t>Regional models can be re-located rapidly to anywhere on the globe for weather or climate…</a:t>
            </a:r>
          </a:p>
        </p:txBody>
      </p:sp>
    </p:spTree>
    <p:extLst>
      <p:ext uri="{BB962C8B-B14F-4D97-AF65-F5344CB8AC3E}">
        <p14:creationId xmlns:p14="http://schemas.microsoft.com/office/powerpoint/2010/main" val="3367528654"/>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8" descr="PartKe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5863" y="620713"/>
            <a:ext cx="53562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9" descr="Partkey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0325" y="3789363"/>
            <a:ext cx="5027613"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Picture 10" descr="parth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88913"/>
            <a:ext cx="6985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StrategyNew.JPG"/>
          <p:cNvPicPr>
            <a:picLocks noChangeAspect="1"/>
          </p:cNvPicPr>
          <p:nvPr/>
        </p:nvPicPr>
        <p:blipFill>
          <a:blip r:embed="rId5" cstate="print"/>
          <a:stretch>
            <a:fillRect/>
          </a:stretch>
        </p:blipFill>
        <p:spPr>
          <a:xfrm>
            <a:off x="62050" y="116631"/>
            <a:ext cx="1773646" cy="2088233"/>
          </a:xfrm>
          <a:prstGeom prst="rect">
            <a:avLst/>
          </a:prstGeom>
          <a:effectLst>
            <a:softEdge rad="63500"/>
          </a:effectLst>
        </p:spPr>
      </p:pic>
    </p:spTree>
    <p:extLst>
      <p:ext uri="{BB962C8B-B14F-4D97-AF65-F5344CB8AC3E}">
        <p14:creationId xmlns:p14="http://schemas.microsoft.com/office/powerpoint/2010/main" val="1134431852"/>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Title 1"/>
          <p:cNvSpPr>
            <a:spLocks/>
          </p:cNvSpPr>
          <p:nvPr/>
        </p:nvSpPr>
        <p:spPr bwMode="auto">
          <a:xfrm>
            <a:off x="611188" y="188913"/>
            <a:ext cx="84248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2800" b="1" smtClean="0">
                <a:solidFill>
                  <a:srgbClr val="000000"/>
                </a:solidFill>
                <a:latin typeface="Calibri" pitchFamily="34" charset="0"/>
                <a:ea typeface="ＭＳ Ｐゴシック" pitchFamily="34" charset="-128"/>
                <a:cs typeface="Arial" pitchFamily="34" charset="0"/>
              </a:rPr>
              <a:t>Science partnerships</a:t>
            </a:r>
          </a:p>
        </p:txBody>
      </p:sp>
      <p:pic>
        <p:nvPicPr>
          <p:cNvPr id="93187" name="Picture 50" descr="Captur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8563" y="1093788"/>
            <a:ext cx="5518150"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3"/>
          <p:cNvSpPr txBox="1">
            <a:spLocks noChangeArrowheads="1"/>
          </p:cNvSpPr>
          <p:nvPr/>
        </p:nvSpPr>
        <p:spPr bwMode="auto">
          <a:xfrm>
            <a:off x="3042358" y="874377"/>
            <a:ext cx="4786313" cy="312917"/>
          </a:xfrm>
          <a:prstGeom prst="roundRect">
            <a:avLst/>
          </a:prstGeom>
          <a:gradFill flip="none" rotWithShape="1">
            <a:gsLst>
              <a:gs pos="0">
                <a:srgbClr val="47523C">
                  <a:tint val="66000"/>
                  <a:satMod val="160000"/>
                </a:srgbClr>
              </a:gs>
              <a:gs pos="50000">
                <a:srgbClr val="47523C">
                  <a:tint val="44500"/>
                  <a:satMod val="160000"/>
                </a:srgbClr>
              </a:gs>
              <a:gs pos="100000">
                <a:srgbClr val="47523C">
                  <a:tint val="23500"/>
                  <a:satMod val="160000"/>
                </a:srgbClr>
              </a:gs>
            </a:gsLst>
            <a:path path="circle">
              <a:fillToRect t="100000" r="100000"/>
            </a:path>
            <a:tileRect l="-100000" b="-100000"/>
          </a:gradFill>
          <a:ln w="25400" cap="flat" cmpd="sng" algn="ctr">
            <a:solidFill>
              <a:srgbClr val="DADADA">
                <a:lumMod val="50000"/>
              </a:srgbClr>
            </a:solidFill>
            <a:prstDash val="solid"/>
            <a:miter lim="800000"/>
            <a:headEnd/>
            <a:tailEnd/>
          </a:ln>
          <a:effectLst>
            <a:outerShdw blurRad="50800" dist="38100" dir="5400000" algn="t" rotWithShape="0">
              <a:prstClr val="black">
                <a:alpha val="40000"/>
              </a:prstClr>
            </a:outerShdw>
          </a:effectLst>
        </p:spPr>
        <p:txBody>
          <a:bodyPr lIns="91430" tIns="45715" rIns="91430" bIns="45715"/>
          <a:lstStyle/>
          <a:p>
            <a:pPr defTabSz="914400" fontAlgn="auto">
              <a:lnSpc>
                <a:spcPct val="85000"/>
              </a:lnSpc>
              <a:spcBef>
                <a:spcPts val="0"/>
              </a:spcBef>
              <a:spcAft>
                <a:spcPts val="0"/>
              </a:spcAft>
              <a:defRPr/>
            </a:pPr>
            <a:r>
              <a:rPr lang="en-GB" sz="1400" kern="0" dirty="0">
                <a:solidFill>
                  <a:srgbClr val="000000"/>
                </a:solidFill>
                <a:latin typeface="Calibri" pitchFamily="34" charset="0"/>
                <a:ea typeface="ＭＳ Ｐゴシック" charset="0"/>
                <a:cs typeface="Arial"/>
              </a:rPr>
              <a:t>There are about 600 staff in the science area of the Met Office</a:t>
            </a:r>
          </a:p>
          <a:p>
            <a:pPr defTabSz="914400" fontAlgn="auto">
              <a:lnSpc>
                <a:spcPct val="85000"/>
              </a:lnSpc>
              <a:spcBef>
                <a:spcPts val="0"/>
              </a:spcBef>
              <a:spcAft>
                <a:spcPts val="0"/>
              </a:spcAft>
              <a:defRPr/>
            </a:pPr>
            <a:r>
              <a:rPr lang="en-GB" sz="1600" kern="0" dirty="0">
                <a:solidFill>
                  <a:srgbClr val="000000"/>
                </a:solidFill>
                <a:latin typeface="Calibri" pitchFamily="34" charset="0"/>
                <a:ea typeface="ＭＳ Ｐゴシック" charset="0"/>
                <a:cs typeface="Arial"/>
              </a:rPr>
              <a:t> </a:t>
            </a:r>
            <a:endParaRPr lang="en-GB" sz="2400" kern="0" dirty="0">
              <a:solidFill>
                <a:srgbClr val="808080"/>
              </a:solidFill>
              <a:latin typeface="Calibri" pitchFamily="34" charset="0"/>
              <a:ea typeface="ＭＳ Ｐゴシック" charset="0"/>
              <a:cs typeface="Arial"/>
            </a:endParaRPr>
          </a:p>
        </p:txBody>
      </p:sp>
      <p:sp>
        <p:nvSpPr>
          <p:cNvPr id="55" name="TextBox 54"/>
          <p:cNvSpPr txBox="1"/>
          <p:nvPr/>
        </p:nvSpPr>
        <p:spPr>
          <a:xfrm>
            <a:off x="2286000" y="5387975"/>
            <a:ext cx="6149975" cy="1231900"/>
          </a:xfrm>
          <a:prstGeom prst="rect">
            <a:avLst/>
          </a:prstGeom>
          <a:noFill/>
          <a:ln w="25400" cap="flat" cmpd="sng" algn="ctr">
            <a:noFill/>
            <a:prstDash val="solid"/>
          </a:ln>
          <a:effectLst/>
        </p:spPr>
        <p:txBody>
          <a:bodyPr>
            <a:spAutoFit/>
          </a:bodyPr>
          <a:lstStyle/>
          <a:p>
            <a:pPr defTabSz="914400" fontAlgn="auto">
              <a:spcBef>
                <a:spcPts val="0"/>
              </a:spcBef>
              <a:spcAft>
                <a:spcPts val="0"/>
              </a:spcAft>
              <a:buFont typeface="Arial" pitchFamily="34" charset="0"/>
              <a:buChar char="•"/>
              <a:defRPr/>
            </a:pPr>
            <a:r>
              <a:rPr lang="en-GB" kern="0" dirty="0">
                <a:solidFill>
                  <a:srgbClr val="000000"/>
                </a:solidFill>
                <a:latin typeface="Calibri" pitchFamily="34" charset="0"/>
                <a:ea typeface="ＭＳ Ｐゴシック" charset="0"/>
                <a:cs typeface="Arial"/>
              </a:rPr>
              <a:t> </a:t>
            </a:r>
            <a:r>
              <a:rPr lang="en-GB" sz="1400" kern="0" dirty="0">
                <a:solidFill>
                  <a:srgbClr val="000000"/>
                </a:solidFill>
                <a:latin typeface="Calibri" pitchFamily="34" charset="0"/>
                <a:ea typeface="ＭＳ Ｐゴシック" charset="0"/>
                <a:cs typeface="Arial"/>
              </a:rPr>
              <a:t>Science partnerships aims to maximise the value of science and modelling collaboration to the Met Office and its partners </a:t>
            </a:r>
            <a:endParaRPr lang="en-GB" sz="1400" kern="0" dirty="0">
              <a:solidFill>
                <a:srgbClr val="DADADA">
                  <a:lumMod val="50000"/>
                </a:srgbClr>
              </a:solidFill>
              <a:latin typeface="Calibri" pitchFamily="34" charset="0"/>
              <a:ea typeface="ＭＳ Ｐゴシック" charset="0"/>
              <a:cs typeface="Arial"/>
            </a:endParaRPr>
          </a:p>
          <a:p>
            <a:pPr marL="0" lvl="1" defTabSz="914400" fontAlgn="auto">
              <a:spcBef>
                <a:spcPts val="0"/>
              </a:spcBef>
              <a:spcAft>
                <a:spcPts val="0"/>
              </a:spcAft>
              <a:defRPr/>
            </a:pPr>
            <a:endParaRPr lang="en-GB" sz="1400" kern="0" dirty="0">
              <a:solidFill>
                <a:srgbClr val="000000"/>
              </a:solidFill>
              <a:latin typeface="Calibri" pitchFamily="34" charset="0"/>
              <a:ea typeface="ＭＳ Ｐゴシック" charset="0"/>
              <a:cs typeface="Arial"/>
            </a:endParaRPr>
          </a:p>
          <a:p>
            <a:pPr defTabSz="914400" fontAlgn="auto">
              <a:spcBef>
                <a:spcPts val="0"/>
              </a:spcBef>
              <a:spcAft>
                <a:spcPts val="0"/>
              </a:spcAft>
              <a:buFont typeface="Arial" pitchFamily="34" charset="0"/>
              <a:buChar char="•"/>
              <a:defRPr/>
            </a:pPr>
            <a:r>
              <a:rPr lang="en-GB" sz="1400" kern="0" dirty="0">
                <a:solidFill>
                  <a:srgbClr val="000000"/>
                </a:solidFill>
                <a:latin typeface="Calibri" pitchFamily="34" charset="0"/>
                <a:ea typeface="ＭＳ Ｐゴシック" charset="0"/>
                <a:cs typeface="Arial"/>
              </a:rPr>
              <a:t> Most of the team – including myself are also active in science research and/or modelling</a:t>
            </a:r>
          </a:p>
        </p:txBody>
      </p:sp>
      <p:pic>
        <p:nvPicPr>
          <p:cNvPr id="93192" name="Picture 2"/>
          <p:cNvPicPr>
            <a:picLocks noChangeAspect="1" noChangeArrowheads="1"/>
          </p:cNvPicPr>
          <p:nvPr/>
        </p:nvPicPr>
        <p:blipFill>
          <a:blip r:embed="rId3">
            <a:extLst>
              <a:ext uri="{28A0092B-C50C-407E-A947-70E740481C1C}">
                <a14:useLocalDpi xmlns:a14="http://schemas.microsoft.com/office/drawing/2010/main" val="0"/>
              </a:ext>
            </a:extLst>
          </a:blip>
          <a:srcRect l="37000" t="35905" r="32770" b="40643"/>
          <a:stretch>
            <a:fillRect/>
          </a:stretch>
        </p:blipFill>
        <p:spPr bwMode="auto">
          <a:xfrm>
            <a:off x="25400" y="1968500"/>
            <a:ext cx="173831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93" name="Picture 2"/>
          <p:cNvPicPr>
            <a:picLocks noChangeAspect="1" noChangeArrowheads="1"/>
          </p:cNvPicPr>
          <p:nvPr/>
        </p:nvPicPr>
        <p:blipFill>
          <a:blip r:embed="rId4">
            <a:extLst>
              <a:ext uri="{28A0092B-C50C-407E-A947-70E740481C1C}">
                <a14:useLocalDpi xmlns:a14="http://schemas.microsoft.com/office/drawing/2010/main" val="0"/>
              </a:ext>
            </a:extLst>
          </a:blip>
          <a:srcRect t="5882" r="23460"/>
          <a:stretch>
            <a:fillRect/>
          </a:stretch>
        </p:blipFill>
        <p:spPr bwMode="auto">
          <a:xfrm>
            <a:off x="42863" y="2916238"/>
            <a:ext cx="1695450" cy="1349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3194" name="Picture 7" descr="specific_humidity_n96_n512_n102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863" y="4138613"/>
            <a:ext cx="16954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0"/>
          <p:cNvGrpSpPr>
            <a:grpSpLocks/>
          </p:cNvGrpSpPr>
          <p:nvPr/>
        </p:nvGrpSpPr>
        <p:grpSpPr bwMode="auto">
          <a:xfrm>
            <a:off x="67893" y="5155809"/>
            <a:ext cx="1671159" cy="1709305"/>
            <a:chOff x="2109" y="1616"/>
            <a:chExt cx="1587" cy="1496"/>
          </a:xfrm>
          <a:noFill/>
        </p:grpSpPr>
        <p:pic>
          <p:nvPicPr>
            <p:cNvPr id="10" name="Picture 17" descr="abom"/>
            <p:cNvPicPr>
              <a:picLocks noChangeAspect="1" noChangeArrowheads="1"/>
            </p:cNvPicPr>
            <p:nvPr/>
          </p:nvPicPr>
          <p:blipFill>
            <a:blip r:embed="rId6" cstate="print"/>
            <a:srcRect/>
            <a:stretch>
              <a:fillRect/>
            </a:stretch>
          </p:blipFill>
          <p:spPr bwMode="auto">
            <a:xfrm>
              <a:off x="2200" y="1706"/>
              <a:ext cx="451" cy="316"/>
            </a:xfrm>
            <a:prstGeom prst="rect">
              <a:avLst/>
            </a:prstGeom>
            <a:grpFill/>
            <a:ln w="28575">
              <a:noFill/>
              <a:miter lim="800000"/>
              <a:headEnd/>
              <a:tailEnd/>
            </a:ln>
          </p:spPr>
        </p:pic>
        <p:pic>
          <p:nvPicPr>
            <p:cNvPr id="11" name="Picture 18" descr="banner-niwa-logo"/>
            <p:cNvPicPr>
              <a:picLocks noChangeAspect="1" noChangeArrowheads="1"/>
            </p:cNvPicPr>
            <p:nvPr/>
          </p:nvPicPr>
          <p:blipFill>
            <a:blip r:embed="rId7" cstate="print"/>
            <a:srcRect/>
            <a:stretch>
              <a:fillRect/>
            </a:stretch>
          </p:blipFill>
          <p:spPr bwMode="auto">
            <a:xfrm>
              <a:off x="2130" y="2231"/>
              <a:ext cx="703" cy="183"/>
            </a:xfrm>
            <a:prstGeom prst="rect">
              <a:avLst/>
            </a:prstGeom>
            <a:grpFill/>
            <a:ln w="28575">
              <a:noFill/>
              <a:miter lim="800000"/>
              <a:headEnd/>
              <a:tailEnd/>
            </a:ln>
          </p:spPr>
        </p:pic>
        <p:pic>
          <p:nvPicPr>
            <p:cNvPr id="12" name="Picture 19" descr="csiro"/>
            <p:cNvPicPr>
              <a:picLocks noChangeAspect="1" noChangeArrowheads="1"/>
            </p:cNvPicPr>
            <p:nvPr/>
          </p:nvPicPr>
          <p:blipFill>
            <a:blip r:embed="rId8" cstate="print"/>
            <a:srcRect/>
            <a:stretch>
              <a:fillRect/>
            </a:stretch>
          </p:blipFill>
          <p:spPr bwMode="auto">
            <a:xfrm>
              <a:off x="2744" y="1698"/>
              <a:ext cx="270" cy="347"/>
            </a:xfrm>
            <a:prstGeom prst="rect">
              <a:avLst/>
            </a:prstGeom>
            <a:grpFill/>
            <a:ln w="28575">
              <a:noFill/>
              <a:miter lim="800000"/>
              <a:headEnd/>
              <a:tailEnd/>
            </a:ln>
          </p:spPr>
        </p:pic>
        <p:pic>
          <p:nvPicPr>
            <p:cNvPr id="13" name="Picture 20" descr="kma_logo_2010"/>
            <p:cNvPicPr>
              <a:picLocks noChangeAspect="1" noChangeArrowheads="1"/>
            </p:cNvPicPr>
            <p:nvPr/>
          </p:nvPicPr>
          <p:blipFill>
            <a:blip r:embed="rId9" cstate="print"/>
            <a:srcRect/>
            <a:stretch>
              <a:fillRect/>
            </a:stretch>
          </p:blipFill>
          <p:spPr bwMode="auto">
            <a:xfrm>
              <a:off x="2916" y="2237"/>
              <a:ext cx="735" cy="175"/>
            </a:xfrm>
            <a:prstGeom prst="rect">
              <a:avLst/>
            </a:prstGeom>
            <a:grpFill/>
            <a:ln w="28575">
              <a:noFill/>
              <a:miter lim="800000"/>
              <a:headEnd/>
              <a:tailEnd/>
            </a:ln>
          </p:spPr>
        </p:pic>
        <p:pic>
          <p:nvPicPr>
            <p:cNvPr id="14" name="Picture 21" descr="moes_india"/>
            <p:cNvPicPr>
              <a:picLocks noChangeAspect="1" noChangeArrowheads="1"/>
            </p:cNvPicPr>
            <p:nvPr/>
          </p:nvPicPr>
          <p:blipFill>
            <a:blip r:embed="rId10" cstate="print"/>
            <a:srcRect/>
            <a:stretch>
              <a:fillRect/>
            </a:stretch>
          </p:blipFill>
          <p:spPr bwMode="auto">
            <a:xfrm>
              <a:off x="3107" y="1706"/>
              <a:ext cx="451" cy="325"/>
            </a:xfrm>
            <a:prstGeom prst="rect">
              <a:avLst/>
            </a:prstGeom>
            <a:grpFill/>
            <a:ln w="28575">
              <a:noFill/>
              <a:miter lim="800000"/>
              <a:headEnd/>
              <a:tailEnd/>
            </a:ln>
          </p:spPr>
        </p:pic>
        <p:pic>
          <p:nvPicPr>
            <p:cNvPr id="15" name="Picture 22" descr="logo_landscape"/>
            <p:cNvPicPr>
              <a:picLocks noChangeAspect="1" noChangeArrowheads="1"/>
            </p:cNvPicPr>
            <p:nvPr/>
          </p:nvPicPr>
          <p:blipFill>
            <a:blip r:embed="rId11" cstate="print"/>
            <a:srcRect/>
            <a:stretch>
              <a:fillRect/>
            </a:stretch>
          </p:blipFill>
          <p:spPr bwMode="auto">
            <a:xfrm>
              <a:off x="2290" y="2852"/>
              <a:ext cx="1122" cy="215"/>
            </a:xfrm>
            <a:prstGeom prst="rect">
              <a:avLst/>
            </a:prstGeom>
            <a:grpFill/>
            <a:ln w="28575">
              <a:noFill/>
              <a:miter lim="800000"/>
              <a:headEnd/>
              <a:tailEnd/>
            </a:ln>
          </p:spPr>
        </p:pic>
        <p:pic>
          <p:nvPicPr>
            <p:cNvPr id="16" name="Picture 23" descr="NCAS_logo"/>
            <p:cNvPicPr>
              <a:picLocks noChangeAspect="1" noChangeArrowheads="1"/>
            </p:cNvPicPr>
            <p:nvPr/>
          </p:nvPicPr>
          <p:blipFill>
            <a:blip r:embed="rId12" cstate="print"/>
            <a:srcRect/>
            <a:stretch>
              <a:fillRect/>
            </a:stretch>
          </p:blipFill>
          <p:spPr bwMode="auto">
            <a:xfrm>
              <a:off x="2200" y="2544"/>
              <a:ext cx="598" cy="138"/>
            </a:xfrm>
            <a:prstGeom prst="rect">
              <a:avLst/>
            </a:prstGeom>
            <a:grpFill/>
            <a:ln w="28575">
              <a:noFill/>
              <a:miter lim="800000"/>
              <a:headEnd/>
              <a:tailEnd/>
            </a:ln>
          </p:spPr>
        </p:pic>
        <p:sp>
          <p:nvSpPr>
            <p:cNvPr id="17" name="Rectangle 24"/>
            <p:cNvSpPr>
              <a:spLocks noChangeArrowheads="1"/>
            </p:cNvSpPr>
            <p:nvPr/>
          </p:nvSpPr>
          <p:spPr bwMode="auto">
            <a:xfrm>
              <a:off x="2109" y="1616"/>
              <a:ext cx="1587" cy="1496"/>
            </a:xfrm>
            <a:prstGeom prst="rect">
              <a:avLst/>
            </a:prstGeom>
            <a:grpFill/>
            <a:ln w="28575" algn="ctr">
              <a:noFill/>
              <a:miter lim="800000"/>
              <a:headEnd/>
              <a:tailEnd/>
            </a:ln>
          </p:spPr>
          <p:txBody>
            <a:bodyPr wrap="none" anchor="ctr"/>
            <a:lstStyle/>
            <a:p>
              <a:pPr defTabSz="914400">
                <a:lnSpc>
                  <a:spcPct val="85000"/>
                </a:lnSpc>
                <a:defRPr/>
              </a:pPr>
              <a:endParaRPr lang="en-US" sz="1200">
                <a:solidFill>
                  <a:srgbClr val="000000"/>
                </a:solidFill>
                <a:latin typeface="Calibri" pitchFamily="34" charset="0"/>
                <a:ea typeface="ＭＳ Ｐゴシック" charset="0"/>
                <a:cs typeface="Arial" pitchFamily="34" charset="0"/>
              </a:endParaRPr>
            </a:p>
          </p:txBody>
        </p:sp>
        <p:pic>
          <p:nvPicPr>
            <p:cNvPr id="18" name="Picture 39" descr="logo_coecss_small3"/>
            <p:cNvPicPr>
              <a:picLocks noChangeAspect="1" noChangeArrowheads="1"/>
            </p:cNvPicPr>
            <p:nvPr/>
          </p:nvPicPr>
          <p:blipFill>
            <a:blip r:embed="rId13" cstate="print"/>
            <a:srcRect/>
            <a:stretch>
              <a:fillRect/>
            </a:stretch>
          </p:blipFill>
          <p:spPr bwMode="auto">
            <a:xfrm>
              <a:off x="2973" y="2511"/>
              <a:ext cx="542" cy="193"/>
            </a:xfrm>
            <a:prstGeom prst="rect">
              <a:avLst/>
            </a:prstGeom>
            <a:grpFill/>
            <a:ln w="9525">
              <a:noFill/>
              <a:miter lim="800000"/>
              <a:headEnd/>
              <a:tailEnd/>
            </a:ln>
          </p:spPr>
        </p:pic>
      </p:grpSp>
      <p:pic>
        <p:nvPicPr>
          <p:cNvPr id="93196" name="Picture 2" descr="http://spaceinimages.esa.int/var/esa/storage/images/esa_multimedia/images/2012/07/climate_and_weather/11257921-2-eng-GB/climate_and_weather_node_full_image.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8" y="0"/>
            <a:ext cx="1739901"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p:cNvCxnSpPr/>
          <p:nvPr/>
        </p:nvCxnSpPr>
        <p:spPr>
          <a:xfrm>
            <a:off x="1763713" y="0"/>
            <a:ext cx="0" cy="6858000"/>
          </a:xfrm>
          <a:prstGeom prst="line">
            <a:avLst/>
          </a:prstGeom>
        </p:spPr>
        <p:style>
          <a:lnRef idx="1">
            <a:schemeClr val="accent6"/>
          </a:lnRef>
          <a:fillRef idx="0">
            <a:schemeClr val="accent6"/>
          </a:fillRef>
          <a:effectRef idx="0">
            <a:schemeClr val="accent6"/>
          </a:effectRef>
          <a:fontRef idx="minor">
            <a:schemeClr val="tx1"/>
          </a:fontRef>
        </p:style>
      </p:cxnSp>
      <p:pic>
        <p:nvPicPr>
          <p:cNvPr id="93198" name="Picture 4" descr="https://www.wmo.int/pages/prog/dra/eguides/images/wmo/seamless-prediction-wmo-stratplanfig5.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865188"/>
            <a:ext cx="1765301"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p:nvSpPr>
        <p:spPr>
          <a:xfrm>
            <a:off x="2566988" y="4611688"/>
            <a:ext cx="5419725" cy="625475"/>
          </a:xfrm>
          <a:prstGeom prst="rect">
            <a:avLst/>
          </a:prstGeom>
          <a:solidFill>
            <a:srgbClr val="EAF860">
              <a:alpha val="29020"/>
            </a:srgb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GB" sz="1000" b="1">
              <a:solidFill>
                <a:srgbClr val="FFFFFF"/>
              </a:solidFill>
            </a:endParaRPr>
          </a:p>
        </p:txBody>
      </p:sp>
    </p:spTree>
    <p:extLst>
      <p:ext uri="{BB962C8B-B14F-4D97-AF65-F5344CB8AC3E}">
        <p14:creationId xmlns:p14="http://schemas.microsoft.com/office/powerpoint/2010/main" val="194145580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7" descr="B_Fig5"/>
          <p:cNvPicPr>
            <a:picLocks noChangeAspect="1" noChangeArrowheads="1"/>
          </p:cNvPicPr>
          <p:nvPr/>
        </p:nvPicPr>
        <p:blipFill>
          <a:blip r:embed="rId2">
            <a:clrChange>
              <a:clrFrom>
                <a:srgbClr val="D5DCEC"/>
              </a:clrFrom>
              <a:clrTo>
                <a:srgbClr val="D5DCEC">
                  <a:alpha val="0"/>
                </a:srgbClr>
              </a:clrTo>
            </a:clrChange>
            <a:extLst>
              <a:ext uri="{28A0092B-C50C-407E-A947-70E740481C1C}">
                <a14:useLocalDpi xmlns:a14="http://schemas.microsoft.com/office/drawing/2010/main" val="0"/>
              </a:ext>
            </a:extLst>
          </a:blip>
          <a:srcRect l="70370" r="1251" b="38217"/>
          <a:stretch>
            <a:fillRect/>
          </a:stretch>
        </p:blipFill>
        <p:spPr bwMode="auto">
          <a:xfrm>
            <a:off x="7315200" y="2362200"/>
            <a:ext cx="1555750"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Line 8"/>
          <p:cNvSpPr>
            <a:spLocks noChangeShapeType="1"/>
          </p:cNvSpPr>
          <p:nvPr/>
        </p:nvSpPr>
        <p:spPr bwMode="auto">
          <a:xfrm>
            <a:off x="7278688" y="2838450"/>
            <a:ext cx="0" cy="2012950"/>
          </a:xfrm>
          <a:prstGeom prst="line">
            <a:avLst/>
          </a:prstGeom>
          <a:noFill/>
          <a:ln w="28575">
            <a:solidFill>
              <a:schemeClr val="bg2"/>
            </a:solidFill>
            <a:round/>
            <a:headEnd type="triangle" w="med" len="me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FFFFFF"/>
              </a:solidFill>
              <a:latin typeface="Arial" pitchFamily="34" charset="0"/>
              <a:ea typeface="+mn-ea"/>
            </a:endParaRPr>
          </a:p>
        </p:txBody>
      </p:sp>
      <p:sp>
        <p:nvSpPr>
          <p:cNvPr id="90116" name="Line 9"/>
          <p:cNvSpPr>
            <a:spLocks noChangeShapeType="1"/>
          </p:cNvSpPr>
          <p:nvPr/>
        </p:nvSpPr>
        <p:spPr bwMode="auto">
          <a:xfrm>
            <a:off x="7275513" y="4849813"/>
            <a:ext cx="1657350"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FFFFFF"/>
              </a:solidFill>
              <a:latin typeface="Arial" pitchFamily="34" charset="0"/>
              <a:ea typeface="+mn-ea"/>
            </a:endParaRPr>
          </a:p>
        </p:txBody>
      </p:sp>
      <p:sp>
        <p:nvSpPr>
          <p:cNvPr id="90117" name="AutoShape 11"/>
          <p:cNvSpPr>
            <a:spLocks noChangeArrowheads="1"/>
          </p:cNvSpPr>
          <p:nvPr/>
        </p:nvSpPr>
        <p:spPr bwMode="auto">
          <a:xfrm>
            <a:off x="3276600" y="3352800"/>
            <a:ext cx="647700" cy="241300"/>
          </a:xfrm>
          <a:prstGeom prst="chevron">
            <a:avLst>
              <a:gd name="adj" fmla="val 44936"/>
            </a:avLst>
          </a:prstGeom>
          <a:solidFill>
            <a:srgbClr val="6699FF"/>
          </a:solidFill>
          <a:ln w="9525">
            <a:solidFill>
              <a:schemeClr val="tx1"/>
            </a:solidFill>
            <a:miter lim="800000"/>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800" smtClean="0">
              <a:solidFill>
                <a:srgbClr val="FFFFFF"/>
              </a:solidFill>
              <a:ea typeface="+mn-ea"/>
            </a:endParaRPr>
          </a:p>
        </p:txBody>
      </p:sp>
      <p:sp>
        <p:nvSpPr>
          <p:cNvPr id="90118" name="Text Box 13"/>
          <p:cNvSpPr txBox="1">
            <a:spLocks noChangeArrowheads="1"/>
          </p:cNvSpPr>
          <p:nvPr/>
        </p:nvSpPr>
        <p:spPr bwMode="auto">
          <a:xfrm>
            <a:off x="304800" y="5380038"/>
            <a:ext cx="2665413" cy="1477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r>
              <a:rPr lang="en-GB" altLang="en-US" sz="1800" smtClean="0">
                <a:solidFill>
                  <a:srgbClr val="000000"/>
                </a:solidFill>
                <a:ea typeface="+mn-ea"/>
              </a:rPr>
              <a:t>N x Global coupled model at ~10km with lead times of days to years:</a:t>
            </a:r>
          </a:p>
          <a:p>
            <a:pPr algn="ctr" defTabSz="914400" eaLnBrk="1" hangingPunct="1"/>
            <a:r>
              <a:rPr lang="en-GB" altLang="en-US" sz="1800" b="1" smtClean="0">
                <a:solidFill>
                  <a:srgbClr val="000000"/>
                </a:solidFill>
                <a:ea typeface="+mn-ea"/>
              </a:rPr>
              <a:t>Synoptic drivers</a:t>
            </a:r>
          </a:p>
        </p:txBody>
      </p:sp>
      <p:sp>
        <p:nvSpPr>
          <p:cNvPr id="90119" name="Text Box 14"/>
          <p:cNvSpPr txBox="1">
            <a:spLocks noChangeArrowheads="1"/>
          </p:cNvSpPr>
          <p:nvPr/>
        </p:nvSpPr>
        <p:spPr bwMode="auto">
          <a:xfrm>
            <a:off x="3635375" y="5661025"/>
            <a:ext cx="2952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r>
              <a:rPr lang="en-GB" altLang="en-US" sz="1800" smtClean="0">
                <a:solidFill>
                  <a:srgbClr val="000000"/>
                </a:solidFill>
                <a:ea typeface="+mn-ea"/>
              </a:rPr>
              <a:t>N x local coupled model at ~&lt;=1km :</a:t>
            </a:r>
          </a:p>
          <a:p>
            <a:pPr algn="ctr" defTabSz="914400" eaLnBrk="1" hangingPunct="1"/>
            <a:r>
              <a:rPr lang="en-GB" altLang="en-US" sz="1800" b="1" smtClean="0">
                <a:solidFill>
                  <a:srgbClr val="000000"/>
                </a:solidFill>
                <a:ea typeface="+mn-ea"/>
              </a:rPr>
              <a:t>Local meteorology</a:t>
            </a:r>
          </a:p>
        </p:txBody>
      </p:sp>
      <p:sp>
        <p:nvSpPr>
          <p:cNvPr id="90120" name="Text Box 15"/>
          <p:cNvSpPr txBox="1">
            <a:spLocks noChangeArrowheads="1"/>
          </p:cNvSpPr>
          <p:nvPr/>
        </p:nvSpPr>
        <p:spPr bwMode="auto">
          <a:xfrm>
            <a:off x="6877050" y="5661025"/>
            <a:ext cx="2303463"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r>
              <a:rPr lang="en-GB" altLang="en-US" sz="1800" smtClean="0">
                <a:solidFill>
                  <a:srgbClr val="000000"/>
                </a:solidFill>
                <a:ea typeface="+mn-ea"/>
              </a:rPr>
              <a:t>PDF of local hazard:</a:t>
            </a:r>
          </a:p>
          <a:p>
            <a:pPr algn="ctr" defTabSz="914400" eaLnBrk="1" hangingPunct="1"/>
            <a:r>
              <a:rPr lang="en-GB" altLang="en-US" sz="1800" b="1" smtClean="0">
                <a:solidFill>
                  <a:srgbClr val="000000"/>
                </a:solidFill>
                <a:ea typeface="+mn-ea"/>
              </a:rPr>
              <a:t>Impacts</a:t>
            </a:r>
          </a:p>
        </p:txBody>
      </p:sp>
      <p:grpSp>
        <p:nvGrpSpPr>
          <p:cNvPr id="90121" name="Group 15"/>
          <p:cNvGrpSpPr>
            <a:grpSpLocks/>
          </p:cNvGrpSpPr>
          <p:nvPr/>
        </p:nvGrpSpPr>
        <p:grpSpPr bwMode="auto">
          <a:xfrm>
            <a:off x="0" y="1676400"/>
            <a:ext cx="3195638" cy="3354388"/>
            <a:chOff x="7620" y="2060575"/>
            <a:chExt cx="3195955" cy="3351944"/>
          </a:xfrm>
        </p:grpSpPr>
        <p:pic>
          <p:nvPicPr>
            <p:cNvPr id="90125" name="Picture 2" descr="http://www.metoffice.gov.uk/media/image/t/j/First_PS34_forecast_120_large.png"/>
            <p:cNvPicPr>
              <a:picLocks noChangeAspect="1" noChangeArrowheads="1"/>
            </p:cNvPicPr>
            <p:nvPr/>
          </p:nvPicPr>
          <p:blipFill>
            <a:blip r:embed="rId3">
              <a:extLst>
                <a:ext uri="{28A0092B-C50C-407E-A947-70E740481C1C}">
                  <a14:useLocalDpi xmlns:a14="http://schemas.microsoft.com/office/drawing/2010/main" val="0"/>
                </a:ext>
              </a:extLst>
            </a:blip>
            <a:srcRect l="8357" t="6227" r="9245" b="2492"/>
            <a:stretch>
              <a:fillRect/>
            </a:stretch>
          </p:blipFill>
          <p:spPr bwMode="auto">
            <a:xfrm>
              <a:off x="17942" y="2240280"/>
              <a:ext cx="3185633" cy="317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7620" y="2060575"/>
              <a:ext cx="250850" cy="369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GB">
                <a:ln>
                  <a:solidFill>
                    <a:srgbClr val="FFFFFF"/>
                  </a:solidFill>
                </a:ln>
                <a:solidFill>
                  <a:srgbClr val="FFFFFF"/>
                </a:solidFill>
              </a:endParaRPr>
            </a:p>
          </p:txBody>
        </p:sp>
      </p:grpSp>
      <p:pic>
        <p:nvPicPr>
          <p:cNvPr id="90122" name="Picture 16" descr="Capture.JPG"/>
          <p:cNvPicPr>
            <a:picLocks noChangeAspect="1"/>
          </p:cNvPicPr>
          <p:nvPr/>
        </p:nvPicPr>
        <p:blipFill>
          <a:blip r:embed="rId4">
            <a:extLst>
              <a:ext uri="{28A0092B-C50C-407E-A947-70E740481C1C}">
                <a14:useLocalDpi xmlns:a14="http://schemas.microsoft.com/office/drawing/2010/main" val="0"/>
              </a:ext>
            </a:extLst>
          </a:blip>
          <a:srcRect l="2448" t="6844" r="2000"/>
          <a:stretch>
            <a:fillRect/>
          </a:stretch>
        </p:blipFill>
        <p:spPr bwMode="auto">
          <a:xfrm>
            <a:off x="4038600" y="1905000"/>
            <a:ext cx="2305050" cy="300037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90123" name="AutoShape 11"/>
          <p:cNvSpPr>
            <a:spLocks noChangeArrowheads="1"/>
          </p:cNvSpPr>
          <p:nvPr/>
        </p:nvSpPr>
        <p:spPr bwMode="auto">
          <a:xfrm>
            <a:off x="6477000" y="3352800"/>
            <a:ext cx="647700" cy="241300"/>
          </a:xfrm>
          <a:prstGeom prst="chevron">
            <a:avLst>
              <a:gd name="adj" fmla="val 44936"/>
            </a:avLst>
          </a:prstGeom>
          <a:solidFill>
            <a:srgbClr val="6699FF"/>
          </a:solidFill>
          <a:ln w="9525">
            <a:solidFill>
              <a:schemeClr val="tx1"/>
            </a:solidFill>
            <a:miter lim="800000"/>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800" smtClean="0">
              <a:solidFill>
                <a:srgbClr val="FFFFFF"/>
              </a:solidFill>
              <a:ea typeface="+mn-ea"/>
            </a:endParaRPr>
          </a:p>
        </p:txBody>
      </p:sp>
      <p:sp>
        <p:nvSpPr>
          <p:cNvPr id="90124" name="Rectangle 2"/>
          <p:cNvSpPr txBox="1">
            <a:spLocks noChangeArrowheads="1"/>
          </p:cNvSpPr>
          <p:nvPr/>
        </p:nvSpPr>
        <p:spPr bwMode="auto">
          <a:xfrm>
            <a:off x="1651000" y="57150"/>
            <a:ext cx="7385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4000" smtClean="0">
                <a:solidFill>
                  <a:srgbClr val="000000"/>
                </a:solidFill>
                <a:ea typeface="+mn-ea"/>
              </a:rPr>
              <a:t>Met Office Modelling Strategy</a:t>
            </a:r>
            <a:endParaRPr lang="en-GB" altLang="en-US" sz="3600" smtClean="0">
              <a:solidFill>
                <a:srgbClr val="000000"/>
              </a:solidFill>
              <a:ea typeface="+mn-ea"/>
            </a:endParaRPr>
          </a:p>
        </p:txBody>
      </p:sp>
    </p:spTree>
    <p:extLst>
      <p:ext uri="{BB962C8B-B14F-4D97-AF65-F5344CB8AC3E}">
        <p14:creationId xmlns:p14="http://schemas.microsoft.com/office/powerpoint/2010/main" val="3191647723"/>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age45.png"/>
          <p:cNvPicPr/>
          <p:nvPr/>
        </p:nvPicPr>
        <p:blipFill>
          <a:blip r:embed="rId4" cstate="print">
            <a:lum bright="70000" contrast="-71000"/>
            <a:extLst/>
          </a:blip>
          <a:stretch>
            <a:fillRect/>
          </a:stretch>
        </p:blipFill>
        <p:spPr>
          <a:xfrm>
            <a:off x="0" y="-171400"/>
            <a:ext cx="9144000" cy="3456384"/>
          </a:xfrm>
          <a:prstGeom prst="rect">
            <a:avLst/>
          </a:prstGeom>
          <a:ln w="12700" cap="flat">
            <a:noFill/>
            <a:miter lim="400000"/>
          </a:ln>
          <a:effectLst>
            <a:softEdge rad="317500"/>
          </a:effectLst>
        </p:spPr>
      </p:pic>
      <p:grpSp>
        <p:nvGrpSpPr>
          <p:cNvPr id="94211" name="Group 60"/>
          <p:cNvGrpSpPr>
            <a:grpSpLocks/>
          </p:cNvGrpSpPr>
          <p:nvPr/>
        </p:nvGrpSpPr>
        <p:grpSpPr bwMode="auto">
          <a:xfrm>
            <a:off x="-49213" y="33338"/>
            <a:ext cx="9015413" cy="3395662"/>
            <a:chOff x="-49214" y="999737"/>
            <a:chExt cx="9015415" cy="3396286"/>
          </a:xfrm>
        </p:grpSpPr>
        <p:sp>
          <p:nvSpPr>
            <p:cNvPr id="62" name="Shape 193"/>
            <p:cNvSpPr/>
            <p:nvPr/>
          </p:nvSpPr>
          <p:spPr>
            <a:xfrm>
              <a:off x="965199" y="999737"/>
              <a:ext cx="7929565" cy="717682"/>
            </a:xfrm>
            <a:prstGeom prst="rightArrow">
              <a:avLst>
                <a:gd name="adj1" fmla="val 40972"/>
                <a:gd name="adj2" fmla="val 113300"/>
              </a:avLst>
            </a:prstGeom>
            <a:solidFill>
              <a:srgbClr val="DCDEE0"/>
            </a:solidFill>
            <a:ln w="12700">
              <a:miter lim="400000"/>
            </a:ln>
            <a:effectLst>
              <a:outerShdw blurRad="25400" dist="12700" dir="5400000" rotWithShape="0">
                <a:srgbClr val="000000">
                  <a:alpha val="50000"/>
                </a:srgbClr>
              </a:outerShdw>
            </a:effectLst>
          </p:spPr>
          <p:txBody>
            <a:bodyPr lIns="0" tIns="0" rIns="0" bIns="0" anchor="ctr"/>
            <a:lstStyle/>
            <a:p>
              <a:pPr algn="ctr" defTabSz="584200" fontAlgn="auto">
                <a:lnSpc>
                  <a:spcPts val="3300"/>
                </a:lnSpc>
                <a:spcBef>
                  <a:spcPts val="0"/>
                </a:spcBef>
                <a:spcAft>
                  <a:spcPts val="0"/>
                </a:spcAft>
                <a:tabLst>
                  <a:tab pos="1066800" algn="l"/>
                </a:tabLst>
                <a:defRPr sz="2800">
                  <a:effectLst>
                    <a:outerShdw blurRad="12700" dist="25400" dir="2700000" rotWithShape="0">
                      <a:srgbClr val="FFFFFF"/>
                    </a:outerShdw>
                  </a:effectLst>
                  <a:uFillTx/>
                  <a:latin typeface="Gill Sans"/>
                  <a:ea typeface="Gill Sans"/>
                  <a:cs typeface="Gill Sans"/>
                  <a:sym typeface="Gill Sans"/>
                </a:defRPr>
              </a:pPr>
              <a:endParaRPr sz="2800" kern="0">
                <a:solidFill>
                  <a:sysClr val="windowText" lastClr="000000"/>
                </a:solidFill>
                <a:effectLst>
                  <a:outerShdw blurRad="12700" dist="25400" dir="2700000" rotWithShape="0">
                    <a:srgbClr val="FFFFFF"/>
                  </a:outerShdw>
                </a:effectLst>
                <a:latin typeface="Calibri" pitchFamily="34" charset="0"/>
                <a:ea typeface="Gill Sans"/>
                <a:cs typeface="Gill Sans"/>
                <a:sym typeface="Gill Sans"/>
              </a:endParaRPr>
            </a:p>
          </p:txBody>
        </p:sp>
        <p:pic>
          <p:nvPicPr>
            <p:cNvPr id="63" name="image13.png" descr="image-1.png"/>
            <p:cNvPicPr/>
            <p:nvPr/>
          </p:nvPicPr>
          <p:blipFill>
            <a:blip r:embed="rId5" cstate="print">
              <a:extLst/>
            </a:blip>
            <a:stretch>
              <a:fillRect/>
            </a:stretch>
          </p:blipFill>
          <p:spPr>
            <a:xfrm>
              <a:off x="4229385" y="1574538"/>
              <a:ext cx="846671" cy="949277"/>
            </a:xfrm>
            <a:prstGeom prst="ellipse">
              <a:avLst/>
            </a:prstGeom>
            <a:ln>
              <a:noFill/>
            </a:ln>
            <a:effectLst>
              <a:softEdge rad="112500"/>
            </a:effectLst>
          </p:spPr>
        </p:pic>
        <p:pic>
          <p:nvPicPr>
            <p:cNvPr id="64" name="image14.png" descr="image-5.png"/>
            <p:cNvPicPr/>
            <p:nvPr/>
          </p:nvPicPr>
          <p:blipFill>
            <a:blip r:embed="rId6" cstate="print">
              <a:extLst/>
            </a:blip>
            <a:stretch>
              <a:fillRect/>
            </a:stretch>
          </p:blipFill>
          <p:spPr>
            <a:xfrm>
              <a:off x="964799" y="1560250"/>
              <a:ext cx="1014913" cy="1035573"/>
            </a:xfrm>
            <a:prstGeom prst="ellipse">
              <a:avLst/>
            </a:prstGeom>
            <a:ln>
              <a:noFill/>
            </a:ln>
            <a:effectLst>
              <a:softEdge rad="112500"/>
            </a:effectLst>
          </p:spPr>
        </p:pic>
        <p:pic>
          <p:nvPicPr>
            <p:cNvPr id="65" name="image15.png" descr="image-4.png"/>
            <p:cNvPicPr/>
            <p:nvPr/>
          </p:nvPicPr>
          <p:blipFill>
            <a:blip r:embed="rId7" cstate="print">
              <a:extLst/>
            </a:blip>
            <a:stretch>
              <a:fillRect/>
            </a:stretch>
          </p:blipFill>
          <p:spPr>
            <a:xfrm>
              <a:off x="5940152" y="1544086"/>
              <a:ext cx="1931337" cy="958852"/>
            </a:xfrm>
            <a:prstGeom prst="ellipse">
              <a:avLst/>
            </a:prstGeom>
            <a:ln>
              <a:noFill/>
            </a:ln>
            <a:effectLst>
              <a:softEdge rad="112500"/>
            </a:effectLst>
          </p:spPr>
        </p:pic>
        <p:sp>
          <p:nvSpPr>
            <p:cNvPr id="66" name="Shape 201"/>
            <p:cNvSpPr/>
            <p:nvPr/>
          </p:nvSpPr>
          <p:spPr>
            <a:xfrm>
              <a:off x="-49214" y="1228379"/>
              <a:ext cx="9015415" cy="246107"/>
            </a:xfrm>
            <a:prstGeom prst="rect">
              <a:avLst/>
            </a:prstGeom>
            <a:ln w="12700">
              <a:miter lim="400000"/>
            </a:ln>
            <a:extLst>
              <a:ext uri="{C572A759-6A51-4108-AA02-DFA0A04FC94B}"/>
            </a:extLst>
          </p:spPr>
          <p:txBody>
            <a:bodyPr lIns="0" tIns="0" rIns="0" bIns="0">
              <a:spAutoFit/>
            </a:bodyPr>
            <a:lstStyle>
              <a:lvl1pPr algn="ctr" defTabSz="314325">
                <a:defRPr sz="1600" i="1">
                  <a:solidFill>
                    <a:srgbClr val="7F7F7F"/>
                  </a:solidFill>
                  <a:uFillTx/>
                  <a:latin typeface="+mj-lt"/>
                  <a:ea typeface="+mj-ea"/>
                  <a:cs typeface="+mj-cs"/>
                  <a:sym typeface="Helvetica"/>
                </a:defRPr>
              </a:lvl1pPr>
            </a:lstStyle>
            <a:p>
              <a:pPr fontAlgn="auto">
                <a:spcBef>
                  <a:spcPts val="0"/>
                </a:spcBef>
                <a:spcAft>
                  <a:spcPts val="0"/>
                </a:spcAft>
                <a:defRPr sz="1800" i="0">
                  <a:solidFill>
                    <a:srgbClr val="000000"/>
                  </a:solidFill>
                </a:defRPr>
              </a:pPr>
              <a:r>
                <a:rPr sz="1800" i="0" kern="0" dirty="0">
                  <a:solidFill>
                    <a:srgbClr val="000000">
                      <a:lumMod val="65000"/>
                      <a:lumOff val="35000"/>
                    </a:srgbClr>
                  </a:solidFill>
                </a:rPr>
                <a:t>Hours       Days         Weeks        Months        Seasons        Decades        Centuries</a:t>
              </a:r>
            </a:p>
          </p:txBody>
        </p:sp>
        <p:sp>
          <p:nvSpPr>
            <p:cNvPr id="67" name="Shape 202"/>
            <p:cNvSpPr/>
            <p:nvPr/>
          </p:nvSpPr>
          <p:spPr>
            <a:xfrm>
              <a:off x="982662" y="2778064"/>
              <a:ext cx="1141412" cy="320734"/>
            </a:xfrm>
            <a:prstGeom prst="rect">
              <a:avLst/>
            </a:prstGeom>
            <a:solidFill>
              <a:srgbClr val="B9DB0E">
                <a:lumMod val="75000"/>
              </a:srgbClr>
            </a:solidFill>
            <a:ln w="12700">
              <a:miter lim="400000"/>
            </a:ln>
            <a:extLst>
              <a:ext uri="{C572A759-6A51-4108-AA02-DFA0A04FC94B}"/>
            </a:extLst>
          </p:spPr>
          <p:txBody>
            <a:bodyPr lIns="35716" tIns="35716" rIns="35716" bIns="35716" anchor="ctr">
              <a:spAutoFit/>
            </a:bodyPr>
            <a:lstStyle>
              <a:lvl1pPr algn="ctr" defTabSz="584200">
                <a:lnSpc>
                  <a:spcPts val="2100"/>
                </a:lnSpc>
                <a:defRPr sz="1800">
                  <a:uFillTx/>
                  <a:latin typeface="Gill Sans"/>
                  <a:ea typeface="Gill Sans"/>
                  <a:cs typeface="Gill Sans"/>
                  <a:sym typeface="Gill Sans"/>
                </a:defRPr>
              </a:lvl1pPr>
            </a:lstStyle>
            <a:p>
              <a:pPr fontAlgn="auto">
                <a:spcBef>
                  <a:spcPts val="0"/>
                </a:spcBef>
                <a:spcAft>
                  <a:spcPts val="0"/>
                </a:spcAft>
                <a:defRPr/>
              </a:pPr>
              <a:r>
                <a:rPr sz="1400" kern="0" dirty="0">
                  <a:solidFill>
                    <a:sysClr val="windowText" lastClr="000000"/>
                  </a:solidFill>
                  <a:latin typeface="Calibri" pitchFamily="34" charset="0"/>
                </a:rPr>
                <a:t>Deterministic</a:t>
              </a:r>
            </a:p>
          </p:txBody>
        </p:sp>
        <p:sp>
          <p:nvSpPr>
            <p:cNvPr id="68" name="Shape 203"/>
            <p:cNvSpPr/>
            <p:nvPr/>
          </p:nvSpPr>
          <p:spPr>
            <a:xfrm>
              <a:off x="2124074" y="2765361"/>
              <a:ext cx="1992313" cy="381070"/>
            </a:xfrm>
            <a:prstGeom prst="rect">
              <a:avLst/>
            </a:prstGeom>
            <a:solidFill>
              <a:srgbClr val="B9DB0E">
                <a:lumMod val="40000"/>
                <a:lumOff val="60000"/>
              </a:srgbClr>
            </a:solidFill>
            <a:ln w="12700">
              <a:miter lim="400000"/>
            </a:ln>
            <a:extLst>
              <a:ext uri="{C572A759-6A51-4108-AA02-DFA0A04FC94B}"/>
            </a:extLst>
          </p:spPr>
          <p:txBody>
            <a:bodyPr lIns="35716" tIns="35716" rIns="35716" bIns="35716" anchor="ctr">
              <a:spAutoFit/>
            </a:bodyPr>
            <a:lstStyle>
              <a:lvl1pPr algn="ctr" defTabSz="584200">
                <a:lnSpc>
                  <a:spcPts val="2400"/>
                </a:lnSpc>
                <a:defRPr sz="2000">
                  <a:uFillTx/>
                  <a:latin typeface="Gill Sans"/>
                  <a:ea typeface="Gill Sans"/>
                  <a:cs typeface="Gill Sans"/>
                  <a:sym typeface="Gill Sans"/>
                </a:defRPr>
              </a:lvl1pPr>
            </a:lstStyle>
            <a:p>
              <a:pPr fontAlgn="auto">
                <a:spcBef>
                  <a:spcPts val="0"/>
                </a:spcBef>
                <a:spcAft>
                  <a:spcPts val="0"/>
                </a:spcAft>
                <a:defRPr sz="1800"/>
              </a:pPr>
              <a:r>
                <a:rPr lang="en-GB" sz="1600" kern="0" dirty="0" smtClean="0">
                  <a:solidFill>
                    <a:sysClr val="windowText" lastClr="000000"/>
                  </a:solidFill>
                  <a:latin typeface="Calibri" pitchFamily="34" charset="0"/>
                </a:rPr>
                <a:t>Ensembles</a:t>
              </a:r>
              <a:endParaRPr sz="1600" kern="0" dirty="0">
                <a:solidFill>
                  <a:sysClr val="windowText" lastClr="000000"/>
                </a:solidFill>
                <a:latin typeface="Calibri" pitchFamily="34" charset="0"/>
              </a:endParaRPr>
            </a:p>
          </p:txBody>
        </p:sp>
        <p:sp>
          <p:nvSpPr>
            <p:cNvPr id="69" name="Shape 204"/>
            <p:cNvSpPr/>
            <p:nvPr/>
          </p:nvSpPr>
          <p:spPr>
            <a:xfrm>
              <a:off x="4211638" y="2435101"/>
              <a:ext cx="665162" cy="357253"/>
            </a:xfrm>
            <a:prstGeom prst="rect">
              <a:avLst/>
            </a:prstGeom>
            <a:ln w="12700">
              <a:miter lim="400000"/>
            </a:ln>
            <a:extLst>
              <a:ext uri="{C572A759-6A51-4108-AA02-DFA0A04FC94B}"/>
            </a:extLst>
          </p:spPr>
          <p:txBody>
            <a:bodyPr wrap="none" lIns="35716" tIns="35716" rIns="35716" bIns="35716" anchor="ctr">
              <a:spAutoFit/>
            </a:bodyPr>
            <a:lstStyle>
              <a:lvl1pPr algn="ctr" defTabSz="584200">
                <a:lnSpc>
                  <a:spcPts val="2400"/>
                </a:lnSpc>
                <a:defRPr sz="2000">
                  <a:uFillTx/>
                  <a:latin typeface="Gill Sans"/>
                  <a:ea typeface="Gill Sans"/>
                  <a:cs typeface="Gill Sans"/>
                  <a:sym typeface="Gill Sans"/>
                </a:defRPr>
              </a:lvl1pPr>
            </a:lstStyle>
            <a:p>
              <a:pPr fontAlgn="auto">
                <a:spcBef>
                  <a:spcPts val="0"/>
                </a:spcBef>
                <a:spcAft>
                  <a:spcPts val="0"/>
                </a:spcAft>
                <a:defRPr sz="1800"/>
              </a:pPr>
              <a:r>
                <a:rPr sz="1600" b="1" kern="0" dirty="0" err="1">
                  <a:solidFill>
                    <a:sysClr val="windowText" lastClr="000000"/>
                  </a:solidFill>
                  <a:latin typeface="Calibri" pitchFamily="34" charset="0"/>
                </a:rPr>
                <a:t>GloSea</a:t>
              </a:r>
              <a:endParaRPr sz="1800" b="1" kern="0" dirty="0">
                <a:solidFill>
                  <a:sysClr val="windowText" lastClr="000000"/>
                </a:solidFill>
                <a:latin typeface="Calibri" pitchFamily="34" charset="0"/>
              </a:endParaRPr>
            </a:p>
          </p:txBody>
        </p:sp>
        <p:sp>
          <p:nvSpPr>
            <p:cNvPr id="70" name="Shape 205"/>
            <p:cNvSpPr/>
            <p:nvPr/>
          </p:nvSpPr>
          <p:spPr>
            <a:xfrm>
              <a:off x="5295900" y="2430337"/>
              <a:ext cx="754063" cy="357254"/>
            </a:xfrm>
            <a:prstGeom prst="rect">
              <a:avLst/>
            </a:prstGeom>
            <a:ln w="12700">
              <a:miter lim="400000"/>
            </a:ln>
            <a:extLst>
              <a:ext uri="{C572A759-6A51-4108-AA02-DFA0A04FC94B}"/>
            </a:extLst>
          </p:spPr>
          <p:txBody>
            <a:bodyPr wrap="none" lIns="35716" tIns="35716" rIns="35716" bIns="35716" anchor="ctr">
              <a:spAutoFit/>
            </a:bodyPr>
            <a:lstStyle>
              <a:lvl1pPr algn="ctr" defTabSz="584200">
                <a:lnSpc>
                  <a:spcPts val="2400"/>
                </a:lnSpc>
                <a:defRPr sz="2000">
                  <a:uFillTx/>
                  <a:latin typeface="Gill Sans"/>
                  <a:ea typeface="Gill Sans"/>
                  <a:cs typeface="Gill Sans"/>
                  <a:sym typeface="Gill Sans"/>
                </a:defRPr>
              </a:lvl1pPr>
            </a:lstStyle>
            <a:p>
              <a:pPr fontAlgn="auto">
                <a:spcBef>
                  <a:spcPts val="0"/>
                </a:spcBef>
                <a:spcAft>
                  <a:spcPts val="0"/>
                </a:spcAft>
                <a:defRPr sz="1800"/>
              </a:pPr>
              <a:r>
                <a:rPr sz="1600" b="1" kern="0" dirty="0">
                  <a:solidFill>
                    <a:sysClr val="windowText" lastClr="000000"/>
                  </a:solidFill>
                  <a:latin typeface="Calibri" pitchFamily="34" charset="0"/>
                </a:rPr>
                <a:t>Decadal</a:t>
              </a:r>
            </a:p>
          </p:txBody>
        </p:sp>
        <p:sp>
          <p:nvSpPr>
            <p:cNvPr id="71" name="Shape 206"/>
            <p:cNvSpPr/>
            <p:nvPr/>
          </p:nvSpPr>
          <p:spPr>
            <a:xfrm>
              <a:off x="6037263" y="2438276"/>
              <a:ext cx="2659063" cy="357253"/>
            </a:xfrm>
            <a:prstGeom prst="rect">
              <a:avLst/>
            </a:prstGeom>
            <a:ln w="12700">
              <a:miter lim="400000"/>
            </a:ln>
            <a:extLst>
              <a:ext uri="{C572A759-6A51-4108-AA02-DFA0A04FC94B}"/>
            </a:extLst>
          </p:spPr>
          <p:txBody>
            <a:bodyPr lIns="35716" tIns="35716" rIns="35716" bIns="35716" anchor="ctr">
              <a:spAutoFit/>
            </a:bodyPr>
            <a:lstStyle>
              <a:lvl1pPr algn="ctr" defTabSz="584200">
                <a:lnSpc>
                  <a:spcPts val="2400"/>
                </a:lnSpc>
                <a:defRPr sz="2000">
                  <a:uFillTx/>
                  <a:latin typeface="Gill Sans"/>
                  <a:ea typeface="Gill Sans"/>
                  <a:cs typeface="Gill Sans"/>
                  <a:sym typeface="Gill Sans"/>
                </a:defRPr>
              </a:lvl1pPr>
            </a:lstStyle>
            <a:p>
              <a:pPr fontAlgn="auto">
                <a:spcBef>
                  <a:spcPts val="0"/>
                </a:spcBef>
                <a:spcAft>
                  <a:spcPts val="0"/>
                </a:spcAft>
                <a:defRPr sz="1800"/>
              </a:pPr>
              <a:r>
                <a:rPr sz="1600" b="1" kern="0" dirty="0">
                  <a:solidFill>
                    <a:sysClr val="windowText" lastClr="000000"/>
                  </a:solidFill>
                  <a:latin typeface="Calibri" pitchFamily="34" charset="0"/>
                </a:rPr>
                <a:t>Climate </a:t>
              </a:r>
              <a:r>
                <a:rPr sz="1600" b="1" kern="0" dirty="0" smtClean="0">
                  <a:solidFill>
                    <a:sysClr val="windowText" lastClr="000000"/>
                  </a:solidFill>
                  <a:latin typeface="Calibri" pitchFamily="34" charset="0"/>
                </a:rPr>
                <a:t>Change</a:t>
              </a:r>
              <a:endParaRPr sz="1600" b="1" kern="0" dirty="0">
                <a:solidFill>
                  <a:sysClr val="windowText" lastClr="000000"/>
                </a:solidFill>
                <a:latin typeface="Calibri" pitchFamily="34" charset="0"/>
              </a:endParaRPr>
            </a:p>
          </p:txBody>
        </p:sp>
        <p:sp>
          <p:nvSpPr>
            <p:cNvPr id="72" name="Shape 211"/>
            <p:cNvSpPr/>
            <p:nvPr/>
          </p:nvSpPr>
          <p:spPr>
            <a:xfrm>
              <a:off x="677862" y="2452566"/>
              <a:ext cx="3438526" cy="341376"/>
            </a:xfrm>
            <a:prstGeom prst="rect">
              <a:avLst/>
            </a:prstGeom>
            <a:ln w="12700">
              <a:miter lim="400000"/>
            </a:ln>
            <a:extLst>
              <a:ext uri="{C572A759-6A51-4108-AA02-DFA0A04FC94B}"/>
            </a:extLst>
          </p:spPr>
          <p:txBody>
            <a:bodyPr lIns="35716" tIns="35716" rIns="35716" bIns="35716" anchor="ctr">
              <a:spAutoFit/>
            </a:bodyPr>
            <a:lstStyle>
              <a:lvl1pPr algn="ctr" defTabSz="584200">
                <a:lnSpc>
                  <a:spcPts val="2100"/>
                </a:lnSpc>
                <a:defRPr sz="1800">
                  <a:uFillTx/>
                  <a:latin typeface="Gill Sans"/>
                  <a:ea typeface="Gill Sans"/>
                  <a:cs typeface="Gill Sans"/>
                  <a:sym typeface="Gill Sans"/>
                </a:defRPr>
              </a:lvl1pPr>
            </a:lstStyle>
            <a:p>
              <a:pPr fontAlgn="auto">
                <a:spcBef>
                  <a:spcPts val="0"/>
                </a:spcBef>
                <a:spcAft>
                  <a:spcPts val="0"/>
                </a:spcAft>
                <a:defRPr/>
              </a:pPr>
              <a:r>
                <a:rPr sz="1600" b="1" kern="0" dirty="0">
                  <a:solidFill>
                    <a:sysClr val="windowText" lastClr="000000"/>
                  </a:solidFill>
                  <a:latin typeface="Calibri" pitchFamily="34" charset="0"/>
                </a:rPr>
                <a:t>NWP - Atmosphere, Ocean, Waves</a:t>
              </a:r>
            </a:p>
          </p:txBody>
        </p:sp>
        <p:pic>
          <p:nvPicPr>
            <p:cNvPr id="94249" name="image7.jpe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2625" y="1544086"/>
              <a:ext cx="922575" cy="889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4" name="Shape 203"/>
            <p:cNvSpPr/>
            <p:nvPr/>
          </p:nvSpPr>
          <p:spPr>
            <a:xfrm>
              <a:off x="4116388" y="2779651"/>
              <a:ext cx="1700212" cy="379483"/>
            </a:xfrm>
            <a:prstGeom prst="rect">
              <a:avLst/>
            </a:prstGeom>
            <a:solidFill>
              <a:srgbClr val="B9DB0E">
                <a:lumMod val="60000"/>
                <a:lumOff val="40000"/>
              </a:srgbClr>
            </a:solidFill>
            <a:ln w="12700">
              <a:miter lim="400000"/>
            </a:ln>
            <a:extLst>
              <a:ext uri="{C572A759-6A51-4108-AA02-DFA0A04FC94B}"/>
            </a:extLst>
          </p:spPr>
          <p:txBody>
            <a:bodyPr lIns="35716" tIns="35716" rIns="35716" bIns="35716" anchor="ctr">
              <a:spAutoFit/>
            </a:bodyPr>
            <a:lstStyle>
              <a:lvl1pPr algn="ctr" defTabSz="584200">
                <a:lnSpc>
                  <a:spcPts val="2400"/>
                </a:lnSpc>
                <a:defRPr sz="2000">
                  <a:uFillTx/>
                  <a:latin typeface="Gill Sans"/>
                  <a:ea typeface="Gill Sans"/>
                  <a:cs typeface="Gill Sans"/>
                  <a:sym typeface="Gill Sans"/>
                </a:defRPr>
              </a:lvl1pPr>
            </a:lstStyle>
            <a:p>
              <a:pPr fontAlgn="auto">
                <a:spcBef>
                  <a:spcPts val="0"/>
                </a:spcBef>
                <a:spcAft>
                  <a:spcPts val="0"/>
                </a:spcAft>
                <a:defRPr sz="1800"/>
              </a:pPr>
              <a:r>
                <a:rPr lang="en-GB" sz="1600" kern="0" dirty="0" smtClean="0">
                  <a:solidFill>
                    <a:sysClr val="windowText" lastClr="000000"/>
                  </a:solidFill>
                  <a:latin typeface="Calibri" pitchFamily="34" charset="0"/>
                </a:rPr>
                <a:t>Ensembles</a:t>
              </a:r>
              <a:endParaRPr sz="1600" kern="0" dirty="0">
                <a:solidFill>
                  <a:sysClr val="windowText" lastClr="000000"/>
                </a:solidFill>
                <a:latin typeface="Calibri" pitchFamily="34" charset="0"/>
              </a:endParaRPr>
            </a:p>
          </p:txBody>
        </p:sp>
        <p:sp>
          <p:nvSpPr>
            <p:cNvPr id="75" name="Shape 203"/>
            <p:cNvSpPr/>
            <p:nvPr/>
          </p:nvSpPr>
          <p:spPr>
            <a:xfrm>
              <a:off x="5816600" y="2781239"/>
              <a:ext cx="2430464" cy="379482"/>
            </a:xfrm>
            <a:prstGeom prst="rect">
              <a:avLst/>
            </a:prstGeom>
            <a:solidFill>
              <a:srgbClr val="B9DB0E">
                <a:lumMod val="20000"/>
                <a:lumOff val="80000"/>
              </a:srgbClr>
            </a:solidFill>
            <a:ln w="12700">
              <a:miter lim="400000"/>
            </a:ln>
            <a:extLst>
              <a:ext uri="{C572A759-6A51-4108-AA02-DFA0A04FC94B}"/>
            </a:extLst>
          </p:spPr>
          <p:txBody>
            <a:bodyPr lIns="35716" tIns="35716" rIns="35716" bIns="35716" anchor="ctr">
              <a:spAutoFit/>
            </a:bodyPr>
            <a:lstStyle>
              <a:lvl1pPr algn="ctr" defTabSz="584200">
                <a:lnSpc>
                  <a:spcPts val="2400"/>
                </a:lnSpc>
                <a:defRPr sz="2000">
                  <a:uFillTx/>
                  <a:latin typeface="Gill Sans"/>
                  <a:ea typeface="Gill Sans"/>
                  <a:cs typeface="Gill Sans"/>
                  <a:sym typeface="Gill Sans"/>
                </a:defRPr>
              </a:lvl1pPr>
            </a:lstStyle>
            <a:p>
              <a:pPr fontAlgn="auto">
                <a:spcBef>
                  <a:spcPts val="0"/>
                </a:spcBef>
                <a:spcAft>
                  <a:spcPts val="0"/>
                </a:spcAft>
                <a:defRPr sz="1800"/>
              </a:pPr>
              <a:r>
                <a:rPr lang="en-GB" sz="1600" kern="0" dirty="0" smtClean="0">
                  <a:solidFill>
                    <a:sysClr val="windowText" lastClr="000000"/>
                  </a:solidFill>
                  <a:latin typeface="Calibri" pitchFamily="34" charset="0"/>
                </a:rPr>
                <a:t>Multi-model ensembles</a:t>
              </a:r>
              <a:endParaRPr sz="1600" kern="0" dirty="0">
                <a:solidFill>
                  <a:sysClr val="windowText" lastClr="000000"/>
                </a:solidFill>
                <a:latin typeface="Calibri" pitchFamily="34" charset="0"/>
              </a:endParaRPr>
            </a:p>
          </p:txBody>
        </p:sp>
        <p:pic>
          <p:nvPicPr>
            <p:cNvPr id="94252" name="Picture 4" descr="http://www.ch.cam.ac.uk/sites/ch/files/users/nla27/Ukca_logo.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7481" y="3825507"/>
              <a:ext cx="766753" cy="5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53" name="Picture 76" descr="Capture.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584234" y="3867905"/>
              <a:ext cx="860566" cy="50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54" name="Picture 77" descr="Capture.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444801" y="3803906"/>
              <a:ext cx="801878" cy="545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55" name="image10.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4300" y="3848823"/>
              <a:ext cx="1372466" cy="54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4256" name="image1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96001" y="3845645"/>
              <a:ext cx="712800" cy="55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4257" name="image12.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4933" y="3845647"/>
              <a:ext cx="781067" cy="55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4258" name="image6.jpe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08801" y="3858486"/>
              <a:ext cx="934540" cy="53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83" name="Shape 212"/>
            <p:cNvSpPr/>
            <p:nvPr/>
          </p:nvSpPr>
          <p:spPr>
            <a:xfrm>
              <a:off x="5816600" y="3119438"/>
              <a:ext cx="2430464" cy="706568"/>
            </a:xfrm>
            <a:prstGeom prst="rect">
              <a:avLst/>
            </a:prstGeom>
            <a:solidFill>
              <a:srgbClr val="A7A7A7">
                <a:lumMod val="75000"/>
              </a:srgbClr>
            </a:solidFill>
            <a:ln w="12700">
              <a:solidFill>
                <a:srgbClr val="000000">
                  <a:alpha val="78752"/>
                </a:srgbClr>
              </a:solidFill>
              <a:miter lim="0"/>
            </a:ln>
            <a:extLst>
              <a:ext uri="{C572A759-6A51-4108-AA02-DFA0A04FC94B}"/>
            </a:extLst>
          </p:spPr>
          <p:txBody>
            <a:bodyPr lIns="0" tIns="0" rIns="0" bIns="0">
              <a:spAutoFit/>
            </a:bodyPr>
            <a:lstStyle/>
            <a:p>
              <a:pPr algn="ctr" defTabSz="584200" fontAlgn="auto">
                <a:lnSpc>
                  <a:spcPts val="3100"/>
                </a:lnSpc>
                <a:spcBef>
                  <a:spcPts val="0"/>
                </a:spcBef>
                <a:spcAft>
                  <a:spcPts val="0"/>
                </a:spcAft>
                <a:tabLst>
                  <a:tab pos="1066800" algn="l"/>
                </a:tabLst>
                <a:defRPr sz="1800">
                  <a:uFillTx/>
                </a:defRPr>
              </a:pPr>
              <a:r>
                <a:rPr lang="en-GB" sz="2000" b="1" kern="0" dirty="0">
                  <a:solidFill>
                    <a:sysClr val="windowText" lastClr="000000"/>
                  </a:solidFill>
                  <a:effectLst>
                    <a:outerShdw blurRad="12700" dist="25400" dir="2700000" rotWithShape="0">
                      <a:srgbClr val="FFFFFF"/>
                    </a:outerShdw>
                  </a:effectLst>
                  <a:latin typeface="Calibri" pitchFamily="34" charset="0"/>
                  <a:ea typeface="ＭＳ Ｐゴシック" charset="0"/>
                </a:rPr>
                <a:t>Earth system models</a:t>
              </a:r>
              <a:endParaRPr sz="1600" b="1" kern="0" dirty="0">
                <a:solidFill>
                  <a:sysClr val="windowText" lastClr="000000"/>
                </a:solidFill>
                <a:effectLst>
                  <a:outerShdw blurRad="12700" dist="25400" dir="2700000" rotWithShape="0">
                    <a:srgbClr val="FFFFFF"/>
                  </a:outerShdw>
                </a:effectLst>
                <a:latin typeface="Calibri" pitchFamily="34" charset="0"/>
                <a:ea typeface="ＭＳ Ｐゴシック" charset="0"/>
              </a:endParaRPr>
            </a:p>
            <a:p>
              <a:pPr algn="ctr" defTabSz="584200" fontAlgn="auto">
                <a:lnSpc>
                  <a:spcPts val="2400"/>
                </a:lnSpc>
                <a:spcBef>
                  <a:spcPts val="0"/>
                </a:spcBef>
                <a:spcAft>
                  <a:spcPts val="0"/>
                </a:spcAft>
                <a:tabLst>
                  <a:tab pos="1066800" algn="l"/>
                </a:tabLst>
                <a:defRPr sz="1800">
                  <a:uFillTx/>
                </a:defRPr>
              </a:pPr>
              <a:r>
                <a:rPr lang="en-GB" sz="1600" kern="0" dirty="0">
                  <a:solidFill>
                    <a:srgbClr val="FFFFFF"/>
                  </a:solidFill>
                  <a:effectLst>
                    <a:outerShdw blurRad="12700" dist="25400" dir="2700000" rotWithShape="0">
                      <a:srgbClr val="000000"/>
                    </a:outerShdw>
                  </a:effectLst>
                  <a:latin typeface="Calibri" pitchFamily="34" charset="0"/>
                  <a:ea typeface="ＭＳ Ｐゴシック" charset="0"/>
                </a:rPr>
                <a:t>OBGC; land ice; chemistry</a:t>
              </a:r>
              <a:endParaRPr sz="1600" kern="0" dirty="0">
                <a:solidFill>
                  <a:srgbClr val="FFFFFF"/>
                </a:solidFill>
                <a:effectLst>
                  <a:outerShdw blurRad="12700" dist="25400" dir="2700000" rotWithShape="0">
                    <a:srgbClr val="000000"/>
                  </a:outerShdw>
                </a:effectLst>
                <a:latin typeface="Calibri" pitchFamily="34" charset="0"/>
                <a:ea typeface="ＭＳ Ｐゴシック" charset="0"/>
              </a:endParaRPr>
            </a:p>
          </p:txBody>
        </p:sp>
        <p:sp>
          <p:nvSpPr>
            <p:cNvPr id="84" name="Shape 213"/>
            <p:cNvSpPr/>
            <p:nvPr/>
          </p:nvSpPr>
          <p:spPr>
            <a:xfrm>
              <a:off x="982662" y="3119438"/>
              <a:ext cx="4833938" cy="706568"/>
            </a:xfrm>
            <a:prstGeom prst="rect">
              <a:avLst/>
            </a:prstGeom>
            <a:solidFill>
              <a:srgbClr val="9CA299">
                <a:lumMod val="75000"/>
                <a:alpha val="78752"/>
              </a:srgbClr>
            </a:solidFill>
            <a:ln w="12700">
              <a:solidFill>
                <a:srgbClr val="000000">
                  <a:alpha val="78752"/>
                </a:srgbClr>
              </a:solidFill>
              <a:miter lim="0"/>
            </a:ln>
            <a:extLst>
              <a:ext uri="{C572A759-6A51-4108-AA02-DFA0A04FC94B}"/>
            </a:extLst>
          </p:spPr>
          <p:txBody>
            <a:bodyPr lIns="0" tIns="0" rIns="0" bIns="0">
              <a:spAutoFit/>
            </a:bodyPr>
            <a:lstStyle/>
            <a:p>
              <a:pPr algn="ctr" defTabSz="584200" fontAlgn="auto">
                <a:lnSpc>
                  <a:spcPts val="3100"/>
                </a:lnSpc>
                <a:spcBef>
                  <a:spcPts val="0"/>
                </a:spcBef>
                <a:spcAft>
                  <a:spcPts val="0"/>
                </a:spcAft>
                <a:tabLst>
                  <a:tab pos="1066800" algn="l"/>
                </a:tabLst>
                <a:defRPr sz="1800">
                  <a:uFillTx/>
                </a:defRPr>
              </a:pPr>
              <a:r>
                <a:rPr lang="en-GB" sz="2000" b="1" kern="0" dirty="0">
                  <a:solidFill>
                    <a:sysClr val="windowText" lastClr="000000"/>
                  </a:solidFill>
                  <a:effectLst>
                    <a:outerShdw blurRad="12700" dist="25400" dir="2700000" rotWithShape="0">
                      <a:srgbClr val="FFFFFF"/>
                    </a:outerShdw>
                  </a:effectLst>
                  <a:latin typeface="Calibri" pitchFamily="34" charset="0"/>
                  <a:ea typeface="ＭＳ Ｐゴシック" charset="0"/>
                </a:rPr>
                <a:t>Physical models</a:t>
              </a:r>
              <a:endParaRPr sz="1600" b="1" kern="0" dirty="0">
                <a:solidFill>
                  <a:sysClr val="windowText" lastClr="000000"/>
                </a:solidFill>
                <a:effectLst>
                  <a:outerShdw blurRad="12700" dist="25400" dir="2700000" rotWithShape="0">
                    <a:srgbClr val="FFFFFF"/>
                  </a:outerShdw>
                </a:effectLst>
                <a:latin typeface="Calibri" pitchFamily="34" charset="0"/>
                <a:ea typeface="ＭＳ Ｐゴシック" charset="0"/>
              </a:endParaRPr>
            </a:p>
            <a:p>
              <a:pPr algn="ctr" defTabSz="584200" fontAlgn="auto">
                <a:lnSpc>
                  <a:spcPts val="2400"/>
                </a:lnSpc>
                <a:spcBef>
                  <a:spcPts val="0"/>
                </a:spcBef>
                <a:spcAft>
                  <a:spcPts val="0"/>
                </a:spcAft>
                <a:tabLst>
                  <a:tab pos="1066800" algn="l"/>
                </a:tabLst>
                <a:defRPr sz="1800">
                  <a:uFillTx/>
                </a:defRPr>
              </a:pPr>
              <a:r>
                <a:rPr lang="en-GB" sz="1600" kern="0" dirty="0">
                  <a:solidFill>
                    <a:srgbClr val="FFFFFF"/>
                  </a:solidFill>
                  <a:effectLst>
                    <a:outerShdw blurRad="12700" dist="25400" dir="2700000" rotWithShape="0">
                      <a:srgbClr val="000000"/>
                    </a:outerShdw>
                  </a:effectLst>
                  <a:latin typeface="Calibri" pitchFamily="34" charset="0"/>
                  <a:ea typeface="ＭＳ Ｐゴシック" charset="0"/>
                </a:rPr>
                <a:t>Atmosphere; ocean; ice; land</a:t>
              </a:r>
              <a:endParaRPr sz="1600" kern="0" dirty="0">
                <a:solidFill>
                  <a:srgbClr val="FFFFFF"/>
                </a:solidFill>
                <a:effectLst>
                  <a:outerShdw blurRad="12700" dist="25400" dir="2700000" rotWithShape="0">
                    <a:srgbClr val="000000"/>
                  </a:outerShdw>
                </a:effectLst>
                <a:latin typeface="Calibri" pitchFamily="34" charset="0"/>
                <a:ea typeface="ＭＳ Ｐゴシック" charset="0"/>
              </a:endParaRPr>
            </a:p>
          </p:txBody>
        </p:sp>
        <p:pic>
          <p:nvPicPr>
            <p:cNvPr id="94261" name="image16.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43342" y="3845645"/>
              <a:ext cx="899657" cy="55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pic>
        <p:nvPicPr>
          <p:cNvPr id="94212" name="Picture 2" descr="oper_user_non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925" y="5146675"/>
            <a:ext cx="2808288"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3" name="Straight Connector 102"/>
          <p:cNvCxnSpPr/>
          <p:nvPr/>
        </p:nvCxnSpPr>
        <p:spPr>
          <a:xfrm>
            <a:off x="0" y="3500438"/>
            <a:ext cx="914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0" y="3573463"/>
            <a:ext cx="9180513" cy="0"/>
          </a:xfrm>
          <a:prstGeom prst="line">
            <a:avLst/>
          </a:prstGeom>
        </p:spPr>
        <p:style>
          <a:lnRef idx="2">
            <a:schemeClr val="accent1"/>
          </a:lnRef>
          <a:fillRef idx="0">
            <a:schemeClr val="accent1"/>
          </a:fillRef>
          <a:effectRef idx="1">
            <a:schemeClr val="accent1"/>
          </a:effectRef>
          <a:fontRef idx="minor">
            <a:schemeClr val="tx1"/>
          </a:fontRef>
        </p:style>
      </p:cxnSp>
      <p:sp>
        <p:nvSpPr>
          <p:cNvPr id="94215" name="Rectangle 106"/>
          <p:cNvSpPr>
            <a:spLocks noChangeArrowheads="1"/>
          </p:cNvSpPr>
          <p:nvPr/>
        </p:nvSpPr>
        <p:spPr bwMode="auto">
          <a:xfrm>
            <a:off x="107950" y="3644900"/>
            <a:ext cx="2724150" cy="303213"/>
          </a:xfrm>
          <a:prstGeom prst="rect">
            <a:avLst/>
          </a:prstGeom>
          <a:solidFill>
            <a:srgbClr val="D5DCE9"/>
          </a:solidFill>
          <a:ln w="9525">
            <a:solidFill>
              <a:schemeClr val="tx1"/>
            </a:solidFill>
            <a:miter lim="800000"/>
            <a:headEnd/>
            <a:tailEnd/>
          </a:ln>
        </p:spPr>
        <p:txBody>
          <a:bodyPr>
            <a:spAutoFit/>
          </a:bodyPr>
          <a:lstStyle>
            <a:lvl1pPr marL="514350" indent="-514350"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a:lnSpc>
                <a:spcPct val="85000"/>
              </a:lnSpc>
            </a:pPr>
            <a:r>
              <a:rPr lang="en-GB" altLang="ja-JP" sz="1600" b="1" smtClean="0">
                <a:solidFill>
                  <a:srgbClr val="000000"/>
                </a:solidFill>
                <a:latin typeface="Calibri" pitchFamily="34" charset="0"/>
                <a:ea typeface="ＭＳ Ｐゴシック"/>
                <a:cs typeface="Arial" pitchFamily="34" charset="0"/>
              </a:rPr>
              <a:t>Unified modelling partnership</a:t>
            </a:r>
          </a:p>
        </p:txBody>
      </p:sp>
      <p:grpSp>
        <p:nvGrpSpPr>
          <p:cNvPr id="94216" name="Group 119"/>
          <p:cNvGrpSpPr>
            <a:grpSpLocks/>
          </p:cNvGrpSpPr>
          <p:nvPr/>
        </p:nvGrpSpPr>
        <p:grpSpPr bwMode="auto">
          <a:xfrm>
            <a:off x="3059113" y="3644900"/>
            <a:ext cx="3025775" cy="3024188"/>
            <a:chOff x="6012160" y="3645024"/>
            <a:chExt cx="3024336" cy="3024336"/>
          </a:xfrm>
        </p:grpSpPr>
        <p:grpSp>
          <p:nvGrpSpPr>
            <p:cNvPr id="94230" name="Group 105"/>
            <p:cNvGrpSpPr>
              <a:grpSpLocks/>
            </p:cNvGrpSpPr>
            <p:nvPr/>
          </p:nvGrpSpPr>
          <p:grpSpPr bwMode="auto">
            <a:xfrm>
              <a:off x="6228184" y="5589240"/>
              <a:ext cx="2592288" cy="1080120"/>
              <a:chOff x="7236097" y="4581128"/>
              <a:chExt cx="1656383" cy="711200"/>
            </a:xfrm>
          </p:grpSpPr>
          <p:pic>
            <p:nvPicPr>
              <p:cNvPr id="94233" name="Picture 5" descr="icogrid3"/>
              <p:cNvPicPr preferRelativeResize="0">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12162" y="4581128"/>
                <a:ext cx="5762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4" name="Picture 7" descr="yin_yang"/>
              <p:cNvPicPr preferRelativeResize="0">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52730" y="4581128"/>
                <a:ext cx="539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5" name="Picture 8" descr="equalangle_cube"/>
              <p:cNvPicPr preferRelativeResize="0">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36097" y="4603353"/>
                <a:ext cx="5762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6" name="Picture 12" descr="gungh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24329" y="5084365"/>
                <a:ext cx="40798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7" name="Picture 13" descr="gungh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48066" y="5084365"/>
                <a:ext cx="407988"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4231" name="ampna_param_olr_aug2008.avi">
              <a:hlinkClick r:id="" action="ppaction://media"/>
            </p:cNvPr>
            <p:cNvPicPr>
              <a:picLocks noRot="1" noChangeAspect="1"/>
            </p:cNvPicPr>
            <p:nvPr>
              <a:videoFile r:link="rId1"/>
            </p:nvPr>
          </p:nvPicPr>
          <p:blipFill>
            <a:blip r:embed="rId23">
              <a:extLst>
                <a:ext uri="{28A0092B-C50C-407E-A947-70E740481C1C}">
                  <a14:useLocalDpi xmlns:a14="http://schemas.microsoft.com/office/drawing/2010/main" val="0"/>
                </a:ext>
              </a:extLst>
            </a:blip>
            <a:srcRect/>
            <a:stretch>
              <a:fillRect/>
            </a:stretch>
          </p:blipFill>
          <p:spPr bwMode="auto">
            <a:xfrm>
              <a:off x="6012160" y="4077072"/>
              <a:ext cx="2952328" cy="147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32" name="Rectangle 108"/>
            <p:cNvSpPr>
              <a:spLocks noChangeArrowheads="1"/>
            </p:cNvSpPr>
            <p:nvPr/>
          </p:nvSpPr>
          <p:spPr bwMode="auto">
            <a:xfrm>
              <a:off x="6012160" y="3645024"/>
              <a:ext cx="3024336" cy="301621"/>
            </a:xfrm>
            <a:prstGeom prst="rect">
              <a:avLst/>
            </a:prstGeom>
            <a:solidFill>
              <a:srgbClr val="D5DCE9"/>
            </a:solidFill>
            <a:ln w="9525">
              <a:solidFill>
                <a:schemeClr val="tx1"/>
              </a:solidFill>
              <a:miter lim="800000"/>
              <a:headEnd/>
              <a:tailEnd/>
            </a:ln>
          </p:spPr>
          <p:txBody>
            <a:bodyPr>
              <a:spAutoFit/>
            </a:bodyPr>
            <a:lstStyle>
              <a:lvl1pPr marL="514350" indent="-514350"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a:lnSpc>
                  <a:spcPct val="85000"/>
                </a:lnSpc>
              </a:pPr>
              <a:r>
                <a:rPr lang="en-GB" altLang="ja-JP" sz="1600" b="1" smtClean="0">
                  <a:solidFill>
                    <a:srgbClr val="000000"/>
                  </a:solidFill>
                  <a:latin typeface="Calibri" pitchFamily="34" charset="0"/>
                  <a:ea typeface="ＭＳ Ｐゴシック"/>
                  <a:cs typeface="Arial" pitchFamily="34" charset="0"/>
                </a:rPr>
                <a:t>Met Office Academic partnership</a:t>
              </a:r>
            </a:p>
          </p:txBody>
        </p:sp>
      </p:grpSp>
      <p:grpSp>
        <p:nvGrpSpPr>
          <p:cNvPr id="94217" name="Group 121"/>
          <p:cNvGrpSpPr>
            <a:grpSpLocks/>
          </p:cNvGrpSpPr>
          <p:nvPr/>
        </p:nvGrpSpPr>
        <p:grpSpPr bwMode="auto">
          <a:xfrm>
            <a:off x="6227763" y="3644900"/>
            <a:ext cx="2751137" cy="3213100"/>
            <a:chOff x="2987824" y="3645024"/>
            <a:chExt cx="2750838" cy="3212976"/>
          </a:xfrm>
        </p:grpSpPr>
        <p:pic>
          <p:nvPicPr>
            <p:cNvPr id="94226" name="Picture 10" descr="ES"/>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87824" y="4026846"/>
              <a:ext cx="2750838" cy="1634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7" name="Picture 2" descr="comp.gif"/>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2987824" y="5517232"/>
              <a:ext cx="2736304" cy="13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28" name="Rectangle 107"/>
            <p:cNvSpPr>
              <a:spLocks noChangeArrowheads="1"/>
            </p:cNvSpPr>
            <p:nvPr/>
          </p:nvSpPr>
          <p:spPr bwMode="auto">
            <a:xfrm>
              <a:off x="2987824" y="3645024"/>
              <a:ext cx="2724588" cy="303416"/>
            </a:xfrm>
            <a:prstGeom prst="rect">
              <a:avLst/>
            </a:prstGeom>
            <a:solidFill>
              <a:srgbClr val="D5DCE9"/>
            </a:solidFill>
            <a:ln w="9525">
              <a:solidFill>
                <a:schemeClr val="tx1"/>
              </a:solidFill>
              <a:miter lim="800000"/>
              <a:headEnd/>
              <a:tailEnd/>
            </a:ln>
          </p:spPr>
          <p:txBody>
            <a:bodyPr>
              <a:spAutoFit/>
            </a:bodyPr>
            <a:lstStyle>
              <a:lvl1pPr marL="514350" indent="-514350"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a:lnSpc>
                  <a:spcPct val="85000"/>
                </a:lnSpc>
              </a:pPr>
              <a:r>
                <a:rPr lang="en-GB" altLang="ja-JP" sz="1600" b="1" smtClean="0">
                  <a:solidFill>
                    <a:srgbClr val="000000"/>
                  </a:solidFill>
                  <a:latin typeface="Calibri" pitchFamily="34" charset="0"/>
                  <a:ea typeface="ＭＳ Ｐゴシック"/>
                  <a:cs typeface="Arial" pitchFamily="34" charset="0"/>
                </a:rPr>
                <a:t>JWCRP</a:t>
              </a:r>
            </a:p>
          </p:txBody>
        </p:sp>
        <p:pic>
          <p:nvPicPr>
            <p:cNvPr id="94229" name="Picture 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04048" y="4005064"/>
              <a:ext cx="720080" cy="35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0" name="Straight Connector 109"/>
          <p:cNvCxnSpPr/>
          <p:nvPr/>
        </p:nvCxnSpPr>
        <p:spPr>
          <a:xfrm>
            <a:off x="2916238" y="3573463"/>
            <a:ext cx="0" cy="32845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6156325" y="3573463"/>
            <a:ext cx="0" cy="3284537"/>
          </a:xfrm>
          <a:prstGeom prst="line">
            <a:avLst/>
          </a:prstGeom>
        </p:spPr>
        <p:style>
          <a:lnRef idx="2">
            <a:schemeClr val="accent1"/>
          </a:lnRef>
          <a:fillRef idx="0">
            <a:schemeClr val="accent1"/>
          </a:fillRef>
          <a:effectRef idx="1">
            <a:schemeClr val="accent1"/>
          </a:effectRef>
          <a:fontRef idx="minor">
            <a:schemeClr val="tx1"/>
          </a:fontRef>
        </p:style>
      </p:cxnSp>
      <p:grpSp>
        <p:nvGrpSpPr>
          <p:cNvPr id="94220" name="Group 941"/>
          <p:cNvGrpSpPr>
            <a:grpSpLocks/>
          </p:cNvGrpSpPr>
          <p:nvPr/>
        </p:nvGrpSpPr>
        <p:grpSpPr bwMode="auto">
          <a:xfrm>
            <a:off x="0" y="4076700"/>
            <a:ext cx="2843213" cy="1152525"/>
            <a:chOff x="0" y="0"/>
            <a:chExt cx="4171950" cy="2417765"/>
          </a:xfrm>
        </p:grpSpPr>
        <p:pic>
          <p:nvPicPr>
            <p:cNvPr id="94221" name="image101.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44686" y="-1"/>
              <a:ext cx="2227265" cy="102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4222" name="image102.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44686" y="1058863"/>
              <a:ext cx="2227265" cy="102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4223" name="image103.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 y="-1"/>
              <a:ext cx="2224090" cy="102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4224" name="image104.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 y="1058863"/>
              <a:ext cx="2227265" cy="102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4225" name="image105.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81087" y="2087563"/>
              <a:ext cx="2216151" cy="33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Tree>
    <p:extLst>
      <p:ext uri="{BB962C8B-B14F-4D97-AF65-F5344CB8AC3E}">
        <p14:creationId xmlns:p14="http://schemas.microsoft.com/office/powerpoint/2010/main" val="17472444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ChangeArrowheads="1"/>
          </p:cNvSpPr>
          <p:nvPr/>
        </p:nvSpPr>
        <p:spPr bwMode="auto">
          <a:xfrm>
            <a:off x="1752600" y="152400"/>
            <a:ext cx="693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lnSpc>
                <a:spcPct val="85000"/>
              </a:lnSpc>
            </a:pPr>
            <a:r>
              <a:rPr lang="en-US" altLang="en-US" sz="4000" smtClean="0">
                <a:solidFill>
                  <a:srgbClr val="000000"/>
                </a:solidFill>
                <a:ea typeface="+mn-ea"/>
              </a:rPr>
              <a:t>International UM partnerships</a:t>
            </a:r>
            <a:br>
              <a:rPr lang="en-US" altLang="en-US" sz="4000" smtClean="0">
                <a:solidFill>
                  <a:srgbClr val="000000"/>
                </a:solidFill>
                <a:ea typeface="+mn-ea"/>
              </a:rPr>
            </a:br>
            <a:endParaRPr lang="en-GB" altLang="en-US" sz="4000" smtClean="0">
              <a:solidFill>
                <a:srgbClr val="000000"/>
              </a:solidFill>
              <a:ea typeface="+mn-ea"/>
            </a:endParaRPr>
          </a:p>
        </p:txBody>
      </p:sp>
      <p:sp>
        <p:nvSpPr>
          <p:cNvPr id="95235" name="Rectangle 16"/>
          <p:cNvSpPr>
            <a:spLocks noChangeArrowheads="1"/>
          </p:cNvSpPr>
          <p:nvPr/>
        </p:nvSpPr>
        <p:spPr bwMode="auto">
          <a:xfrm>
            <a:off x="0" y="3429000"/>
            <a:ext cx="9144000" cy="0"/>
          </a:xfrm>
          <a:prstGeom prst="rect">
            <a:avLst/>
          </a:prstGeom>
          <a:solidFill>
            <a:srgbClr val="F0F4F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5236" name="Rectangle 17"/>
          <p:cNvSpPr>
            <a:spLocks noChangeArrowheads="1"/>
          </p:cNvSpPr>
          <p:nvPr/>
        </p:nvSpPr>
        <p:spPr bwMode="auto">
          <a:xfrm>
            <a:off x="0" y="3429000"/>
            <a:ext cx="9144000" cy="0"/>
          </a:xfrm>
          <a:prstGeom prst="rect">
            <a:avLst/>
          </a:prstGeom>
          <a:solidFill>
            <a:srgbClr val="F0F4F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523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5238" name="Rectangle 7"/>
          <p:cNvSpPr>
            <a:spLocks noChangeArrowheads="1"/>
          </p:cNvSpPr>
          <p:nvPr/>
        </p:nvSpPr>
        <p:spPr bwMode="auto">
          <a:xfrm>
            <a:off x="1981200" y="838200"/>
            <a:ext cx="6248400" cy="720725"/>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sz="2400" smtClean="0">
                <a:solidFill>
                  <a:srgbClr val="0070C0"/>
                </a:solidFill>
                <a:ea typeface="+mn-ea"/>
              </a:rPr>
              <a:t>Jointly developing a world leading seamless modelling system in a coordinated way</a:t>
            </a:r>
          </a:p>
        </p:txBody>
      </p:sp>
      <p:sp>
        <p:nvSpPr>
          <p:cNvPr id="95239" name="Rectangle 9"/>
          <p:cNvSpPr>
            <a:spLocks noChangeArrowheads="1"/>
          </p:cNvSpPr>
          <p:nvPr/>
        </p:nvSpPr>
        <p:spPr bwMode="auto">
          <a:xfrm>
            <a:off x="152400" y="1905000"/>
            <a:ext cx="4114800" cy="1579563"/>
          </a:xfrm>
          <a:prstGeom prst="rect">
            <a:avLst/>
          </a:prstGeom>
          <a:solidFill>
            <a:srgbClr val="CCFF99"/>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sz="1200">
                <a:solidFill>
                  <a:schemeClr val="bg1"/>
                </a:solidFill>
                <a:latin typeface="Arial" pitchFamily="34" charset="0"/>
              </a:defRPr>
            </a:lvl1pPr>
            <a:lvl2pPr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r>
              <a:rPr lang="en-GB" altLang="en-US" sz="2000" smtClean="0">
                <a:solidFill>
                  <a:srgbClr val="000000"/>
                </a:solidFill>
                <a:ea typeface="+mn-ea"/>
              </a:rPr>
              <a:t>Shared science, model evaluation and technical development:</a:t>
            </a:r>
            <a:endParaRPr lang="en-GB" altLang="en-US" sz="800" smtClean="0">
              <a:solidFill>
                <a:srgbClr val="0000FF"/>
              </a:solidFill>
              <a:ea typeface="+mn-ea"/>
            </a:endParaRPr>
          </a:p>
          <a:p>
            <a:pPr lvl="1" defTabSz="914400" eaLnBrk="1" hangingPunct="1">
              <a:lnSpc>
                <a:spcPct val="85000"/>
              </a:lnSpc>
              <a:spcBef>
                <a:spcPts val="600"/>
              </a:spcBef>
              <a:buFont typeface="Arial" pitchFamily="34" charset="0"/>
              <a:buChar char="•"/>
            </a:pPr>
            <a:r>
              <a:rPr lang="en-GB" altLang="en-US" sz="2000" smtClean="0">
                <a:solidFill>
                  <a:srgbClr val="0000FF"/>
                </a:solidFill>
                <a:ea typeface="+mn-ea"/>
              </a:rPr>
              <a:t> </a:t>
            </a:r>
            <a:r>
              <a:rPr lang="en-GB" altLang="en-US" sz="1800" smtClean="0">
                <a:solidFill>
                  <a:srgbClr val="0000FF"/>
                </a:solidFill>
                <a:ea typeface="+mn-ea"/>
              </a:rPr>
              <a:t>Joint process evaluation groups</a:t>
            </a: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Technical infrastructure teams</a:t>
            </a: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User workshops &amp; tutorials</a:t>
            </a:r>
          </a:p>
        </p:txBody>
      </p:sp>
      <p:sp>
        <p:nvSpPr>
          <p:cNvPr id="95240" name="Rectangle 10"/>
          <p:cNvSpPr>
            <a:spLocks noChangeArrowheads="1"/>
          </p:cNvSpPr>
          <p:nvPr/>
        </p:nvSpPr>
        <p:spPr bwMode="auto">
          <a:xfrm>
            <a:off x="152400" y="5638800"/>
            <a:ext cx="8458200" cy="979488"/>
          </a:xfrm>
          <a:prstGeom prst="rect">
            <a:avLst/>
          </a:prstGeom>
          <a:solidFill>
            <a:srgbClr val="FFFF99"/>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sz="1200">
                <a:solidFill>
                  <a:schemeClr val="bg1"/>
                </a:solidFill>
                <a:latin typeface="Arial" pitchFamily="34" charset="0"/>
              </a:defRPr>
            </a:lvl1pPr>
            <a:lvl2pPr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r>
              <a:rPr lang="en-GB" altLang="en-US" sz="2000" smtClean="0">
                <a:solidFill>
                  <a:srgbClr val="000000"/>
                </a:solidFill>
                <a:ea typeface="+mn-ea"/>
              </a:rPr>
              <a:t>Operational users complemented by:</a:t>
            </a:r>
            <a:endParaRPr lang="en-GB" altLang="en-US" sz="1800" smtClean="0">
              <a:solidFill>
                <a:srgbClr val="0000FF"/>
              </a:solidFill>
              <a:ea typeface="+mn-ea"/>
            </a:endParaRP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research partners in national / international universities &amp; organisations</a:t>
            </a: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capacity building consultancy projects with other partners</a:t>
            </a:r>
          </a:p>
        </p:txBody>
      </p:sp>
      <p:sp>
        <p:nvSpPr>
          <p:cNvPr id="95241" name="Rectangle 11"/>
          <p:cNvSpPr>
            <a:spLocks noChangeArrowheads="1"/>
          </p:cNvSpPr>
          <p:nvPr/>
        </p:nvSpPr>
        <p:spPr bwMode="auto">
          <a:xfrm>
            <a:off x="152400" y="3810000"/>
            <a:ext cx="4114800" cy="1579563"/>
          </a:xfrm>
          <a:prstGeom prst="rect">
            <a:avLst/>
          </a:prstGeom>
          <a:solidFill>
            <a:srgbClr val="FFCCFF"/>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sz="1200">
                <a:solidFill>
                  <a:schemeClr val="bg1"/>
                </a:solidFill>
                <a:latin typeface="Arial" pitchFamily="34" charset="0"/>
              </a:defRPr>
            </a:lvl1pPr>
            <a:lvl2pPr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r>
              <a:rPr lang="en-GB" altLang="en-US" sz="2000" smtClean="0">
                <a:solidFill>
                  <a:srgbClr val="000000"/>
                </a:solidFill>
                <a:ea typeface="+mn-ea"/>
              </a:rPr>
              <a:t>A foundation for relationships with other organisations:</a:t>
            </a:r>
            <a:endParaRPr lang="en-GB" altLang="en-US" sz="800" smtClean="0">
              <a:solidFill>
                <a:srgbClr val="0000FF"/>
              </a:solidFill>
              <a:ea typeface="+mn-ea"/>
            </a:endParaRPr>
          </a:p>
          <a:p>
            <a:pPr lvl="1" defTabSz="914400" eaLnBrk="1" hangingPunct="1">
              <a:lnSpc>
                <a:spcPct val="85000"/>
              </a:lnSpc>
              <a:spcBef>
                <a:spcPts val="600"/>
              </a:spcBef>
              <a:buFont typeface="Arial" pitchFamily="34" charset="0"/>
              <a:buChar char="•"/>
            </a:pPr>
            <a:r>
              <a:rPr lang="en-GB" altLang="en-US" sz="2000" smtClean="0">
                <a:solidFill>
                  <a:srgbClr val="0000FF"/>
                </a:solidFill>
                <a:ea typeface="+mn-ea"/>
              </a:rPr>
              <a:t> </a:t>
            </a:r>
            <a:r>
              <a:rPr lang="en-GB" altLang="en-US" sz="1800" smtClean="0">
                <a:solidFill>
                  <a:srgbClr val="0000FF"/>
                </a:solidFill>
                <a:ea typeface="+mn-ea"/>
              </a:rPr>
              <a:t>Science &amp; model development</a:t>
            </a: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Weather &amp; climate services</a:t>
            </a:r>
          </a:p>
          <a:p>
            <a:pPr lvl="1" defTabSz="914400" eaLnBrk="1" hangingPunct="1">
              <a:lnSpc>
                <a:spcPct val="85000"/>
              </a:lnSpc>
              <a:spcBef>
                <a:spcPts val="600"/>
              </a:spcBef>
              <a:buFont typeface="Arial" pitchFamily="34" charset="0"/>
              <a:buChar char="•"/>
            </a:pPr>
            <a:r>
              <a:rPr lang="en-GB" altLang="en-US" sz="1800" smtClean="0">
                <a:solidFill>
                  <a:srgbClr val="0000FF"/>
                </a:solidFill>
                <a:ea typeface="+mn-ea"/>
              </a:rPr>
              <a:t> Jointly growing our businesses</a:t>
            </a:r>
          </a:p>
        </p:txBody>
      </p:sp>
      <p:pic>
        <p:nvPicPr>
          <p:cNvPr id="95242" name="Picture 11" descr="um_ma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209800"/>
            <a:ext cx="46482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1573516"/>
      </p:ext>
    </p:extLst>
  </p:cSld>
  <p:clrMapOvr>
    <a:masterClrMapping/>
  </p:clrMapOvr>
  <p:transition>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3"/>
          <p:cNvSpPr>
            <a:spLocks noChangeArrowheads="1"/>
          </p:cNvSpPr>
          <p:nvPr/>
        </p:nvSpPr>
        <p:spPr bwMode="auto">
          <a:xfrm>
            <a:off x="1752600" y="152400"/>
            <a:ext cx="693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lnSpc>
                <a:spcPct val="85000"/>
              </a:lnSpc>
            </a:pPr>
            <a:r>
              <a:rPr lang="en-US" altLang="en-US" sz="4000" smtClean="0">
                <a:solidFill>
                  <a:srgbClr val="333399"/>
                </a:solidFill>
                <a:ea typeface="+mn-ea"/>
              </a:rPr>
              <a:t>Principles of UM partnerships</a:t>
            </a:r>
            <a:br>
              <a:rPr lang="en-US" altLang="en-US" sz="4000" smtClean="0">
                <a:solidFill>
                  <a:srgbClr val="333399"/>
                </a:solidFill>
                <a:ea typeface="+mn-ea"/>
              </a:rPr>
            </a:br>
            <a:endParaRPr lang="en-GB" altLang="en-US" sz="4000" smtClean="0">
              <a:solidFill>
                <a:srgbClr val="333399"/>
              </a:solidFill>
              <a:ea typeface="+mn-ea"/>
            </a:endParaRPr>
          </a:p>
        </p:txBody>
      </p:sp>
      <p:sp>
        <p:nvSpPr>
          <p:cNvPr id="96259" name="Rectangle 16"/>
          <p:cNvSpPr>
            <a:spLocks noChangeArrowheads="1"/>
          </p:cNvSpPr>
          <p:nvPr/>
        </p:nvSpPr>
        <p:spPr bwMode="auto">
          <a:xfrm>
            <a:off x="0" y="3429000"/>
            <a:ext cx="9144000" cy="0"/>
          </a:xfrm>
          <a:prstGeom prst="rect">
            <a:avLst/>
          </a:prstGeom>
          <a:solidFill>
            <a:srgbClr val="F0F4F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6260" name="Rectangle 17"/>
          <p:cNvSpPr>
            <a:spLocks noChangeArrowheads="1"/>
          </p:cNvSpPr>
          <p:nvPr/>
        </p:nvSpPr>
        <p:spPr bwMode="auto">
          <a:xfrm>
            <a:off x="0" y="3429000"/>
            <a:ext cx="9144000" cy="0"/>
          </a:xfrm>
          <a:prstGeom prst="rect">
            <a:avLst/>
          </a:prstGeom>
          <a:solidFill>
            <a:srgbClr val="F0F4F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626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8" name="Rectangle 7"/>
          <p:cNvSpPr/>
          <p:nvPr/>
        </p:nvSpPr>
        <p:spPr bwMode="auto">
          <a:xfrm>
            <a:off x="1828800" y="990600"/>
            <a:ext cx="6781800" cy="1033463"/>
          </a:xfrm>
          <a:prstGeom prst="rect">
            <a:avLst/>
          </a:prstGeom>
          <a:solidFill>
            <a:schemeClr val="tx1">
              <a:lumMod val="95000"/>
            </a:schemeClr>
          </a:solidFill>
          <a:ln w="9525" cap="flat" cmpd="sng" algn="ctr">
            <a:noFill/>
            <a:prstDash val="solid"/>
            <a:round/>
            <a:headEnd type="none" w="med" len="med"/>
            <a:tailEnd type="none" w="med" len="med"/>
          </a:ln>
          <a:effectLst/>
        </p:spPr>
        <p:txBody>
          <a:bodyPr>
            <a:spAutoFit/>
          </a:bodyPr>
          <a:lstStyle/>
          <a:p>
            <a:pPr defTabSz="914400">
              <a:lnSpc>
                <a:spcPct val="85000"/>
              </a:lnSpc>
              <a:defRPr/>
            </a:pPr>
            <a:r>
              <a:rPr lang="en-GB" sz="2400" dirty="0">
                <a:solidFill>
                  <a:srgbClr val="FF0000"/>
                </a:solidFill>
                <a:latin typeface="Arial"/>
                <a:ea typeface="+mn-ea"/>
              </a:rPr>
              <a:t>The more a UM partner can invest and support itself, the more a partner can influence strategic direction of model development and own the UM</a:t>
            </a:r>
            <a:endParaRPr lang="en-GB" sz="1400" dirty="0">
              <a:solidFill>
                <a:srgbClr val="FF0000"/>
              </a:solidFill>
              <a:latin typeface="Arial"/>
              <a:ea typeface="+mn-ea"/>
            </a:endParaRPr>
          </a:p>
        </p:txBody>
      </p:sp>
      <p:sp>
        <p:nvSpPr>
          <p:cNvPr id="10" name="Rectangle 9"/>
          <p:cNvSpPr/>
          <p:nvPr/>
        </p:nvSpPr>
        <p:spPr bwMode="auto">
          <a:xfrm>
            <a:off x="304800" y="2133600"/>
            <a:ext cx="4191000" cy="2101850"/>
          </a:xfrm>
          <a:prstGeom prst="rect">
            <a:avLst/>
          </a:prstGeom>
          <a:solidFill>
            <a:schemeClr val="tx1">
              <a:lumMod val="95000"/>
            </a:schemeClr>
          </a:solidFill>
          <a:ln w="9525" cap="flat" cmpd="sng" algn="ctr">
            <a:noFill/>
            <a:prstDash val="solid"/>
            <a:round/>
            <a:headEnd type="none" w="med" len="med"/>
            <a:tailEnd type="none" w="med" len="med"/>
          </a:ln>
          <a:effectLst/>
        </p:spPr>
        <p:txBody>
          <a:bodyPr>
            <a:spAutoFit/>
          </a:bodyPr>
          <a:lstStyle/>
          <a:p>
            <a:pPr defTabSz="914400">
              <a:lnSpc>
                <a:spcPct val="85000"/>
              </a:lnSpc>
              <a:defRPr/>
            </a:pPr>
            <a:r>
              <a:rPr lang="en-GB" sz="2000" dirty="0">
                <a:solidFill>
                  <a:srgbClr val="0000FF"/>
                </a:solidFill>
                <a:ea typeface="+mn-ea"/>
              </a:rPr>
              <a:t>Core partners:</a:t>
            </a:r>
          </a:p>
          <a:p>
            <a:pPr defTabSz="914400">
              <a:lnSpc>
                <a:spcPct val="85000"/>
              </a:lnSpc>
              <a:defRPr/>
            </a:pPr>
            <a:endParaRPr lang="en-GB" sz="800" dirty="0">
              <a:solidFill>
                <a:srgbClr val="000000"/>
              </a:solidFill>
              <a:ea typeface="+mn-ea"/>
            </a:endParaRPr>
          </a:p>
          <a:p>
            <a:pPr marL="177800" indent="-177800" defTabSz="914400">
              <a:lnSpc>
                <a:spcPct val="85000"/>
              </a:lnSpc>
              <a:spcBef>
                <a:spcPts val="600"/>
              </a:spcBef>
              <a:buFont typeface="Arial" pitchFamily="34" charset="0"/>
              <a:buChar char="•"/>
              <a:defRPr/>
            </a:pPr>
            <a:r>
              <a:rPr lang="en-GB" dirty="0">
                <a:solidFill>
                  <a:srgbClr val="000000"/>
                </a:solidFill>
                <a:ea typeface="+mn-ea"/>
              </a:rPr>
              <a:t>Commit 4FTE to joint development</a:t>
            </a:r>
          </a:p>
          <a:p>
            <a:pPr marL="177800" indent="-177800" defTabSz="914400">
              <a:lnSpc>
                <a:spcPct val="85000"/>
              </a:lnSpc>
              <a:spcBef>
                <a:spcPts val="600"/>
              </a:spcBef>
              <a:buFont typeface="Arial" pitchFamily="34" charset="0"/>
              <a:buChar char="•"/>
              <a:defRPr/>
            </a:pPr>
            <a:r>
              <a:rPr lang="en-GB" dirty="0">
                <a:solidFill>
                  <a:srgbClr val="000000"/>
                </a:solidFill>
                <a:ea typeface="+mn-ea"/>
              </a:rPr>
              <a:t>Locally run and support operations &amp; upgrades and fund central support</a:t>
            </a:r>
          </a:p>
          <a:p>
            <a:pPr marL="177800" indent="-177800" defTabSz="914400">
              <a:lnSpc>
                <a:spcPct val="85000"/>
              </a:lnSpc>
              <a:spcBef>
                <a:spcPts val="600"/>
              </a:spcBef>
              <a:buFont typeface="Arial" pitchFamily="34" charset="0"/>
              <a:buChar char="•"/>
              <a:defRPr/>
            </a:pPr>
            <a:r>
              <a:rPr lang="en-GB" dirty="0">
                <a:solidFill>
                  <a:srgbClr val="000000"/>
                </a:solidFill>
                <a:ea typeface="+mn-ea"/>
              </a:rPr>
              <a:t>Member of board sets direction of joint work, controls funds &amp; influences decisions on model development</a:t>
            </a:r>
          </a:p>
        </p:txBody>
      </p:sp>
      <p:sp>
        <p:nvSpPr>
          <p:cNvPr id="11" name="Rectangle 10"/>
          <p:cNvSpPr/>
          <p:nvPr/>
        </p:nvSpPr>
        <p:spPr bwMode="auto">
          <a:xfrm>
            <a:off x="5943600" y="4572000"/>
            <a:ext cx="2819400" cy="1789113"/>
          </a:xfrm>
          <a:prstGeom prst="rect">
            <a:avLst/>
          </a:prstGeom>
          <a:solidFill>
            <a:schemeClr val="tx1">
              <a:lumMod val="95000"/>
            </a:schemeClr>
          </a:solidFill>
          <a:ln w="9525" cap="flat" cmpd="sng" algn="ctr">
            <a:noFill/>
            <a:prstDash val="solid"/>
            <a:round/>
            <a:headEnd type="none" w="med" len="med"/>
            <a:tailEnd type="none" w="med" len="med"/>
          </a:ln>
          <a:effectLst/>
        </p:spPr>
        <p:txBody>
          <a:bodyPr>
            <a:spAutoFit/>
          </a:bodyPr>
          <a:lstStyle/>
          <a:p>
            <a:pPr defTabSz="914400">
              <a:lnSpc>
                <a:spcPct val="85000"/>
              </a:lnSpc>
              <a:defRPr/>
            </a:pPr>
            <a:r>
              <a:rPr lang="en-GB" sz="2000" dirty="0">
                <a:solidFill>
                  <a:srgbClr val="0000FF"/>
                </a:solidFill>
                <a:ea typeface="+mn-ea"/>
              </a:rPr>
              <a:t>Research partners:</a:t>
            </a:r>
          </a:p>
          <a:p>
            <a:pPr defTabSz="914400">
              <a:lnSpc>
                <a:spcPct val="85000"/>
              </a:lnSpc>
              <a:defRPr/>
            </a:pPr>
            <a:endParaRPr lang="en-GB" sz="800" dirty="0">
              <a:solidFill>
                <a:srgbClr val="000000"/>
              </a:solidFill>
              <a:ea typeface="+mn-ea"/>
            </a:endParaRPr>
          </a:p>
          <a:p>
            <a:pPr marL="177800" indent="-177800" defTabSz="914400">
              <a:lnSpc>
                <a:spcPct val="85000"/>
              </a:lnSpc>
              <a:spcBef>
                <a:spcPts val="600"/>
              </a:spcBef>
              <a:buFont typeface="Arial" pitchFamily="34" charset="0"/>
              <a:buChar char="•"/>
              <a:defRPr/>
            </a:pPr>
            <a:r>
              <a:rPr lang="en-GB" dirty="0">
                <a:solidFill>
                  <a:srgbClr val="000000"/>
                </a:solidFill>
                <a:ea typeface="+mn-ea"/>
              </a:rPr>
              <a:t>Non operational users able to commit to joint development</a:t>
            </a:r>
          </a:p>
          <a:p>
            <a:pPr marL="177800" indent="-177800" defTabSz="914400">
              <a:lnSpc>
                <a:spcPct val="85000"/>
              </a:lnSpc>
              <a:spcBef>
                <a:spcPts val="600"/>
              </a:spcBef>
              <a:buFont typeface="Arial" pitchFamily="34" charset="0"/>
              <a:buChar char="•"/>
              <a:defRPr/>
            </a:pPr>
            <a:r>
              <a:rPr lang="en-GB" dirty="0">
                <a:solidFill>
                  <a:srgbClr val="000000"/>
                </a:solidFill>
                <a:ea typeface="+mn-ea"/>
              </a:rPr>
              <a:t>May fund central support if needed</a:t>
            </a:r>
          </a:p>
        </p:txBody>
      </p:sp>
      <p:sp>
        <p:nvSpPr>
          <p:cNvPr id="12" name="Rectangle 11"/>
          <p:cNvSpPr/>
          <p:nvPr/>
        </p:nvSpPr>
        <p:spPr bwMode="auto">
          <a:xfrm>
            <a:off x="4724400" y="2133600"/>
            <a:ext cx="4114800" cy="2101850"/>
          </a:xfrm>
          <a:prstGeom prst="rect">
            <a:avLst/>
          </a:prstGeom>
          <a:solidFill>
            <a:schemeClr val="tx1">
              <a:lumMod val="95000"/>
            </a:schemeClr>
          </a:solidFill>
          <a:ln w="9525" cap="flat" cmpd="sng" algn="ctr">
            <a:noFill/>
            <a:prstDash val="solid"/>
            <a:round/>
            <a:headEnd type="none" w="med" len="med"/>
            <a:tailEnd type="none" w="med" len="med"/>
          </a:ln>
          <a:effectLst/>
        </p:spPr>
        <p:txBody>
          <a:bodyPr>
            <a:spAutoFit/>
          </a:bodyPr>
          <a:lstStyle/>
          <a:p>
            <a:pPr defTabSz="914400">
              <a:lnSpc>
                <a:spcPct val="85000"/>
              </a:lnSpc>
              <a:defRPr/>
            </a:pPr>
            <a:r>
              <a:rPr lang="en-GB" sz="2000" dirty="0">
                <a:solidFill>
                  <a:srgbClr val="0000FF"/>
                </a:solidFill>
                <a:ea typeface="+mn-ea"/>
              </a:rPr>
              <a:t>Associate partners:</a:t>
            </a:r>
          </a:p>
          <a:p>
            <a:pPr defTabSz="914400">
              <a:lnSpc>
                <a:spcPct val="85000"/>
              </a:lnSpc>
              <a:defRPr/>
            </a:pPr>
            <a:endParaRPr lang="en-GB" sz="800" dirty="0">
              <a:solidFill>
                <a:srgbClr val="000000"/>
              </a:solidFill>
              <a:ea typeface="+mn-ea"/>
            </a:endParaRPr>
          </a:p>
          <a:p>
            <a:pPr marL="177800" indent="-177800" defTabSz="914400">
              <a:lnSpc>
                <a:spcPct val="85000"/>
              </a:lnSpc>
              <a:spcBef>
                <a:spcPts val="600"/>
              </a:spcBef>
              <a:buFont typeface="Arial" pitchFamily="34" charset="0"/>
              <a:buChar char="•"/>
              <a:defRPr/>
            </a:pPr>
            <a:r>
              <a:rPr lang="en-GB" dirty="0">
                <a:solidFill>
                  <a:srgbClr val="000000"/>
                </a:solidFill>
                <a:ea typeface="+mn-ea"/>
              </a:rPr>
              <a:t>Some commitment to joint development</a:t>
            </a:r>
          </a:p>
          <a:p>
            <a:pPr marL="177800" indent="-177800" defTabSz="914400">
              <a:lnSpc>
                <a:spcPct val="85000"/>
              </a:lnSpc>
              <a:spcBef>
                <a:spcPts val="600"/>
              </a:spcBef>
              <a:buFont typeface="Arial" pitchFamily="34" charset="0"/>
              <a:buChar char="•"/>
              <a:defRPr/>
            </a:pPr>
            <a:r>
              <a:rPr lang="en-GB" dirty="0">
                <a:solidFill>
                  <a:srgbClr val="000000"/>
                </a:solidFill>
                <a:ea typeface="+mn-ea"/>
              </a:rPr>
              <a:t>Locally run and support operations &amp; upgrades and fund central support</a:t>
            </a:r>
          </a:p>
          <a:p>
            <a:pPr marL="177800" indent="-177800" defTabSz="914400">
              <a:lnSpc>
                <a:spcPct val="85000"/>
              </a:lnSpc>
              <a:spcBef>
                <a:spcPts val="600"/>
              </a:spcBef>
              <a:buFont typeface="Arial" pitchFamily="34" charset="0"/>
              <a:buChar char="•"/>
              <a:defRPr/>
            </a:pPr>
            <a:r>
              <a:rPr lang="en-GB" dirty="0">
                <a:solidFill>
                  <a:srgbClr val="000000"/>
                </a:solidFill>
                <a:ea typeface="+mn-ea"/>
              </a:rPr>
              <a:t>Feed views to the board</a:t>
            </a:r>
          </a:p>
          <a:p>
            <a:pPr marL="177800" indent="-177800" defTabSz="914400">
              <a:lnSpc>
                <a:spcPct val="85000"/>
              </a:lnSpc>
              <a:buFont typeface="Arial" pitchFamily="34" charset="0"/>
              <a:buChar char="•"/>
              <a:defRPr/>
            </a:pPr>
            <a:endParaRPr lang="en-GB" dirty="0">
              <a:solidFill>
                <a:srgbClr val="000000"/>
              </a:solidFill>
              <a:ea typeface="+mn-ea"/>
            </a:endParaRPr>
          </a:p>
        </p:txBody>
      </p:sp>
      <p:graphicFrame>
        <p:nvGraphicFramePr>
          <p:cNvPr id="13" name="Organization Chart 27"/>
          <p:cNvGraphicFramePr/>
          <p:nvPr/>
        </p:nvGraphicFramePr>
        <p:xfrm>
          <a:off x="381000" y="4220845"/>
          <a:ext cx="5274310" cy="2637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9286438"/>
      </p:ext>
    </p:extLst>
  </p:cSld>
  <p:clrMapOvr>
    <a:masterClrMapping/>
  </p:clrMapOvr>
  <p:transition>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r>
              <a:rPr lang="en-GB" altLang="en-US" sz="1000" smtClean="0">
                <a:solidFill>
                  <a:srgbClr val="000000"/>
                </a:solidFill>
              </a:rPr>
              <a:t>© Crown copyright   Met Office</a:t>
            </a:r>
            <a:endParaRPr lang="en-GB" altLang="en-US" sz="1400" smtClean="0">
              <a:solidFill>
                <a:srgbClr val="000000"/>
              </a:solidFill>
              <a:latin typeface="Times" pitchFamily="18" charset="0"/>
            </a:endParaRPr>
          </a:p>
        </p:txBody>
      </p:sp>
      <p:sp>
        <p:nvSpPr>
          <p:cNvPr id="97283" name="Rectangle 4"/>
          <p:cNvSpPr txBox="1">
            <a:spLocks noChangeArrowheads="1"/>
          </p:cNvSpPr>
          <p:nvPr/>
        </p:nvSpPr>
        <p:spPr bwMode="auto">
          <a:xfrm>
            <a:off x="323850" y="6448425"/>
            <a:ext cx="2895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lnSpc>
                <a:spcPct val="85000"/>
              </a:lnSpc>
            </a:pPr>
            <a:r>
              <a:rPr lang="en-GB" altLang="en-US" sz="1000" smtClean="0">
                <a:solidFill>
                  <a:srgbClr val="FFFFFF"/>
                </a:solidFill>
                <a:ea typeface="ＭＳ Ｐゴシック" pitchFamily="34" charset="-128"/>
              </a:rPr>
              <a:t>© Crown copyright   Met Office</a:t>
            </a:r>
            <a:endParaRPr lang="en-GB" altLang="en-US" sz="1400" smtClean="0">
              <a:solidFill>
                <a:srgbClr val="FFFFFF"/>
              </a:solidFill>
              <a:latin typeface="Times" pitchFamily="18" charset="0"/>
              <a:ea typeface="ＭＳ Ｐゴシック" pitchFamily="34" charset="-128"/>
            </a:endParaRPr>
          </a:p>
        </p:txBody>
      </p:sp>
      <p:sp>
        <p:nvSpPr>
          <p:cNvPr id="97284" name="Rectangle 2"/>
          <p:cNvSpPr>
            <a:spLocks noChangeArrowheads="1"/>
          </p:cNvSpPr>
          <p:nvPr/>
        </p:nvSpPr>
        <p:spPr bwMode="auto">
          <a:xfrm>
            <a:off x="4953000" y="914400"/>
            <a:ext cx="348615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pPr>
            <a:r>
              <a:rPr lang="en-GB" altLang="en-US" sz="1400" smtClean="0">
                <a:solidFill>
                  <a:srgbClr val="000000"/>
                </a:solidFill>
                <a:ea typeface="+mn-ea"/>
              </a:rPr>
              <a:t>Global NWP Index (v analysis) basket</a:t>
            </a:r>
            <a:br>
              <a:rPr lang="en-GB" altLang="en-US" sz="1400" smtClean="0">
                <a:solidFill>
                  <a:srgbClr val="000000"/>
                </a:solidFill>
                <a:ea typeface="+mn-ea"/>
              </a:rPr>
            </a:br>
            <a:r>
              <a:rPr lang="en-GB" altLang="en-US" sz="1400" smtClean="0">
                <a:solidFill>
                  <a:srgbClr val="000000"/>
                </a:solidFill>
                <a:ea typeface="+mn-ea"/>
              </a:rPr>
              <a:t>% difference relative to Met Office</a:t>
            </a:r>
          </a:p>
        </p:txBody>
      </p:sp>
      <p:sp>
        <p:nvSpPr>
          <p:cNvPr id="97285" name="Text Box 7"/>
          <p:cNvSpPr txBox="1">
            <a:spLocks noChangeArrowheads="1"/>
          </p:cNvSpPr>
          <p:nvPr/>
        </p:nvSpPr>
        <p:spPr bwMode="auto">
          <a:xfrm>
            <a:off x="1676400" y="304800"/>
            <a:ext cx="694055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lnSpc>
                <a:spcPct val="85000"/>
              </a:lnSpc>
            </a:pPr>
            <a:r>
              <a:rPr lang="en-GB" altLang="en-US" sz="3600" smtClean="0">
                <a:solidFill>
                  <a:srgbClr val="000000"/>
                </a:solidFill>
                <a:ea typeface="+mn-ea"/>
              </a:rPr>
              <a:t>Maintaining our global standing</a:t>
            </a:r>
          </a:p>
        </p:txBody>
      </p:sp>
      <p:pic>
        <p:nvPicPr>
          <p:cNvPr id="97286" name="Picture 8" descr="http://www-nwp2/~cfver/CBSRank/BPM/Timeseries/TS_CBS_ranking_relative_to_Met_Office_00Z-12Z_Combined_Are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7239000"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7" name="Rectangle 7"/>
          <p:cNvSpPr>
            <a:spLocks noChangeArrowheads="1"/>
          </p:cNvSpPr>
          <p:nvPr/>
        </p:nvSpPr>
        <p:spPr bwMode="auto">
          <a:xfrm>
            <a:off x="1905000" y="990600"/>
            <a:ext cx="762000" cy="4572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7288" name="Rectangle 7"/>
          <p:cNvSpPr>
            <a:spLocks noChangeArrowheads="1"/>
          </p:cNvSpPr>
          <p:nvPr/>
        </p:nvSpPr>
        <p:spPr bwMode="auto">
          <a:xfrm>
            <a:off x="1295400" y="1524000"/>
            <a:ext cx="609600" cy="5334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Tree>
    <p:extLst>
      <p:ext uri="{BB962C8B-B14F-4D97-AF65-F5344CB8AC3E}">
        <p14:creationId xmlns:p14="http://schemas.microsoft.com/office/powerpoint/2010/main" val="15368330"/>
      </p:ext>
    </p:extLst>
  </p:cSld>
  <p:clrMapOvr>
    <a:masterClrMapping/>
  </p:clrMapOvr>
  <p:transition>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GB" altLang="en-US" sz="2800" smtClean="0"/>
              <a:t>Technical Infrastructure Programme  Motivation</a:t>
            </a:r>
          </a:p>
        </p:txBody>
      </p:sp>
      <p:sp>
        <p:nvSpPr>
          <p:cNvPr id="98307" name="Content Placeholder 2"/>
          <p:cNvSpPr>
            <a:spLocks noGrp="1"/>
          </p:cNvSpPr>
          <p:nvPr>
            <p:ph idx="1"/>
          </p:nvPr>
        </p:nvSpPr>
        <p:spPr>
          <a:xfrm>
            <a:off x="395288" y="1916113"/>
            <a:ext cx="8569325" cy="4033837"/>
          </a:xfrm>
        </p:spPr>
        <p:txBody>
          <a:bodyPr/>
          <a:lstStyle/>
          <a:p>
            <a:pPr>
              <a:buFont typeface="Arial" pitchFamily="34" charset="0"/>
              <a:buChar char="•"/>
            </a:pPr>
            <a:r>
              <a:rPr lang="en-GB" altLang="en-US" sz="2000" smtClean="0"/>
              <a:t>Initiated in June 2013 to resolve the priority weaknesses of the research and operational infrastructure.</a:t>
            </a:r>
          </a:p>
          <a:p>
            <a:pPr>
              <a:buFont typeface="Arial" pitchFamily="34" charset="0"/>
              <a:buChar char="•"/>
            </a:pPr>
            <a:r>
              <a:rPr lang="en-GB" altLang="en-US" sz="2000" smtClean="0"/>
              <a:t>Goal is a more streamlined, flexible system that is easier to use and adopt for scientific research and operational environments.</a:t>
            </a:r>
          </a:p>
          <a:p>
            <a:pPr>
              <a:buFont typeface="Arial" pitchFamily="34" charset="0"/>
              <a:buChar char="•"/>
            </a:pPr>
            <a:r>
              <a:rPr lang="en-GB" altLang="en-US" sz="2000" smtClean="0"/>
              <a:t>Key activities are reviewed annually in a Technical Infrastructure Programme Plan.</a:t>
            </a:r>
          </a:p>
          <a:p>
            <a:pPr>
              <a:buFont typeface="Arial" pitchFamily="34" charset="0"/>
              <a:buChar char="•"/>
            </a:pPr>
            <a:r>
              <a:rPr lang="en-GB" altLang="en-US" sz="2000" smtClean="0"/>
              <a:t>Program vision is for an effective scientific collaboration based on:</a:t>
            </a:r>
            <a:r>
              <a:rPr lang="en-GB" altLang="en-US" smtClean="0"/>
              <a:t> </a:t>
            </a:r>
          </a:p>
          <a:p>
            <a:pPr lvl="1">
              <a:buFont typeface="Arial" pitchFamily="34" charset="0"/>
              <a:buChar char="•"/>
            </a:pPr>
            <a:r>
              <a:rPr lang="en-GB" altLang="en-US" sz="1800" smtClean="0"/>
              <a:t>a common collaborative research approach using underpinning infrastructure</a:t>
            </a:r>
          </a:p>
          <a:p>
            <a:pPr lvl="1">
              <a:buFont typeface="Arial" pitchFamily="34" charset="0"/>
              <a:buChar char="•"/>
            </a:pPr>
            <a:r>
              <a:rPr lang="en-GB" altLang="en-US" sz="1800" smtClean="0"/>
              <a:t>building trust between scientists with collaborative working practices</a:t>
            </a:r>
          </a:p>
          <a:p>
            <a:pPr lvl="1">
              <a:buFont typeface="Arial" pitchFamily="34" charset="0"/>
              <a:buChar char="•"/>
            </a:pPr>
            <a:r>
              <a:rPr lang="en-GB" altLang="en-US" sz="1800" smtClean="0"/>
              <a:t>enable the sharing knowledge by delivering capabilities that deliver a high degree  knowledge sharing.</a:t>
            </a:r>
          </a:p>
        </p:txBody>
      </p:sp>
      <p:sp>
        <p:nvSpPr>
          <p:cNvPr id="98308" name="Footer Placeholder 3"/>
          <p:cNvSpPr>
            <a:spLocks noGrp="1"/>
          </p:cNvSpPr>
          <p:nvPr>
            <p:ph type="ftr"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txBody>
          <a:bodyPr/>
          <a:lstStyle>
            <a:lvl1pPr eaLnBrk="0" hangingPunct="0">
              <a:tabLst>
                <a:tab pos="457200" algn="l"/>
                <a:tab pos="914400" algn="l"/>
                <a:tab pos="1371600" algn="l"/>
                <a:tab pos="1828800" algn="l"/>
                <a:tab pos="2286000" algn="l"/>
                <a:tab pos="2743200" algn="l"/>
              </a:tabLst>
              <a:defRPr sz="1200">
                <a:solidFill>
                  <a:schemeClr val="bg1"/>
                </a:solidFill>
                <a:latin typeface="Arial" pitchFamily="34" charset="0"/>
              </a:defRPr>
            </a:lvl1pPr>
            <a:lvl2pPr marL="742950" indent="-285750" eaLnBrk="0" hangingPunct="0">
              <a:tabLst>
                <a:tab pos="457200" algn="l"/>
                <a:tab pos="914400" algn="l"/>
                <a:tab pos="1371600" algn="l"/>
                <a:tab pos="1828800" algn="l"/>
                <a:tab pos="2286000" algn="l"/>
                <a:tab pos="2743200" algn="l"/>
              </a:tabLst>
              <a:defRPr sz="1200">
                <a:solidFill>
                  <a:schemeClr val="bg1"/>
                </a:solidFill>
                <a:latin typeface="Arial" pitchFamily="34" charset="0"/>
              </a:defRPr>
            </a:lvl2pPr>
            <a:lvl3pPr marL="1143000" indent="-228600" eaLnBrk="0" hangingPunct="0">
              <a:tabLst>
                <a:tab pos="457200" algn="l"/>
                <a:tab pos="914400" algn="l"/>
                <a:tab pos="1371600" algn="l"/>
                <a:tab pos="1828800" algn="l"/>
                <a:tab pos="2286000" algn="l"/>
                <a:tab pos="2743200" algn="l"/>
              </a:tabLst>
              <a:defRPr sz="1200">
                <a:solidFill>
                  <a:schemeClr val="bg1"/>
                </a:solidFill>
                <a:latin typeface="Arial" pitchFamily="34" charset="0"/>
              </a:defRPr>
            </a:lvl3pPr>
            <a:lvl4pPr marL="1600200" indent="-228600" eaLnBrk="0" hangingPunct="0">
              <a:tabLst>
                <a:tab pos="457200" algn="l"/>
                <a:tab pos="914400" algn="l"/>
                <a:tab pos="1371600" algn="l"/>
                <a:tab pos="1828800" algn="l"/>
                <a:tab pos="2286000" algn="l"/>
                <a:tab pos="2743200" algn="l"/>
              </a:tabLst>
              <a:defRPr sz="1200">
                <a:solidFill>
                  <a:schemeClr val="bg1"/>
                </a:solidFill>
                <a:latin typeface="Arial" pitchFamily="34" charset="0"/>
              </a:defRPr>
            </a:lvl4pPr>
            <a:lvl5pPr marL="2057400" indent="-228600" eaLnBrk="0" hangingPunct="0">
              <a:tabLst>
                <a:tab pos="457200" algn="l"/>
                <a:tab pos="914400" algn="l"/>
                <a:tab pos="1371600" algn="l"/>
                <a:tab pos="1828800" algn="l"/>
                <a:tab pos="2286000" algn="l"/>
                <a:tab pos="2743200" algn="l"/>
              </a:tabLst>
              <a:defRPr sz="1200">
                <a:solidFill>
                  <a:schemeClr val="bg1"/>
                </a:solidFill>
                <a:latin typeface="Arial" pitchFamily="34" charset="0"/>
              </a:defRPr>
            </a:lvl5pPr>
            <a:lvl6pPr marL="2514600" indent="-228600" eaLnBrk="0" fontAlgn="base" hangingPunct="0">
              <a:lnSpc>
                <a:spcPct val="85000"/>
              </a:lnSpc>
              <a:spcBef>
                <a:spcPct val="0"/>
              </a:spcBef>
              <a:spcAft>
                <a:spcPct val="0"/>
              </a:spcAft>
              <a:tabLst>
                <a:tab pos="457200" algn="l"/>
                <a:tab pos="914400" algn="l"/>
                <a:tab pos="1371600" algn="l"/>
                <a:tab pos="1828800" algn="l"/>
                <a:tab pos="2286000" algn="l"/>
                <a:tab pos="2743200" algn="l"/>
              </a:tabLst>
              <a:defRPr sz="1200">
                <a:solidFill>
                  <a:schemeClr val="bg1"/>
                </a:solidFill>
                <a:latin typeface="Arial" pitchFamily="34" charset="0"/>
              </a:defRPr>
            </a:lvl6pPr>
            <a:lvl7pPr marL="2971800" indent="-228600" eaLnBrk="0" fontAlgn="base" hangingPunct="0">
              <a:lnSpc>
                <a:spcPct val="85000"/>
              </a:lnSpc>
              <a:spcBef>
                <a:spcPct val="0"/>
              </a:spcBef>
              <a:spcAft>
                <a:spcPct val="0"/>
              </a:spcAft>
              <a:tabLst>
                <a:tab pos="457200" algn="l"/>
                <a:tab pos="914400" algn="l"/>
                <a:tab pos="1371600" algn="l"/>
                <a:tab pos="1828800" algn="l"/>
                <a:tab pos="2286000" algn="l"/>
                <a:tab pos="2743200" algn="l"/>
              </a:tabLst>
              <a:defRPr sz="1200">
                <a:solidFill>
                  <a:schemeClr val="bg1"/>
                </a:solidFill>
                <a:latin typeface="Arial" pitchFamily="34" charset="0"/>
              </a:defRPr>
            </a:lvl7pPr>
            <a:lvl8pPr marL="3429000" indent="-228600" eaLnBrk="0" fontAlgn="base" hangingPunct="0">
              <a:lnSpc>
                <a:spcPct val="85000"/>
              </a:lnSpc>
              <a:spcBef>
                <a:spcPct val="0"/>
              </a:spcBef>
              <a:spcAft>
                <a:spcPct val="0"/>
              </a:spcAft>
              <a:tabLst>
                <a:tab pos="457200" algn="l"/>
                <a:tab pos="914400" algn="l"/>
                <a:tab pos="1371600" algn="l"/>
                <a:tab pos="1828800" algn="l"/>
                <a:tab pos="2286000" algn="l"/>
                <a:tab pos="2743200" algn="l"/>
              </a:tabLst>
              <a:defRPr sz="1200">
                <a:solidFill>
                  <a:schemeClr val="bg1"/>
                </a:solidFill>
                <a:latin typeface="Arial" pitchFamily="34" charset="0"/>
              </a:defRPr>
            </a:lvl8pPr>
            <a:lvl9pPr marL="3886200" indent="-228600" eaLnBrk="0" fontAlgn="base" hangingPunct="0">
              <a:lnSpc>
                <a:spcPct val="85000"/>
              </a:lnSpc>
              <a:spcBef>
                <a:spcPct val="0"/>
              </a:spcBef>
              <a:spcAft>
                <a:spcPct val="0"/>
              </a:spcAft>
              <a:tabLst>
                <a:tab pos="457200" algn="l"/>
                <a:tab pos="914400" algn="l"/>
                <a:tab pos="1371600" algn="l"/>
                <a:tab pos="1828800" algn="l"/>
                <a:tab pos="2286000" algn="l"/>
                <a:tab pos="2743200" algn="l"/>
              </a:tabLst>
              <a:defRPr sz="1200">
                <a:solidFill>
                  <a:schemeClr val="bg1"/>
                </a:solidFill>
                <a:latin typeface="Arial" pitchFamily="34" charset="0"/>
              </a:defRPr>
            </a:lvl9pPr>
          </a:lstStyle>
          <a:p>
            <a:pPr eaLnBrk="1" hangingPunct="1">
              <a:buFont typeface="Times New Roman" pitchFamily="18" charset="0"/>
              <a:buNone/>
            </a:pPr>
            <a:r>
              <a:rPr lang="en-GB" altLang="en-US" sz="1000" smtClean="0">
                <a:solidFill>
                  <a:srgbClr val="010303"/>
                </a:solidFill>
                <a:ea typeface="DejaVu Sans"/>
                <a:cs typeface="DejaVu Sans"/>
              </a:rPr>
              <a:t>© Crown copyright   Met Office</a:t>
            </a:r>
          </a:p>
        </p:txBody>
      </p:sp>
    </p:spTree>
    <p:extLst>
      <p:ext uri="{BB962C8B-B14F-4D97-AF65-F5344CB8AC3E}">
        <p14:creationId xmlns:p14="http://schemas.microsoft.com/office/powerpoint/2010/main" val="5480058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r>
              <a:rPr lang="en-GB" altLang="en-US" sz="1000" smtClean="0">
                <a:solidFill>
                  <a:srgbClr val="000000"/>
                </a:solidFill>
              </a:rPr>
              <a:t>© Crown copyright   Met Office</a:t>
            </a:r>
            <a:endParaRPr lang="en-GB" altLang="en-US" sz="1400" smtClean="0">
              <a:solidFill>
                <a:srgbClr val="000000"/>
              </a:solidFill>
              <a:latin typeface="Times" pitchFamily="18" charset="0"/>
            </a:endParaRPr>
          </a:p>
        </p:txBody>
      </p:sp>
      <p:sp>
        <p:nvSpPr>
          <p:cNvPr id="99331" name="Rectangle 2"/>
          <p:cNvSpPr>
            <a:spLocks noGrp="1" noChangeArrowheads="1"/>
          </p:cNvSpPr>
          <p:nvPr>
            <p:ph type="title"/>
          </p:nvPr>
        </p:nvSpPr>
        <p:spPr/>
        <p:txBody>
          <a:bodyPr/>
          <a:lstStyle/>
          <a:p>
            <a:pPr eaLnBrk="1" hangingPunct="1"/>
            <a:r>
              <a:rPr lang="en-GB" altLang="en-US" sz="3200" smtClean="0"/>
              <a:t>Technical Infrastructure programme</a:t>
            </a:r>
            <a:br>
              <a:rPr lang="en-GB" altLang="en-US" sz="3200" smtClean="0"/>
            </a:br>
            <a:r>
              <a:rPr lang="en-GB" altLang="en-US" sz="3200" smtClean="0"/>
              <a:t>launched June 2013</a:t>
            </a:r>
          </a:p>
        </p:txBody>
      </p:sp>
      <p:sp>
        <p:nvSpPr>
          <p:cNvPr id="99332" name="Oval 4"/>
          <p:cNvSpPr>
            <a:spLocks noChangeArrowheads="1"/>
          </p:cNvSpPr>
          <p:nvPr/>
        </p:nvSpPr>
        <p:spPr bwMode="auto">
          <a:xfrm>
            <a:off x="4860925" y="5805488"/>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TIRS</a:t>
            </a:r>
          </a:p>
          <a:p>
            <a:pPr algn="ctr" defTabSz="914400" eaLnBrk="1" hangingPunct="1">
              <a:lnSpc>
                <a:spcPct val="85000"/>
              </a:lnSpc>
            </a:pPr>
            <a:r>
              <a:rPr lang="en-GB" altLang="en-US" smtClean="0">
                <a:solidFill>
                  <a:srgbClr val="000000"/>
                </a:solidFill>
                <a:ea typeface="+mn-ea"/>
              </a:rPr>
              <a:t>Rose development &amp;</a:t>
            </a:r>
          </a:p>
          <a:p>
            <a:pPr algn="ctr" defTabSz="914400" eaLnBrk="1" hangingPunct="1">
              <a:lnSpc>
                <a:spcPct val="85000"/>
              </a:lnSpc>
            </a:pPr>
            <a:r>
              <a:rPr lang="en-GB" altLang="en-US" smtClean="0">
                <a:solidFill>
                  <a:srgbClr val="000000"/>
                </a:solidFill>
                <a:ea typeface="+mn-ea"/>
              </a:rPr>
              <a:t>migration</a:t>
            </a:r>
          </a:p>
        </p:txBody>
      </p:sp>
      <p:sp>
        <p:nvSpPr>
          <p:cNvPr id="99333" name="Oval 5"/>
          <p:cNvSpPr>
            <a:spLocks noChangeArrowheads="1"/>
          </p:cNvSpPr>
          <p:nvPr/>
        </p:nvSpPr>
        <p:spPr bwMode="auto">
          <a:xfrm>
            <a:off x="468313" y="5013325"/>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TIHP</a:t>
            </a:r>
          </a:p>
          <a:p>
            <a:pPr algn="ctr" defTabSz="914400" eaLnBrk="1" hangingPunct="1">
              <a:lnSpc>
                <a:spcPct val="85000"/>
              </a:lnSpc>
            </a:pPr>
            <a:r>
              <a:rPr lang="en-GB" altLang="en-US" smtClean="0">
                <a:solidFill>
                  <a:srgbClr val="000000"/>
                </a:solidFill>
                <a:ea typeface="+mn-ea"/>
              </a:rPr>
              <a:t>HPC optimisation</a:t>
            </a:r>
          </a:p>
        </p:txBody>
      </p:sp>
      <p:sp>
        <p:nvSpPr>
          <p:cNvPr id="99334" name="Oval 6"/>
          <p:cNvSpPr>
            <a:spLocks noChangeArrowheads="1"/>
          </p:cNvSpPr>
          <p:nvPr/>
        </p:nvSpPr>
        <p:spPr bwMode="auto">
          <a:xfrm>
            <a:off x="6300788" y="3933825"/>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TIFF</a:t>
            </a:r>
          </a:p>
          <a:p>
            <a:pPr algn="ctr" defTabSz="914400" eaLnBrk="1" hangingPunct="1">
              <a:lnSpc>
                <a:spcPct val="85000"/>
              </a:lnSpc>
            </a:pPr>
            <a:r>
              <a:rPr lang="en-GB" altLang="en-US" smtClean="0">
                <a:solidFill>
                  <a:srgbClr val="000000"/>
                </a:solidFill>
                <a:ea typeface="+mn-ea"/>
              </a:rPr>
              <a:t>File formats – STASH, NetCDF, </a:t>
            </a:r>
          </a:p>
          <a:p>
            <a:pPr algn="ctr" defTabSz="914400" eaLnBrk="1" hangingPunct="1">
              <a:lnSpc>
                <a:spcPct val="85000"/>
              </a:lnSpc>
            </a:pPr>
            <a:r>
              <a:rPr lang="en-GB" altLang="en-US" smtClean="0">
                <a:solidFill>
                  <a:srgbClr val="000000"/>
                </a:solidFill>
                <a:ea typeface="+mn-ea"/>
              </a:rPr>
              <a:t>and GRIB2</a:t>
            </a:r>
          </a:p>
        </p:txBody>
      </p:sp>
      <p:sp>
        <p:nvSpPr>
          <p:cNvPr id="99335" name="Oval 8"/>
          <p:cNvSpPr>
            <a:spLocks noChangeArrowheads="1"/>
          </p:cNvSpPr>
          <p:nvPr/>
        </p:nvSpPr>
        <p:spPr bwMode="auto">
          <a:xfrm>
            <a:off x="468313" y="2852738"/>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TILS</a:t>
            </a:r>
          </a:p>
          <a:p>
            <a:pPr algn="ctr" defTabSz="914400" eaLnBrk="1" hangingPunct="1">
              <a:lnSpc>
                <a:spcPct val="85000"/>
              </a:lnSpc>
            </a:pPr>
            <a:r>
              <a:rPr lang="en-GB" altLang="en-US" smtClean="0">
                <a:solidFill>
                  <a:srgbClr val="000000"/>
                </a:solidFill>
                <a:ea typeface="+mn-ea"/>
              </a:rPr>
              <a:t>Land-surface model</a:t>
            </a:r>
          </a:p>
          <a:p>
            <a:pPr algn="ctr" defTabSz="914400" eaLnBrk="1" hangingPunct="1">
              <a:lnSpc>
                <a:spcPct val="85000"/>
              </a:lnSpc>
            </a:pPr>
            <a:r>
              <a:rPr lang="en-GB" altLang="en-US" smtClean="0">
                <a:solidFill>
                  <a:srgbClr val="000000"/>
                </a:solidFill>
                <a:ea typeface="+mn-ea"/>
              </a:rPr>
              <a:t>interoperability</a:t>
            </a:r>
          </a:p>
        </p:txBody>
      </p:sp>
      <p:sp>
        <p:nvSpPr>
          <p:cNvPr id="99336" name="Oval 9"/>
          <p:cNvSpPr>
            <a:spLocks noChangeArrowheads="1"/>
          </p:cNvSpPr>
          <p:nvPr/>
        </p:nvSpPr>
        <p:spPr bwMode="auto">
          <a:xfrm>
            <a:off x="468313" y="3933825"/>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TIDA</a:t>
            </a:r>
          </a:p>
          <a:p>
            <a:pPr algn="ctr" defTabSz="914400" eaLnBrk="1" hangingPunct="1">
              <a:lnSpc>
                <a:spcPct val="85000"/>
              </a:lnSpc>
            </a:pPr>
            <a:r>
              <a:rPr lang="en-GB" altLang="en-US" smtClean="0">
                <a:solidFill>
                  <a:srgbClr val="000000"/>
                </a:solidFill>
                <a:ea typeface="+mn-ea"/>
              </a:rPr>
              <a:t>Data assimilation</a:t>
            </a:r>
          </a:p>
        </p:txBody>
      </p:sp>
      <p:sp>
        <p:nvSpPr>
          <p:cNvPr id="99337" name="Oval 10"/>
          <p:cNvSpPr>
            <a:spLocks noChangeArrowheads="1"/>
          </p:cNvSpPr>
          <p:nvPr/>
        </p:nvSpPr>
        <p:spPr bwMode="auto">
          <a:xfrm>
            <a:off x="6300788" y="5084763"/>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TIAN</a:t>
            </a:r>
          </a:p>
          <a:p>
            <a:pPr algn="ctr" defTabSz="914400" eaLnBrk="1" hangingPunct="1">
              <a:lnSpc>
                <a:spcPct val="85000"/>
              </a:lnSpc>
            </a:pPr>
            <a:r>
              <a:rPr lang="en-GB" altLang="en-US" smtClean="0">
                <a:solidFill>
                  <a:srgbClr val="000000"/>
                </a:solidFill>
                <a:ea typeface="+mn-ea"/>
              </a:rPr>
              <a:t>Stabilising and re-engineering</a:t>
            </a:r>
          </a:p>
          <a:p>
            <a:pPr algn="ctr" defTabSz="914400" eaLnBrk="1" hangingPunct="1">
              <a:lnSpc>
                <a:spcPct val="85000"/>
              </a:lnSpc>
            </a:pPr>
            <a:r>
              <a:rPr lang="en-GB" altLang="en-US" smtClean="0">
                <a:solidFill>
                  <a:srgbClr val="000000"/>
                </a:solidFill>
                <a:ea typeface="+mn-ea"/>
              </a:rPr>
              <a:t>ancillary file system</a:t>
            </a:r>
          </a:p>
        </p:txBody>
      </p:sp>
      <p:sp>
        <p:nvSpPr>
          <p:cNvPr id="99338" name="Oval 11"/>
          <p:cNvSpPr>
            <a:spLocks noChangeArrowheads="1"/>
          </p:cNvSpPr>
          <p:nvPr/>
        </p:nvSpPr>
        <p:spPr bwMode="auto">
          <a:xfrm>
            <a:off x="2124075" y="5803900"/>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TICF</a:t>
            </a:r>
          </a:p>
          <a:p>
            <a:pPr algn="ctr" defTabSz="914400" eaLnBrk="1" hangingPunct="1">
              <a:lnSpc>
                <a:spcPct val="85000"/>
              </a:lnSpc>
            </a:pPr>
            <a:r>
              <a:rPr lang="en-GB" altLang="en-US" smtClean="0">
                <a:solidFill>
                  <a:srgbClr val="000000"/>
                </a:solidFill>
                <a:ea typeface="+mn-ea"/>
              </a:rPr>
              <a:t>Coupling frameworks</a:t>
            </a:r>
          </a:p>
          <a:p>
            <a:pPr algn="ctr" defTabSz="914400" eaLnBrk="1" hangingPunct="1">
              <a:lnSpc>
                <a:spcPct val="85000"/>
              </a:lnSpc>
            </a:pPr>
            <a:r>
              <a:rPr lang="en-GB" altLang="en-US" smtClean="0">
                <a:solidFill>
                  <a:srgbClr val="000000"/>
                </a:solidFill>
                <a:ea typeface="+mn-ea"/>
              </a:rPr>
              <a:t>OASIS-MCT</a:t>
            </a:r>
          </a:p>
        </p:txBody>
      </p:sp>
      <p:sp>
        <p:nvSpPr>
          <p:cNvPr id="99339" name="Oval 12"/>
          <p:cNvSpPr>
            <a:spLocks noChangeArrowheads="1"/>
          </p:cNvSpPr>
          <p:nvPr/>
        </p:nvSpPr>
        <p:spPr bwMode="auto">
          <a:xfrm>
            <a:off x="6300788" y="2852738"/>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TICT</a:t>
            </a:r>
          </a:p>
          <a:p>
            <a:pPr algn="ctr" defTabSz="914400" eaLnBrk="1" hangingPunct="1">
              <a:lnSpc>
                <a:spcPct val="85000"/>
              </a:lnSpc>
            </a:pPr>
            <a:r>
              <a:rPr lang="en-GB" altLang="en-US" smtClean="0">
                <a:solidFill>
                  <a:srgbClr val="000000"/>
                </a:solidFill>
                <a:ea typeface="+mn-ea"/>
              </a:rPr>
              <a:t>UM configuration testing &amp;</a:t>
            </a:r>
          </a:p>
          <a:p>
            <a:pPr algn="ctr" defTabSz="914400" eaLnBrk="1" hangingPunct="1">
              <a:lnSpc>
                <a:spcPct val="85000"/>
              </a:lnSpc>
            </a:pPr>
            <a:r>
              <a:rPr lang="en-GB" altLang="en-US" smtClean="0">
                <a:solidFill>
                  <a:srgbClr val="000000"/>
                </a:solidFill>
                <a:ea typeface="+mn-ea"/>
              </a:rPr>
              <a:t>system refresh</a:t>
            </a:r>
          </a:p>
        </p:txBody>
      </p:sp>
      <p:sp>
        <p:nvSpPr>
          <p:cNvPr id="99340" name="Oval 13"/>
          <p:cNvSpPr>
            <a:spLocks noChangeArrowheads="1"/>
          </p:cNvSpPr>
          <p:nvPr/>
        </p:nvSpPr>
        <p:spPr bwMode="auto">
          <a:xfrm>
            <a:off x="6300788" y="1844675"/>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TICM</a:t>
            </a:r>
          </a:p>
          <a:p>
            <a:pPr algn="ctr" defTabSz="914400" eaLnBrk="1" hangingPunct="1">
              <a:lnSpc>
                <a:spcPct val="85000"/>
              </a:lnSpc>
            </a:pPr>
            <a:r>
              <a:rPr lang="en-GB" altLang="en-US" smtClean="0">
                <a:solidFill>
                  <a:srgbClr val="000000"/>
                </a:solidFill>
                <a:ea typeface="+mn-ea"/>
              </a:rPr>
              <a:t>Common shared repositories</a:t>
            </a:r>
          </a:p>
          <a:p>
            <a:pPr algn="ctr" defTabSz="914400" eaLnBrk="1" hangingPunct="1">
              <a:lnSpc>
                <a:spcPct val="85000"/>
              </a:lnSpc>
            </a:pPr>
            <a:r>
              <a:rPr lang="en-GB" altLang="en-US" smtClean="0">
                <a:solidFill>
                  <a:srgbClr val="000000"/>
                </a:solidFill>
                <a:ea typeface="+mn-ea"/>
              </a:rPr>
              <a:t>&amp; trac environments</a:t>
            </a:r>
          </a:p>
        </p:txBody>
      </p:sp>
      <p:sp>
        <p:nvSpPr>
          <p:cNvPr id="99341" name="Oval 15"/>
          <p:cNvSpPr>
            <a:spLocks noChangeArrowheads="1"/>
          </p:cNvSpPr>
          <p:nvPr/>
        </p:nvSpPr>
        <p:spPr bwMode="auto">
          <a:xfrm>
            <a:off x="468313" y="1916113"/>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TIAV</a:t>
            </a:r>
          </a:p>
          <a:p>
            <a:pPr algn="ctr" defTabSz="914400" eaLnBrk="1" hangingPunct="1">
              <a:lnSpc>
                <a:spcPct val="85000"/>
              </a:lnSpc>
            </a:pPr>
            <a:r>
              <a:rPr lang="en-GB" altLang="en-US" smtClean="0">
                <a:solidFill>
                  <a:srgbClr val="000000"/>
                </a:solidFill>
                <a:ea typeface="+mn-ea"/>
              </a:rPr>
              <a:t>Data processing &amp;</a:t>
            </a:r>
          </a:p>
          <a:p>
            <a:pPr algn="ctr" defTabSz="914400" eaLnBrk="1" hangingPunct="1">
              <a:lnSpc>
                <a:spcPct val="85000"/>
              </a:lnSpc>
            </a:pPr>
            <a:r>
              <a:rPr lang="en-GB" altLang="en-US" smtClean="0">
                <a:solidFill>
                  <a:srgbClr val="000000"/>
                </a:solidFill>
                <a:ea typeface="+mn-ea"/>
              </a:rPr>
              <a:t>visualisation</a:t>
            </a:r>
          </a:p>
        </p:txBody>
      </p:sp>
      <p:sp>
        <p:nvSpPr>
          <p:cNvPr id="99342" name="Oval 16"/>
          <p:cNvSpPr>
            <a:spLocks noChangeArrowheads="1"/>
          </p:cNvSpPr>
          <p:nvPr/>
        </p:nvSpPr>
        <p:spPr bwMode="auto">
          <a:xfrm>
            <a:off x="3276600" y="1412875"/>
            <a:ext cx="2447925" cy="720725"/>
          </a:xfrm>
          <a:prstGeom prst="ellipse">
            <a:avLst/>
          </a:prstGeom>
          <a:solidFill>
            <a:schemeClr val="accent1"/>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TIAG</a:t>
            </a:r>
          </a:p>
          <a:p>
            <a:pPr algn="ctr" defTabSz="914400" eaLnBrk="1" hangingPunct="1">
              <a:lnSpc>
                <a:spcPct val="85000"/>
              </a:lnSpc>
            </a:pPr>
            <a:r>
              <a:rPr lang="en-GB" altLang="en-US" smtClean="0">
                <a:solidFill>
                  <a:srgbClr val="000000"/>
                </a:solidFill>
                <a:ea typeface="+mn-ea"/>
              </a:rPr>
              <a:t>Advisory group</a:t>
            </a:r>
          </a:p>
        </p:txBody>
      </p:sp>
      <p:sp>
        <p:nvSpPr>
          <p:cNvPr id="99343" name="Line 26"/>
          <p:cNvSpPr>
            <a:spLocks noChangeShapeType="1"/>
          </p:cNvSpPr>
          <p:nvPr/>
        </p:nvSpPr>
        <p:spPr bwMode="auto">
          <a:xfrm flipV="1">
            <a:off x="5867400" y="2781300"/>
            <a:ext cx="576263"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4" name="Line 27"/>
          <p:cNvSpPr>
            <a:spLocks noChangeShapeType="1"/>
          </p:cNvSpPr>
          <p:nvPr/>
        </p:nvSpPr>
        <p:spPr bwMode="auto">
          <a:xfrm flipV="1">
            <a:off x="5868988" y="3789363"/>
            <a:ext cx="100806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5" name="Line 28"/>
          <p:cNvSpPr>
            <a:spLocks noChangeShapeType="1"/>
          </p:cNvSpPr>
          <p:nvPr/>
        </p:nvSpPr>
        <p:spPr bwMode="auto">
          <a:xfrm>
            <a:off x="5867400" y="4581525"/>
            <a:ext cx="649288"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6" name="Line 29"/>
          <p:cNvSpPr>
            <a:spLocks noChangeShapeType="1"/>
          </p:cNvSpPr>
          <p:nvPr/>
        </p:nvSpPr>
        <p:spPr bwMode="auto">
          <a:xfrm flipV="1">
            <a:off x="2339975" y="3789363"/>
            <a:ext cx="1008063" cy="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7" name="Line 30"/>
          <p:cNvSpPr>
            <a:spLocks noChangeShapeType="1"/>
          </p:cNvSpPr>
          <p:nvPr/>
        </p:nvSpPr>
        <p:spPr bwMode="auto">
          <a:xfrm flipH="1" flipV="1">
            <a:off x="2771775" y="2781300"/>
            <a:ext cx="576263"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8" name="Line 32"/>
          <p:cNvSpPr>
            <a:spLocks noChangeShapeType="1"/>
          </p:cNvSpPr>
          <p:nvPr/>
        </p:nvSpPr>
        <p:spPr bwMode="auto">
          <a:xfrm flipH="1">
            <a:off x="2700338" y="4581525"/>
            <a:ext cx="647700" cy="2873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49" name="Line 34"/>
          <p:cNvSpPr>
            <a:spLocks noChangeShapeType="1"/>
          </p:cNvSpPr>
          <p:nvPr/>
        </p:nvSpPr>
        <p:spPr bwMode="auto">
          <a:xfrm flipV="1">
            <a:off x="4500563" y="2133600"/>
            <a:ext cx="0" cy="431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99350" name="Line 36"/>
          <p:cNvSpPr>
            <a:spLocks noChangeShapeType="1"/>
          </p:cNvSpPr>
          <p:nvPr/>
        </p:nvSpPr>
        <p:spPr bwMode="auto">
          <a:xfrm>
            <a:off x="4500563" y="4941888"/>
            <a:ext cx="0" cy="8636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grpSp>
        <p:nvGrpSpPr>
          <p:cNvPr id="99351" name="Group 40"/>
          <p:cNvGrpSpPr>
            <a:grpSpLocks/>
          </p:cNvGrpSpPr>
          <p:nvPr/>
        </p:nvGrpSpPr>
        <p:grpSpPr bwMode="auto">
          <a:xfrm>
            <a:off x="3348038" y="2565400"/>
            <a:ext cx="2519362" cy="2374900"/>
            <a:chOff x="2109" y="1616"/>
            <a:chExt cx="1587" cy="1496"/>
          </a:xfrm>
        </p:grpSpPr>
        <p:pic>
          <p:nvPicPr>
            <p:cNvPr id="99352" name="Picture 17" descr="ab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 y="1706"/>
              <a:ext cx="451"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3" name="Picture 18" descr="banner-niwa-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 y="2231"/>
              <a:ext cx="70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4" name="Picture 19" descr="csir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4" y="1698"/>
              <a:ext cx="27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5" name="Picture 20" descr="kma_logo_20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 y="2237"/>
              <a:ext cx="73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6" name="Picture 21" descr="moes_in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7" y="1706"/>
              <a:ext cx="45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7" name="Picture 22" descr="logo_landscap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 y="2852"/>
              <a:ext cx="112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99358" name="Picture 23" descr="NCAS_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0" y="2544"/>
              <a:ext cx="5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99359" name="Rectangle 24"/>
            <p:cNvSpPr>
              <a:spLocks noChangeArrowheads="1"/>
            </p:cNvSpPr>
            <p:nvPr/>
          </p:nvSpPr>
          <p:spPr bwMode="auto">
            <a:xfrm>
              <a:off x="2109" y="1616"/>
              <a:ext cx="1587" cy="1496"/>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pic>
          <p:nvPicPr>
            <p:cNvPr id="99360" name="Picture 39" descr="logo_coecss_small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3" y="2511"/>
              <a:ext cx="54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49475963"/>
      </p:ext>
    </p:extLst>
  </p:cSld>
  <p:clrMapOvr>
    <a:masterClrMapping/>
  </p:clrMapOvr>
  <p:transition>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r>
              <a:rPr lang="en-GB" altLang="en-US" sz="1000" smtClean="0">
                <a:solidFill>
                  <a:srgbClr val="000000"/>
                </a:solidFill>
              </a:rPr>
              <a:t>© Crown copyright   Met Office</a:t>
            </a:r>
            <a:endParaRPr lang="en-GB" altLang="en-US" sz="1400" smtClean="0">
              <a:solidFill>
                <a:srgbClr val="000000"/>
              </a:solidFill>
              <a:latin typeface="Times" pitchFamily="18" charset="0"/>
            </a:endParaRPr>
          </a:p>
        </p:txBody>
      </p:sp>
      <p:sp>
        <p:nvSpPr>
          <p:cNvPr id="100355" name="Rectangle 2"/>
          <p:cNvSpPr>
            <a:spLocks noGrp="1" noChangeArrowheads="1"/>
          </p:cNvSpPr>
          <p:nvPr>
            <p:ph type="title"/>
          </p:nvPr>
        </p:nvSpPr>
        <p:spPr/>
        <p:txBody>
          <a:bodyPr/>
          <a:lstStyle/>
          <a:p>
            <a:pPr eaLnBrk="1" hangingPunct="1"/>
            <a:r>
              <a:rPr lang="en-GB" altLang="en-US" sz="3200" smtClean="0"/>
              <a:t>Joint science programme ...</a:t>
            </a:r>
          </a:p>
        </p:txBody>
      </p:sp>
      <p:sp>
        <p:nvSpPr>
          <p:cNvPr id="100356" name="Oval 6"/>
          <p:cNvSpPr>
            <a:spLocks noChangeArrowheads="1"/>
          </p:cNvSpPr>
          <p:nvPr/>
        </p:nvSpPr>
        <p:spPr bwMode="auto">
          <a:xfrm>
            <a:off x="6400800" y="1905000"/>
            <a:ext cx="2447925" cy="720725"/>
          </a:xfrm>
          <a:prstGeom prst="ellipse">
            <a:avLst/>
          </a:prstGeom>
          <a:solidFill>
            <a:srgbClr val="FFC00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RMED</a:t>
            </a:r>
          </a:p>
          <a:p>
            <a:pPr algn="ctr" defTabSz="914400" eaLnBrk="1" hangingPunct="1">
              <a:lnSpc>
                <a:spcPct val="85000"/>
              </a:lnSpc>
            </a:pPr>
            <a:r>
              <a:rPr lang="en-GB" altLang="en-US" smtClean="0">
                <a:solidFill>
                  <a:srgbClr val="000000"/>
                </a:solidFill>
                <a:ea typeface="+mn-ea"/>
              </a:rPr>
              <a:t>Regiona model eval / dev</a:t>
            </a:r>
          </a:p>
        </p:txBody>
      </p:sp>
      <p:sp>
        <p:nvSpPr>
          <p:cNvPr id="100357" name="Oval 8"/>
          <p:cNvSpPr>
            <a:spLocks noChangeArrowheads="1"/>
          </p:cNvSpPr>
          <p:nvPr/>
        </p:nvSpPr>
        <p:spPr bwMode="auto">
          <a:xfrm>
            <a:off x="457200" y="1905000"/>
            <a:ext cx="2447925" cy="720725"/>
          </a:xfrm>
          <a:prstGeom prst="ellipse">
            <a:avLst/>
          </a:prstGeom>
          <a:solidFill>
            <a:srgbClr val="92D05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GMED</a:t>
            </a:r>
          </a:p>
          <a:p>
            <a:pPr algn="ctr" defTabSz="914400" eaLnBrk="1" hangingPunct="1">
              <a:lnSpc>
                <a:spcPct val="85000"/>
              </a:lnSpc>
            </a:pPr>
            <a:r>
              <a:rPr lang="en-GB" altLang="en-US" smtClean="0">
                <a:solidFill>
                  <a:srgbClr val="000000"/>
                </a:solidFill>
                <a:ea typeface="+mn-ea"/>
              </a:rPr>
              <a:t>Global model eval / dev</a:t>
            </a:r>
          </a:p>
        </p:txBody>
      </p:sp>
      <p:sp>
        <p:nvSpPr>
          <p:cNvPr id="100358" name="Line 26"/>
          <p:cNvSpPr>
            <a:spLocks noChangeShapeType="1"/>
          </p:cNvSpPr>
          <p:nvPr/>
        </p:nvSpPr>
        <p:spPr bwMode="auto">
          <a:xfrm flipV="1">
            <a:off x="5867400" y="2781300"/>
            <a:ext cx="576263"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59" name="Line 27"/>
          <p:cNvSpPr>
            <a:spLocks noChangeShapeType="1"/>
          </p:cNvSpPr>
          <p:nvPr/>
        </p:nvSpPr>
        <p:spPr bwMode="auto">
          <a:xfrm flipV="1">
            <a:off x="5868988" y="3789363"/>
            <a:ext cx="100806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0" name="Line 28"/>
          <p:cNvSpPr>
            <a:spLocks noChangeShapeType="1"/>
          </p:cNvSpPr>
          <p:nvPr/>
        </p:nvSpPr>
        <p:spPr bwMode="auto">
          <a:xfrm>
            <a:off x="5867400" y="4581525"/>
            <a:ext cx="649288"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1" name="Line 29"/>
          <p:cNvSpPr>
            <a:spLocks noChangeShapeType="1"/>
          </p:cNvSpPr>
          <p:nvPr/>
        </p:nvSpPr>
        <p:spPr bwMode="auto">
          <a:xfrm flipV="1">
            <a:off x="2339975" y="3789363"/>
            <a:ext cx="1008063" cy="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2" name="Line 30"/>
          <p:cNvSpPr>
            <a:spLocks noChangeShapeType="1"/>
          </p:cNvSpPr>
          <p:nvPr/>
        </p:nvSpPr>
        <p:spPr bwMode="auto">
          <a:xfrm flipH="1" flipV="1">
            <a:off x="2771775" y="2781300"/>
            <a:ext cx="576263"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3" name="Line 32"/>
          <p:cNvSpPr>
            <a:spLocks noChangeShapeType="1"/>
          </p:cNvSpPr>
          <p:nvPr/>
        </p:nvSpPr>
        <p:spPr bwMode="auto">
          <a:xfrm flipH="1">
            <a:off x="2700338" y="4581525"/>
            <a:ext cx="647700" cy="2873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4" name="Line 34"/>
          <p:cNvSpPr>
            <a:spLocks noChangeShapeType="1"/>
          </p:cNvSpPr>
          <p:nvPr/>
        </p:nvSpPr>
        <p:spPr bwMode="auto">
          <a:xfrm flipV="1">
            <a:off x="4500563" y="2133600"/>
            <a:ext cx="0" cy="431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0365" name="Line 36"/>
          <p:cNvSpPr>
            <a:spLocks noChangeShapeType="1"/>
          </p:cNvSpPr>
          <p:nvPr/>
        </p:nvSpPr>
        <p:spPr bwMode="auto">
          <a:xfrm>
            <a:off x="4500563" y="4941888"/>
            <a:ext cx="0" cy="8636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grpSp>
        <p:nvGrpSpPr>
          <p:cNvPr id="100366" name="Group 40"/>
          <p:cNvGrpSpPr>
            <a:grpSpLocks/>
          </p:cNvGrpSpPr>
          <p:nvPr/>
        </p:nvGrpSpPr>
        <p:grpSpPr bwMode="auto">
          <a:xfrm>
            <a:off x="3348038" y="2565400"/>
            <a:ext cx="2519362" cy="2374900"/>
            <a:chOff x="2109" y="1616"/>
            <a:chExt cx="1587" cy="1496"/>
          </a:xfrm>
        </p:grpSpPr>
        <p:pic>
          <p:nvPicPr>
            <p:cNvPr id="100371" name="Picture 17" descr="ab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 y="1706"/>
              <a:ext cx="451"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2" name="Picture 18" descr="banner-niwa-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 y="2231"/>
              <a:ext cx="70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3" name="Picture 19" descr="csir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4" y="1698"/>
              <a:ext cx="27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4" name="Picture 20" descr="kma_logo_20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 y="2237"/>
              <a:ext cx="73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5" name="Picture 21" descr="moes_in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7" y="1706"/>
              <a:ext cx="45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6" name="Picture 22" descr="logo_landscap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 y="2852"/>
              <a:ext cx="112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0377" name="Picture 23" descr="NCAS_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0" y="2544"/>
              <a:ext cx="5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00378" name="Rectangle 24"/>
            <p:cNvSpPr>
              <a:spLocks noChangeArrowheads="1"/>
            </p:cNvSpPr>
            <p:nvPr/>
          </p:nvSpPr>
          <p:spPr bwMode="auto">
            <a:xfrm>
              <a:off x="2109" y="1616"/>
              <a:ext cx="1587" cy="1496"/>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pic>
          <p:nvPicPr>
            <p:cNvPr id="100379" name="Picture 39" descr="logo_coecss_small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3" y="2511"/>
              <a:ext cx="54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0367" name="Oval 16"/>
          <p:cNvSpPr>
            <a:spLocks noChangeArrowheads="1"/>
          </p:cNvSpPr>
          <p:nvPr/>
        </p:nvSpPr>
        <p:spPr bwMode="auto">
          <a:xfrm>
            <a:off x="457200" y="2971800"/>
            <a:ext cx="2447925" cy="720725"/>
          </a:xfrm>
          <a:prstGeom prst="ellipse">
            <a:avLst/>
          </a:prstGeom>
          <a:solidFill>
            <a:srgbClr val="92D05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CMIP6</a:t>
            </a:r>
          </a:p>
          <a:p>
            <a:pPr algn="ctr" defTabSz="914400" eaLnBrk="1" hangingPunct="1">
              <a:lnSpc>
                <a:spcPct val="85000"/>
              </a:lnSpc>
            </a:pPr>
            <a:r>
              <a:rPr lang="en-GB" altLang="en-US" smtClean="0">
                <a:solidFill>
                  <a:srgbClr val="000000"/>
                </a:solidFill>
                <a:ea typeface="+mn-ea"/>
              </a:rPr>
              <a:t>Joint runs, UKESM eval / dev</a:t>
            </a:r>
          </a:p>
        </p:txBody>
      </p:sp>
      <p:sp>
        <p:nvSpPr>
          <p:cNvPr id="100368" name="Oval 16"/>
          <p:cNvSpPr>
            <a:spLocks noChangeArrowheads="1"/>
          </p:cNvSpPr>
          <p:nvPr/>
        </p:nvSpPr>
        <p:spPr bwMode="auto">
          <a:xfrm>
            <a:off x="6400800" y="2971800"/>
            <a:ext cx="2447925" cy="720725"/>
          </a:xfrm>
          <a:prstGeom prst="ellipse">
            <a:avLst/>
          </a:prstGeom>
          <a:solidFill>
            <a:srgbClr val="C0C0C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TC</a:t>
            </a:r>
          </a:p>
          <a:p>
            <a:pPr algn="ctr" defTabSz="914400" eaLnBrk="1" hangingPunct="1">
              <a:lnSpc>
                <a:spcPct val="85000"/>
              </a:lnSpc>
            </a:pPr>
            <a:r>
              <a:rPr lang="en-GB" altLang="en-US" smtClean="0">
                <a:solidFill>
                  <a:srgbClr val="000000"/>
                </a:solidFill>
                <a:ea typeface="+mn-ea"/>
              </a:rPr>
              <a:t>Tropical cyclone forecasting</a:t>
            </a:r>
          </a:p>
        </p:txBody>
      </p:sp>
      <p:sp>
        <p:nvSpPr>
          <p:cNvPr id="100369" name="Oval 16"/>
          <p:cNvSpPr>
            <a:spLocks noChangeArrowheads="1"/>
          </p:cNvSpPr>
          <p:nvPr/>
        </p:nvSpPr>
        <p:spPr bwMode="auto">
          <a:xfrm>
            <a:off x="6400800" y="4038600"/>
            <a:ext cx="2447925" cy="720725"/>
          </a:xfrm>
          <a:prstGeom prst="ellipse">
            <a:avLst/>
          </a:prstGeom>
          <a:solidFill>
            <a:srgbClr val="C0C0C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DA</a:t>
            </a:r>
          </a:p>
          <a:p>
            <a:pPr algn="ctr" defTabSz="914400" eaLnBrk="1" hangingPunct="1">
              <a:lnSpc>
                <a:spcPct val="85000"/>
              </a:lnSpc>
            </a:pPr>
            <a:r>
              <a:rPr lang="en-GB" altLang="en-US" smtClean="0">
                <a:solidFill>
                  <a:srgbClr val="000000"/>
                </a:solidFill>
                <a:ea typeface="+mn-ea"/>
              </a:rPr>
              <a:t>Data Assimilation</a:t>
            </a:r>
          </a:p>
        </p:txBody>
      </p:sp>
      <p:sp>
        <p:nvSpPr>
          <p:cNvPr id="100370" name="Oval 16"/>
          <p:cNvSpPr>
            <a:spLocks noChangeArrowheads="1"/>
          </p:cNvSpPr>
          <p:nvPr/>
        </p:nvSpPr>
        <p:spPr bwMode="auto">
          <a:xfrm>
            <a:off x="457200" y="4038600"/>
            <a:ext cx="2447925" cy="720725"/>
          </a:xfrm>
          <a:prstGeom prst="ellipse">
            <a:avLst/>
          </a:prstGeom>
          <a:solidFill>
            <a:srgbClr val="C0C0C0"/>
          </a:solidFill>
          <a:ln w="9525" algn="ctr">
            <a:solidFill>
              <a:schemeClr val="tx1"/>
            </a:solidFill>
            <a:round/>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b="1" smtClean="0">
                <a:solidFill>
                  <a:srgbClr val="000000"/>
                </a:solidFill>
                <a:ea typeface="+mn-ea"/>
              </a:rPr>
              <a:t>Glosea</a:t>
            </a:r>
          </a:p>
          <a:p>
            <a:pPr algn="ctr" defTabSz="914400" eaLnBrk="1" hangingPunct="1">
              <a:lnSpc>
                <a:spcPct val="85000"/>
              </a:lnSpc>
            </a:pPr>
            <a:r>
              <a:rPr lang="en-GB" altLang="en-US" smtClean="0">
                <a:solidFill>
                  <a:srgbClr val="000000"/>
                </a:solidFill>
                <a:ea typeface="+mn-ea"/>
              </a:rPr>
              <a:t>Joint seasonal forecasting</a:t>
            </a:r>
          </a:p>
        </p:txBody>
      </p:sp>
    </p:spTree>
    <p:extLst>
      <p:ext uri="{BB962C8B-B14F-4D97-AF65-F5344CB8AC3E}">
        <p14:creationId xmlns:p14="http://schemas.microsoft.com/office/powerpoint/2010/main" val="306976219"/>
      </p:ext>
    </p:extLst>
  </p:cSld>
  <p:clrMapOvr>
    <a:masterClrMapping/>
  </p:clrMapOvr>
  <p:transition>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
          <p:cNvSpPr txBox="1">
            <a:spLocks noChangeArrowheads="1"/>
          </p:cNvSpPr>
          <p:nvPr/>
        </p:nvSpPr>
        <p:spPr bwMode="auto">
          <a:xfrm>
            <a:off x="1752600" y="347663"/>
            <a:ext cx="6934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5pPr>
            <a:lvl6pPr marL="2514600" indent="-228600" eaLnBrk="0" fontAlgn="base" hangingPunct="0">
              <a:lnSpc>
                <a:spcPct val="8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6pPr>
            <a:lvl7pPr marL="2971800" indent="-228600" eaLnBrk="0" fontAlgn="base" hangingPunct="0">
              <a:lnSpc>
                <a:spcPct val="8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7pPr>
            <a:lvl8pPr marL="3429000" indent="-228600" eaLnBrk="0" fontAlgn="base" hangingPunct="0">
              <a:lnSpc>
                <a:spcPct val="8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8pPr>
            <a:lvl9pPr marL="3886200" indent="-228600" eaLnBrk="0" fontAlgn="base" hangingPunct="0">
              <a:lnSpc>
                <a:spcPct val="8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9pPr>
          </a:lstStyle>
          <a:p>
            <a:pPr defTabSz="914400" eaLnBrk="1" hangingPunct="1">
              <a:lnSpc>
                <a:spcPct val="85000"/>
              </a:lnSpc>
            </a:pPr>
            <a:r>
              <a:rPr lang="en-GB" altLang="en-US" sz="3600" smtClean="0">
                <a:solidFill>
                  <a:srgbClr val="000000"/>
                </a:solidFill>
                <a:ea typeface="+mn-ea"/>
              </a:rPr>
              <a:t>Facilitating UM partnerships</a:t>
            </a:r>
          </a:p>
        </p:txBody>
      </p:sp>
      <p:sp>
        <p:nvSpPr>
          <p:cNvPr id="101379" name="Text Box 2"/>
          <p:cNvSpPr txBox="1">
            <a:spLocks noChangeArrowheads="1"/>
          </p:cNvSpPr>
          <p:nvPr/>
        </p:nvSpPr>
        <p:spPr bwMode="auto">
          <a:xfrm>
            <a:off x="304800" y="1600200"/>
            <a:ext cx="5832475"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60350" indent="-26035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chemeClr val="bg1"/>
                </a:solidFill>
                <a:latin typeface="Arial" pitchFamily="34" charset="0"/>
              </a:defRPr>
            </a:lvl1pPr>
            <a:lvl2pPr marL="742950" indent="-28575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chemeClr val="bg1"/>
                </a:solidFill>
                <a:latin typeface="Arial" pitchFamily="34" charset="0"/>
              </a:defRPr>
            </a:lvl2pPr>
            <a:lvl3pPr marL="11430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chemeClr val="bg1"/>
                </a:solidFill>
                <a:latin typeface="Arial" pitchFamily="34" charset="0"/>
              </a:defRPr>
            </a:lvl3pPr>
            <a:lvl4pPr marL="16002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chemeClr val="bg1"/>
                </a:solidFill>
                <a:latin typeface="Arial" pitchFamily="34" charset="0"/>
              </a:defRPr>
            </a:lvl4pPr>
            <a:lvl5pPr marL="20574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chemeClr val="bg1"/>
                </a:solidFill>
                <a:latin typeface="Arial" pitchFamily="34" charset="0"/>
              </a:defRPr>
            </a:lvl5pPr>
            <a:lvl6pPr marL="2514600" indent="-228600" eaLnBrk="0" fontAlgn="base" hangingPunct="0">
              <a:lnSpc>
                <a:spcPct val="85000"/>
              </a:lnSpc>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chemeClr val="bg1"/>
                </a:solidFill>
                <a:latin typeface="Arial" pitchFamily="34" charset="0"/>
              </a:defRPr>
            </a:lvl6pPr>
            <a:lvl7pPr marL="2971800" indent="-228600" eaLnBrk="0" fontAlgn="base" hangingPunct="0">
              <a:lnSpc>
                <a:spcPct val="85000"/>
              </a:lnSpc>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chemeClr val="bg1"/>
                </a:solidFill>
                <a:latin typeface="Arial" pitchFamily="34" charset="0"/>
              </a:defRPr>
            </a:lvl7pPr>
            <a:lvl8pPr marL="3429000" indent="-228600" eaLnBrk="0" fontAlgn="base" hangingPunct="0">
              <a:lnSpc>
                <a:spcPct val="85000"/>
              </a:lnSpc>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chemeClr val="bg1"/>
                </a:solidFill>
                <a:latin typeface="Arial" pitchFamily="34" charset="0"/>
              </a:defRPr>
            </a:lvl8pPr>
            <a:lvl9pPr marL="3886200" indent="-228600" eaLnBrk="0" fontAlgn="base" hangingPunct="0">
              <a:lnSpc>
                <a:spcPct val="85000"/>
              </a:lnSpc>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chemeClr val="bg1"/>
                </a:solidFill>
                <a:latin typeface="Arial" pitchFamily="34" charset="0"/>
              </a:defRPr>
            </a:lvl9pPr>
          </a:lstStyle>
          <a:p>
            <a:pPr defTabSz="914400" eaLnBrk="1" hangingPunct="1">
              <a:lnSpc>
                <a:spcPct val="90000"/>
              </a:lnSpc>
              <a:spcBef>
                <a:spcPts val="1050"/>
              </a:spcBef>
              <a:spcAft>
                <a:spcPts val="1050"/>
              </a:spcAft>
              <a:buFont typeface="Arial" pitchFamily="34" charset="0"/>
              <a:buChar char="•"/>
            </a:pPr>
            <a:r>
              <a:rPr lang="en-GB" altLang="en-US" sz="1800" smtClean="0">
                <a:solidFill>
                  <a:srgbClr val="000000"/>
                </a:solidFill>
                <a:ea typeface="+mn-ea"/>
              </a:rPr>
              <a:t>Primary support for operational NWP users of the UM - BoM, KMA, NIWA, NCMRWF, SAWS, AFW,  ICM, MSS including regional cutouts, frames ...</a:t>
            </a:r>
          </a:p>
          <a:p>
            <a:pPr defTabSz="914400" eaLnBrk="1" hangingPunct="1">
              <a:lnSpc>
                <a:spcPct val="90000"/>
              </a:lnSpc>
              <a:spcBef>
                <a:spcPts val="1050"/>
              </a:spcBef>
              <a:spcAft>
                <a:spcPts val="1050"/>
              </a:spcAft>
              <a:buFont typeface="Arial" pitchFamily="34" charset="0"/>
              <a:buChar char="•"/>
            </a:pPr>
            <a:r>
              <a:rPr lang="en-GB" altLang="en-US" sz="1800" smtClean="0">
                <a:solidFill>
                  <a:srgbClr val="000000"/>
                </a:solidFill>
                <a:ea typeface="+mn-ea"/>
              </a:rPr>
              <a:t>Covers science/technical/practical areas - all aspects of UM systems and Met Office science, e.g. building/running, configurations, ancillaries, data provision, modelling strategy/plans, data transfers, software installation, wikis, newsgroups, shared repository service, hosting visiting scientists ...</a:t>
            </a:r>
          </a:p>
          <a:p>
            <a:pPr defTabSz="914400" eaLnBrk="1" hangingPunct="1">
              <a:lnSpc>
                <a:spcPct val="90000"/>
              </a:lnSpc>
              <a:spcBef>
                <a:spcPts val="1050"/>
              </a:spcBef>
              <a:spcAft>
                <a:spcPts val="1050"/>
              </a:spcAft>
              <a:buFont typeface="Arial" pitchFamily="34" charset="0"/>
              <a:buChar char="•"/>
            </a:pPr>
            <a:r>
              <a:rPr lang="en-GB" altLang="en-US" sz="1800" smtClean="0">
                <a:solidFill>
                  <a:srgbClr val="000000"/>
                </a:solidFill>
                <a:ea typeface="+mn-ea"/>
              </a:rPr>
              <a:t>Training in UM installation, Rose/cylc, tutorials ...</a:t>
            </a:r>
          </a:p>
          <a:p>
            <a:pPr defTabSz="914400" eaLnBrk="1" hangingPunct="1">
              <a:lnSpc>
                <a:spcPct val="90000"/>
              </a:lnSpc>
              <a:spcBef>
                <a:spcPts val="1050"/>
              </a:spcBef>
              <a:spcAft>
                <a:spcPts val="1050"/>
              </a:spcAft>
              <a:buFont typeface="Arial" pitchFamily="34" charset="0"/>
              <a:buChar char="•"/>
            </a:pPr>
            <a:r>
              <a:rPr lang="en-GB" altLang="en-US" sz="1800" smtClean="0">
                <a:solidFill>
                  <a:srgbClr val="000000"/>
                </a:solidFill>
                <a:ea typeface="+mn-ea"/>
              </a:rPr>
              <a:t>Development of joint science / technical programmes prioritised by stakeholders, e.g. Rose, file formats, ancillaries, tropical convection, NWP problems</a:t>
            </a:r>
          </a:p>
        </p:txBody>
      </p:sp>
      <p:sp>
        <p:nvSpPr>
          <p:cNvPr id="101380" name="Text Box 3"/>
          <p:cNvSpPr txBox="1">
            <a:spLocks noChangeArrowheads="1"/>
          </p:cNvSpPr>
          <p:nvPr/>
        </p:nvSpPr>
        <p:spPr bwMode="auto">
          <a:xfrm>
            <a:off x="323850" y="6553200"/>
            <a:ext cx="2895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5pPr>
            <a:lvl6pPr marL="2514600" indent="-228600" eaLnBrk="0" fontAlgn="base" hangingPunct="0">
              <a:lnSpc>
                <a:spcPct val="8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6pPr>
            <a:lvl7pPr marL="2971800" indent="-228600" eaLnBrk="0" fontAlgn="base" hangingPunct="0">
              <a:lnSpc>
                <a:spcPct val="8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7pPr>
            <a:lvl8pPr marL="3429000" indent="-228600" eaLnBrk="0" fontAlgn="base" hangingPunct="0">
              <a:lnSpc>
                <a:spcPct val="8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8pPr>
            <a:lvl9pPr marL="3886200" indent="-228600" eaLnBrk="0" fontAlgn="base" hangingPunct="0">
              <a:lnSpc>
                <a:spcPct val="8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bg1"/>
                </a:solidFill>
                <a:latin typeface="Arial" pitchFamily="34" charset="0"/>
              </a:defRPr>
            </a:lvl9pPr>
          </a:lstStyle>
          <a:p>
            <a:pPr defTabSz="914400" eaLnBrk="1" hangingPunct="1">
              <a:lnSpc>
                <a:spcPct val="85000"/>
              </a:lnSpc>
            </a:pPr>
            <a:r>
              <a:rPr lang="en-GB" altLang="en-US" sz="1000" smtClean="0">
                <a:solidFill>
                  <a:srgbClr val="000000"/>
                </a:solidFill>
                <a:ea typeface="+mn-ea"/>
              </a:rPr>
              <a:t>© Crown copyright   Met Office</a:t>
            </a:r>
          </a:p>
        </p:txBody>
      </p:sp>
      <p:pic>
        <p:nvPicPr>
          <p:cNvPr id="101381" name="Picture 9" descr="noaa.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4437063"/>
            <a:ext cx="7921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Picture 10" descr="pagasa.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40650" y="4437063"/>
            <a:ext cx="7905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3" name="Group 24"/>
          <p:cNvGrpSpPr>
            <a:grpSpLocks/>
          </p:cNvGrpSpPr>
          <p:nvPr/>
        </p:nvGrpSpPr>
        <p:grpSpPr bwMode="auto">
          <a:xfrm>
            <a:off x="2484438" y="5805488"/>
            <a:ext cx="6462712" cy="930275"/>
            <a:chOff x="2051050" y="5805488"/>
            <a:chExt cx="6462713" cy="930275"/>
          </a:xfrm>
        </p:grpSpPr>
        <p:pic>
          <p:nvPicPr>
            <p:cNvPr id="101394" name="Picture 11" descr="u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16688" y="5805488"/>
              <a:ext cx="18637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5" name="Picture 12" descr="ros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6165850"/>
              <a:ext cx="12874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6" name="Picture 13" descr="jules.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6165850"/>
              <a:ext cx="1312863"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14" descr="surf.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6237288"/>
              <a:ext cx="100806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8" name="Picture 15" descr="ver.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308850" y="6237288"/>
              <a:ext cx="12049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9" name="Picture 16" descr="var.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76825" y="5805488"/>
              <a:ext cx="1295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00" name="Picture 17" descr="ops.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35375" y="5805488"/>
              <a:ext cx="13700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01" name="Picture 18" descr="ancil.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492500" y="6237288"/>
              <a:ext cx="10795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02" name="Picture 19" descr="fcm.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411413" y="5876925"/>
              <a:ext cx="102552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4" name="Group 25"/>
          <p:cNvGrpSpPr>
            <a:grpSpLocks/>
          </p:cNvGrpSpPr>
          <p:nvPr/>
        </p:nvGrpSpPr>
        <p:grpSpPr bwMode="auto">
          <a:xfrm>
            <a:off x="6300788" y="1196975"/>
            <a:ext cx="2609850" cy="2781300"/>
            <a:chOff x="6300192" y="332656"/>
            <a:chExt cx="2610470" cy="2781523"/>
          </a:xfrm>
        </p:grpSpPr>
        <p:pic>
          <p:nvPicPr>
            <p:cNvPr id="101385" name="Picture 17" descr="abo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00192" y="332656"/>
              <a:ext cx="71596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1386" name="Picture 18" descr="banner-niwa-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40352" y="1124744"/>
              <a:ext cx="1116013"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1387" name="Picture 19" descr="csir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92280" y="332656"/>
              <a:ext cx="42862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1388" name="Picture 20" descr="kma_logo_20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72200" y="1196752"/>
              <a:ext cx="11668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1389" name="Picture 21" descr="moes_india"/>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84368" y="332656"/>
              <a:ext cx="7159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1390" name="Picture 20" descr="saws.jpe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668344" y="1628800"/>
              <a:ext cx="10604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1" name="Picture 21" descr="afwa.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660232" y="1772816"/>
              <a:ext cx="66992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2" name="Picture 23" descr="icm.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372200" y="2564904"/>
              <a:ext cx="2117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3" name="Picture 22" descr="mss.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7380312" y="2564904"/>
              <a:ext cx="153035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19366249"/>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419475" y="4797425"/>
            <a:ext cx="5616575" cy="1944688"/>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GB" sz="1000" b="1">
              <a:solidFill>
                <a:srgbClr val="FFFFFF"/>
              </a:solidFill>
            </a:endParaRPr>
          </a:p>
        </p:txBody>
      </p:sp>
      <p:sp>
        <p:nvSpPr>
          <p:cNvPr id="102403" name="Rectangle 2"/>
          <p:cNvSpPr>
            <a:spLocks noGrp="1" noChangeArrowheads="1"/>
          </p:cNvSpPr>
          <p:nvPr>
            <p:ph type="title" idx="4294967295"/>
          </p:nvPr>
        </p:nvSpPr>
        <p:spPr>
          <a:xfrm>
            <a:off x="2124075" y="115888"/>
            <a:ext cx="6911975" cy="1371600"/>
          </a:xfrm>
        </p:spPr>
        <p:txBody>
          <a:bodyPr/>
          <a:lstStyle/>
          <a:p>
            <a:pPr algn="r" eaLnBrk="1" hangingPunct="1"/>
            <a:r>
              <a:rPr lang="en-GB" altLang="en-US" sz="2400" b="1" smtClean="0">
                <a:latin typeface="Calibri" pitchFamily="34" charset="0"/>
              </a:rPr>
              <a:t>Joint Weather and Climate Research Programme (JWCRP)</a:t>
            </a:r>
          </a:p>
        </p:txBody>
      </p:sp>
      <p:sp>
        <p:nvSpPr>
          <p:cNvPr id="507908" name="Rectangle 3"/>
          <p:cNvSpPr>
            <a:spLocks noGrp="1" noChangeArrowheads="1"/>
          </p:cNvSpPr>
          <p:nvPr>
            <p:ph type="body" idx="4294967295"/>
          </p:nvPr>
        </p:nvSpPr>
        <p:spPr>
          <a:xfrm>
            <a:off x="3924300" y="2709863"/>
            <a:ext cx="5135563" cy="1871662"/>
          </a:xfrm>
          <a:solidFill>
            <a:schemeClr val="tx2">
              <a:lumMod val="85000"/>
            </a:schemeClr>
          </a:solidFill>
        </p:spPr>
        <p:style>
          <a:lnRef idx="2">
            <a:schemeClr val="accent2"/>
          </a:lnRef>
          <a:fillRef idx="1">
            <a:schemeClr val="lt1"/>
          </a:fillRef>
          <a:effectRef idx="0">
            <a:schemeClr val="accent2"/>
          </a:effectRef>
          <a:fontRef idx="minor">
            <a:schemeClr val="dk1"/>
          </a:fontRef>
        </p:style>
        <p:txBody>
          <a:bodyPr/>
          <a:lstStyle/>
          <a:p>
            <a:pPr eaLnBrk="1" hangingPunct="1">
              <a:lnSpc>
                <a:spcPct val="80000"/>
              </a:lnSpc>
              <a:buFontTx/>
              <a:buNone/>
              <a:defRPr/>
            </a:pPr>
            <a:r>
              <a:rPr lang="en-GB" sz="1800" b="1" dirty="0">
                <a:solidFill>
                  <a:schemeClr val="bg1"/>
                </a:solidFill>
                <a:latin typeface="Calibri" pitchFamily="34" charset="0"/>
              </a:rPr>
              <a:t>Shared science</a:t>
            </a:r>
          </a:p>
          <a:p>
            <a:pPr eaLnBrk="1" hangingPunct="1">
              <a:lnSpc>
                <a:spcPct val="80000"/>
              </a:lnSpc>
              <a:defRPr/>
            </a:pPr>
            <a:r>
              <a:rPr lang="en-GB" sz="1800" b="1" dirty="0" smtClean="0">
                <a:solidFill>
                  <a:schemeClr val="bg1"/>
                </a:solidFill>
                <a:latin typeface="Calibri" pitchFamily="34" charset="0"/>
              </a:rPr>
              <a:t>UKESM</a:t>
            </a:r>
            <a:r>
              <a:rPr lang="en-GB" sz="2000" dirty="0" smtClean="0">
                <a:solidFill>
                  <a:schemeClr val="bg1"/>
                </a:solidFill>
                <a:latin typeface="Calibri" pitchFamily="34" charset="0"/>
              </a:rPr>
              <a:t>    </a:t>
            </a:r>
            <a:r>
              <a:rPr lang="en-GB" sz="2000" dirty="0" smtClean="0">
                <a:solidFill>
                  <a:schemeClr val="accent6">
                    <a:lumMod val="75000"/>
                  </a:schemeClr>
                </a:solidFill>
                <a:latin typeface="Calibri" pitchFamily="34" charset="0"/>
              </a:rPr>
              <a:t>– </a:t>
            </a:r>
            <a:r>
              <a:rPr lang="en-GB" sz="1800" dirty="0" smtClean="0">
                <a:solidFill>
                  <a:schemeClr val="accent6">
                    <a:lumMod val="75000"/>
                  </a:schemeClr>
                </a:solidFill>
                <a:latin typeface="Calibri" pitchFamily="34" charset="0"/>
              </a:rPr>
              <a:t>Next-generation Earth System Model</a:t>
            </a:r>
            <a:endParaRPr lang="en-GB" sz="2000" dirty="0">
              <a:solidFill>
                <a:schemeClr val="accent6">
                  <a:lumMod val="75000"/>
                </a:schemeClr>
              </a:solidFill>
              <a:latin typeface="Calibri" pitchFamily="34" charset="0"/>
            </a:endParaRPr>
          </a:p>
          <a:p>
            <a:pPr eaLnBrk="1" hangingPunct="1">
              <a:lnSpc>
                <a:spcPct val="80000"/>
              </a:lnSpc>
              <a:defRPr/>
            </a:pPr>
            <a:r>
              <a:rPr lang="en-GB" sz="1800" b="1" dirty="0" smtClean="0">
                <a:solidFill>
                  <a:schemeClr val="bg1"/>
                </a:solidFill>
                <a:latin typeface="Calibri" pitchFamily="34" charset="0"/>
              </a:rPr>
              <a:t>Gung-ho</a:t>
            </a:r>
            <a:r>
              <a:rPr lang="en-GB" sz="2000" b="1" dirty="0" smtClean="0">
                <a:solidFill>
                  <a:schemeClr val="bg1"/>
                </a:solidFill>
                <a:latin typeface="Calibri" pitchFamily="34" charset="0"/>
              </a:rPr>
              <a:t>  </a:t>
            </a:r>
            <a:r>
              <a:rPr lang="en-GB" sz="2000" dirty="0" smtClean="0">
                <a:solidFill>
                  <a:schemeClr val="accent6">
                    <a:lumMod val="75000"/>
                  </a:schemeClr>
                </a:solidFill>
                <a:latin typeface="Calibri" pitchFamily="34" charset="0"/>
              </a:rPr>
              <a:t>–</a:t>
            </a:r>
            <a:r>
              <a:rPr lang="en-GB" sz="2000" b="1" dirty="0" smtClean="0">
                <a:solidFill>
                  <a:schemeClr val="bg1"/>
                </a:solidFill>
                <a:latin typeface="Calibri" pitchFamily="34" charset="0"/>
              </a:rPr>
              <a:t> </a:t>
            </a:r>
            <a:r>
              <a:rPr lang="en-GB" sz="1800" dirty="0" smtClean="0">
                <a:solidFill>
                  <a:schemeClr val="accent6">
                    <a:lumMod val="75000"/>
                  </a:schemeClr>
                </a:solidFill>
                <a:latin typeface="Calibri" pitchFamily="34" charset="0"/>
              </a:rPr>
              <a:t>Next-generation dynamical cores</a:t>
            </a:r>
            <a:endParaRPr lang="en-GB" sz="2000" dirty="0" smtClean="0">
              <a:solidFill>
                <a:schemeClr val="accent6">
                  <a:lumMod val="75000"/>
                </a:schemeClr>
              </a:solidFill>
              <a:latin typeface="Calibri" pitchFamily="34" charset="0"/>
            </a:endParaRPr>
          </a:p>
          <a:p>
            <a:pPr eaLnBrk="1" hangingPunct="1">
              <a:lnSpc>
                <a:spcPct val="80000"/>
              </a:lnSpc>
              <a:defRPr/>
            </a:pPr>
            <a:r>
              <a:rPr lang="en-GB" sz="1800" b="1" dirty="0" smtClean="0">
                <a:solidFill>
                  <a:schemeClr val="bg1"/>
                </a:solidFill>
                <a:latin typeface="Calibri" pitchFamily="34" charset="0"/>
              </a:rPr>
              <a:t>UPSCALE</a:t>
            </a:r>
            <a:r>
              <a:rPr lang="en-GB" sz="2000" dirty="0" smtClean="0">
                <a:solidFill>
                  <a:schemeClr val="bg1"/>
                </a:solidFill>
                <a:latin typeface="Calibri" pitchFamily="34" charset="0"/>
              </a:rPr>
              <a:t> </a:t>
            </a:r>
            <a:r>
              <a:rPr lang="en-GB" sz="2000" dirty="0" smtClean="0">
                <a:solidFill>
                  <a:schemeClr val="accent6">
                    <a:lumMod val="75000"/>
                  </a:schemeClr>
                </a:solidFill>
                <a:latin typeface="Calibri" pitchFamily="34" charset="0"/>
              </a:rPr>
              <a:t>– </a:t>
            </a:r>
            <a:r>
              <a:rPr lang="en-GB" sz="1800" dirty="0" smtClean="0">
                <a:solidFill>
                  <a:schemeClr val="accent6">
                    <a:lumMod val="75000"/>
                  </a:schemeClr>
                </a:solidFill>
                <a:latin typeface="Calibri" pitchFamily="34" charset="0"/>
              </a:rPr>
              <a:t>High resolution climate modelling</a:t>
            </a:r>
            <a:endParaRPr lang="en-GB" sz="2000" dirty="0">
              <a:solidFill>
                <a:schemeClr val="accent6">
                  <a:lumMod val="75000"/>
                </a:schemeClr>
              </a:solidFill>
              <a:latin typeface="Calibri" pitchFamily="34" charset="0"/>
            </a:endParaRPr>
          </a:p>
          <a:p>
            <a:pPr eaLnBrk="1" hangingPunct="1">
              <a:lnSpc>
                <a:spcPct val="80000"/>
              </a:lnSpc>
              <a:buFontTx/>
              <a:buNone/>
              <a:defRPr/>
            </a:pPr>
            <a:endParaRPr lang="en-GB" dirty="0">
              <a:latin typeface="Calibri" pitchFamily="34" charset="0"/>
            </a:endParaRPr>
          </a:p>
        </p:txBody>
      </p:sp>
      <p:pic>
        <p:nvPicPr>
          <p:cNvPr id="102405" name="Picture 6" descr="faam1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913" y="4868863"/>
            <a:ext cx="31686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Rectangle 8"/>
          <p:cNvSpPr>
            <a:spLocks noChangeArrowheads="1"/>
          </p:cNvSpPr>
          <p:nvPr/>
        </p:nvSpPr>
        <p:spPr bwMode="auto">
          <a:xfrm>
            <a:off x="0" y="1125538"/>
            <a:ext cx="4427538" cy="287337"/>
          </a:xfrm>
          <a:prstGeom prst="rect">
            <a:avLst/>
          </a:prstGeom>
          <a:solidFill>
            <a:schemeClr val="tx1"/>
          </a:solidFill>
          <a:ln w="9525">
            <a:solidFill>
              <a:schemeClr val="tx1"/>
            </a:solidFill>
            <a:miter lim="800000"/>
            <a:headEnd/>
            <a:tailEnd/>
          </a:ln>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600" b="1" smtClean="0">
              <a:solidFill>
                <a:srgbClr val="FFFFFF"/>
              </a:solidFill>
              <a:latin typeface="Calibri" pitchFamily="34" charset="0"/>
              <a:ea typeface="ＭＳ Ｐゴシック" pitchFamily="34" charset="-128"/>
            </a:endParaRPr>
          </a:p>
        </p:txBody>
      </p:sp>
      <p:sp>
        <p:nvSpPr>
          <p:cNvPr id="507915" name="Rectangle 10"/>
          <p:cNvSpPr>
            <a:spLocks noChangeArrowheads="1"/>
          </p:cNvSpPr>
          <p:nvPr/>
        </p:nvSpPr>
        <p:spPr bwMode="auto">
          <a:xfrm>
            <a:off x="323850" y="5086350"/>
            <a:ext cx="2916238" cy="1295400"/>
          </a:xfrm>
          <a:prstGeom prst="rect">
            <a:avLst/>
          </a:prstGeom>
          <a:solidFill>
            <a:schemeClr val="bg2">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lIns="91430" tIns="45715" rIns="91430" bIns="45715"/>
          <a:lstStyle/>
          <a:p>
            <a:pPr marL="261938" indent="-261938" defTabSz="914400">
              <a:lnSpc>
                <a:spcPct val="90000"/>
              </a:lnSpc>
              <a:spcBef>
                <a:spcPct val="35000"/>
              </a:spcBef>
              <a:spcAft>
                <a:spcPct val="35000"/>
              </a:spcAft>
              <a:defRPr/>
            </a:pPr>
            <a:r>
              <a:rPr lang="en-GB" b="1" dirty="0">
                <a:solidFill>
                  <a:srgbClr val="000000"/>
                </a:solidFill>
                <a:latin typeface="Calibri" pitchFamily="34" charset="0"/>
              </a:rPr>
              <a:t>Shared research facilities</a:t>
            </a:r>
          </a:p>
          <a:p>
            <a:pPr marL="261938" indent="-261938" defTabSz="914400">
              <a:lnSpc>
                <a:spcPct val="90000"/>
              </a:lnSpc>
              <a:spcBef>
                <a:spcPct val="35000"/>
              </a:spcBef>
              <a:spcAft>
                <a:spcPct val="35000"/>
              </a:spcAft>
              <a:buFontTx/>
              <a:buChar char="•"/>
              <a:defRPr/>
            </a:pPr>
            <a:r>
              <a:rPr lang="en-GB" sz="1600" b="1" dirty="0">
                <a:solidFill>
                  <a:srgbClr val="000000"/>
                </a:solidFill>
                <a:latin typeface="Calibri" pitchFamily="34" charset="0"/>
              </a:rPr>
              <a:t>MONSooN </a:t>
            </a:r>
            <a:r>
              <a:rPr lang="en-GB" sz="1600" dirty="0">
                <a:solidFill>
                  <a:srgbClr val="2D2D8A">
                    <a:lumMod val="75000"/>
                  </a:srgbClr>
                </a:solidFill>
                <a:latin typeface="Calibri" pitchFamily="34" charset="0"/>
              </a:rPr>
              <a:t>– </a:t>
            </a:r>
            <a:r>
              <a:rPr lang="en-GB" sz="1400" dirty="0">
                <a:solidFill>
                  <a:srgbClr val="2D2D8A">
                    <a:lumMod val="75000"/>
                  </a:srgbClr>
                </a:solidFill>
                <a:latin typeface="Calibri" pitchFamily="34" charset="0"/>
              </a:rPr>
              <a:t>High performance                       </a:t>
            </a:r>
            <a:r>
              <a:rPr lang="en-GB" sz="1400" dirty="0">
                <a:solidFill>
                  <a:srgbClr val="FFFFFF">
                    <a:lumMod val="75000"/>
                  </a:srgbClr>
                </a:solidFill>
                <a:latin typeface="Calibri" pitchFamily="34" charset="0"/>
              </a:rPr>
              <a:t>.</a:t>
            </a:r>
            <a:r>
              <a:rPr lang="en-GB" sz="1400" dirty="0">
                <a:solidFill>
                  <a:srgbClr val="2D2D8A">
                    <a:lumMod val="75000"/>
                  </a:srgbClr>
                </a:solidFill>
                <a:latin typeface="Calibri" pitchFamily="34" charset="0"/>
              </a:rPr>
              <a:t>                          computing</a:t>
            </a:r>
          </a:p>
          <a:p>
            <a:pPr marL="261938" indent="-261938" defTabSz="914400">
              <a:lnSpc>
                <a:spcPct val="90000"/>
              </a:lnSpc>
              <a:spcBef>
                <a:spcPct val="35000"/>
              </a:spcBef>
              <a:spcAft>
                <a:spcPct val="35000"/>
              </a:spcAft>
              <a:buFontTx/>
              <a:buChar char="•"/>
              <a:defRPr/>
            </a:pPr>
            <a:r>
              <a:rPr lang="en-GB" sz="1600" b="1" dirty="0">
                <a:solidFill>
                  <a:srgbClr val="000000"/>
                </a:solidFill>
                <a:latin typeface="Calibri" pitchFamily="34" charset="0"/>
              </a:rPr>
              <a:t>FAAM         </a:t>
            </a:r>
            <a:r>
              <a:rPr lang="en-GB" sz="1600" dirty="0">
                <a:solidFill>
                  <a:srgbClr val="2D2D8A">
                    <a:lumMod val="75000"/>
                  </a:srgbClr>
                </a:solidFill>
                <a:latin typeface="Calibri" pitchFamily="34" charset="0"/>
              </a:rPr>
              <a:t>– </a:t>
            </a:r>
            <a:r>
              <a:rPr lang="en-GB" sz="1400" dirty="0">
                <a:solidFill>
                  <a:srgbClr val="2D2D8A">
                    <a:lumMod val="75000"/>
                  </a:srgbClr>
                </a:solidFill>
                <a:latin typeface="Calibri" pitchFamily="34" charset="0"/>
              </a:rPr>
              <a:t>Research aircraft</a:t>
            </a:r>
          </a:p>
        </p:txBody>
      </p:sp>
      <p:pic>
        <p:nvPicPr>
          <p:cNvPr id="10240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79613"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p:cNvSpPr txBox="1">
            <a:spLocks noChangeArrowheads="1"/>
          </p:cNvSpPr>
          <p:nvPr/>
        </p:nvSpPr>
        <p:spPr bwMode="auto">
          <a:xfrm>
            <a:off x="921434" y="1412875"/>
            <a:ext cx="7596938" cy="969673"/>
          </a:xfrm>
          <a:prstGeom prst="roundRect">
            <a:avLst/>
          </a:prstGeom>
          <a:gradFill flip="none" rotWithShape="1">
            <a:gsLst>
              <a:gs pos="0">
                <a:srgbClr val="47523C">
                  <a:tint val="66000"/>
                  <a:satMod val="160000"/>
                </a:srgbClr>
              </a:gs>
              <a:gs pos="50000">
                <a:srgbClr val="47523C">
                  <a:tint val="44500"/>
                  <a:satMod val="160000"/>
                </a:srgbClr>
              </a:gs>
              <a:gs pos="100000">
                <a:srgbClr val="47523C">
                  <a:tint val="23500"/>
                  <a:satMod val="160000"/>
                </a:srgbClr>
              </a:gs>
            </a:gsLst>
            <a:path path="circle">
              <a:fillToRect t="100000" r="100000"/>
            </a:path>
            <a:tileRect l="-100000" b="-100000"/>
          </a:gradFill>
          <a:ln w="25400" cap="flat" cmpd="sng" algn="ctr">
            <a:solidFill>
              <a:schemeClr val="accent4">
                <a:lumMod val="50000"/>
              </a:schemeClr>
            </a:solidFill>
            <a:prstDash val="solid"/>
            <a:miter lim="800000"/>
            <a:headEnd/>
            <a:tailEnd/>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lIns="91430" tIns="45715" rIns="91430" bIns="45715"/>
          <a:lstStyle/>
          <a:p>
            <a:pPr marL="261938" indent="-261938" defTabSz="914400">
              <a:lnSpc>
                <a:spcPct val="80000"/>
              </a:lnSpc>
              <a:spcBef>
                <a:spcPct val="35000"/>
              </a:spcBef>
              <a:spcAft>
                <a:spcPct val="35000"/>
              </a:spcAft>
              <a:defRPr/>
            </a:pPr>
            <a:r>
              <a:rPr lang="en-GB" sz="2400" b="1" kern="0" dirty="0">
                <a:solidFill>
                  <a:srgbClr val="808080"/>
                </a:solidFill>
                <a:latin typeface="Calibri" pitchFamily="34" charset="0"/>
              </a:rPr>
              <a:t>    </a:t>
            </a:r>
            <a:r>
              <a:rPr lang="en-GB" sz="2000" b="1" kern="0" dirty="0">
                <a:solidFill>
                  <a:srgbClr val="000000"/>
                </a:solidFill>
                <a:latin typeface="Calibri" pitchFamily="34" charset="0"/>
              </a:rPr>
              <a:t>JWCRP facilitates joint research between NERC and the Met Office </a:t>
            </a:r>
            <a:r>
              <a:rPr lang="en-GB" kern="0" dirty="0">
                <a:solidFill>
                  <a:srgbClr val="2D2D8A">
                    <a:lumMod val="75000"/>
                  </a:srgbClr>
                </a:solidFill>
                <a:latin typeface="Calibri" pitchFamily="34" charset="0"/>
              </a:rPr>
              <a:t>– to ensure that the UK strengthens its leading international position in weather and climate science</a:t>
            </a:r>
            <a:endParaRPr lang="en-GB" sz="2400" kern="0" dirty="0">
              <a:solidFill>
                <a:srgbClr val="2D2D8A">
                  <a:lumMod val="75000"/>
                </a:srgbClr>
              </a:solidFill>
              <a:latin typeface="Calibri" pitchFamily="34" charset="0"/>
            </a:endParaRPr>
          </a:p>
          <a:p>
            <a:pPr marL="261938" indent="-261938" defTabSz="914400">
              <a:lnSpc>
                <a:spcPct val="80000"/>
              </a:lnSpc>
              <a:spcBef>
                <a:spcPct val="35000"/>
              </a:spcBef>
              <a:spcAft>
                <a:spcPct val="35000"/>
              </a:spcAft>
              <a:defRPr/>
            </a:pPr>
            <a:endParaRPr lang="en-GB" sz="2400" b="1" kern="0" dirty="0">
              <a:solidFill>
                <a:srgbClr val="808080"/>
              </a:solidFill>
              <a:latin typeface="Calibri" pitchFamily="34" charset="0"/>
            </a:endParaRPr>
          </a:p>
        </p:txBody>
      </p:sp>
      <p:pic>
        <p:nvPicPr>
          <p:cNvPr id="102412" name="Picture 5" descr="icogrid3"/>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2708275"/>
            <a:ext cx="5762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3" name="Picture 7" descr="yin_yang"/>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0088" y="2708275"/>
            <a:ext cx="5397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4" name="Picture 8" descr="equalangle_cube"/>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2730500"/>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5" name="Picture 12" descr="gungh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1488" y="3211513"/>
            <a:ext cx="407987"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6" name="Picture 13" descr="gungh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5225" y="3211513"/>
            <a:ext cx="407988"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7" name="Picture 10" descr="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4075" y="3500438"/>
            <a:ext cx="167005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8" name="Picture 77" descr="still000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28294" t="3900" r="27734"/>
          <a:stretch>
            <a:fillRect/>
          </a:stretch>
        </p:blipFill>
        <p:spPr bwMode="auto">
          <a:xfrm>
            <a:off x="6696075" y="4868863"/>
            <a:ext cx="12604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19" name="Group 22"/>
          <p:cNvGrpSpPr>
            <a:grpSpLocks/>
          </p:cNvGrpSpPr>
          <p:nvPr/>
        </p:nvGrpSpPr>
        <p:grpSpPr bwMode="auto">
          <a:xfrm>
            <a:off x="7956550" y="4797425"/>
            <a:ext cx="1079500" cy="863600"/>
            <a:chOff x="187" y="1140"/>
            <a:chExt cx="1790" cy="2126"/>
          </a:xfrm>
        </p:grpSpPr>
        <p:pic>
          <p:nvPicPr>
            <p:cNvPr id="102428" name="Picture 23" descr="still00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 y="1987"/>
              <a:ext cx="1790" cy="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9" name="Picture 24" descr="still00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 y="1705"/>
              <a:ext cx="1790" cy="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0" name="Picture 25" descr="still00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 y="1423"/>
              <a:ext cx="1790" cy="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1" name="Picture 26" descr="still00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 y="1140"/>
              <a:ext cx="1790" cy="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20" name="Group 22"/>
          <p:cNvGrpSpPr>
            <a:grpSpLocks/>
          </p:cNvGrpSpPr>
          <p:nvPr/>
        </p:nvGrpSpPr>
        <p:grpSpPr bwMode="auto">
          <a:xfrm>
            <a:off x="7956550" y="5732463"/>
            <a:ext cx="1079500" cy="936625"/>
            <a:chOff x="187" y="1140"/>
            <a:chExt cx="1790" cy="2126"/>
          </a:xfrm>
        </p:grpSpPr>
        <p:pic>
          <p:nvPicPr>
            <p:cNvPr id="102424" name="Picture 23" descr="still00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 y="1987"/>
              <a:ext cx="1790" cy="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5" name="Picture 24" descr="still00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 y="1705"/>
              <a:ext cx="1790" cy="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6" name="Picture 25" descr="still00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 y="1423"/>
              <a:ext cx="1790" cy="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7" name="Picture 26" descr="still00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 y="1140"/>
              <a:ext cx="1790" cy="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Rectangle 32"/>
          <p:cNvSpPr/>
          <p:nvPr/>
        </p:nvSpPr>
        <p:spPr>
          <a:xfrm>
            <a:off x="107950" y="2651125"/>
            <a:ext cx="3743325" cy="2016125"/>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GB" sz="1000" b="1">
              <a:solidFill>
                <a:srgbClr val="FFFFFF"/>
              </a:solidFill>
            </a:endParaRPr>
          </a:p>
        </p:txBody>
      </p:sp>
      <p:pic>
        <p:nvPicPr>
          <p:cNvPr id="102422" name="Picture 2" descr="comp.gi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3357563"/>
            <a:ext cx="1871662"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ampna_param_olr_aug2008.avi">
            <a:hlinkClick r:id="" action="ppaction://media"/>
          </p:cNvPr>
          <p:cNvPicPr>
            <a:picLocks noRot="1" noChangeAspect="1"/>
          </p:cNvPicPr>
          <p:nvPr>
            <a:videoFile r:link="rId1"/>
          </p:nvPr>
        </p:nvPicPr>
        <p:blipFill>
          <a:blip r:embed="rId14">
            <a:extLst>
              <a:ext uri="{28A0092B-C50C-407E-A947-70E740481C1C}">
                <a14:useLocalDpi xmlns:a14="http://schemas.microsoft.com/office/drawing/2010/main" val="0"/>
              </a:ext>
            </a:extLst>
          </a:blip>
          <a:srcRect/>
          <a:stretch>
            <a:fillRect/>
          </a:stretch>
        </p:blipFill>
        <p:spPr bwMode="auto">
          <a:xfrm>
            <a:off x="179388" y="2708275"/>
            <a:ext cx="18796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21435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34"/>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3"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0"/>
            <a:ext cx="712946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Text Box 4"/>
          <p:cNvSpPr txBox="1">
            <a:spLocks noChangeArrowheads="1"/>
          </p:cNvSpPr>
          <p:nvPr/>
        </p:nvSpPr>
        <p:spPr bwMode="auto">
          <a:xfrm>
            <a:off x="1331913" y="1081088"/>
            <a:ext cx="68405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spcBef>
                <a:spcPct val="50000"/>
              </a:spcBef>
            </a:pPr>
            <a:r>
              <a:rPr lang="en-GB" altLang="en-US" sz="2400" b="1" smtClean="0">
                <a:solidFill>
                  <a:srgbClr val="002060"/>
                </a:solidFill>
                <a:latin typeface="Calibri" pitchFamily="34" charset="0"/>
                <a:ea typeface="+mn-ea"/>
                <a:cs typeface="Arial" pitchFamily="34" charset="0"/>
              </a:rPr>
              <a:t>MOAP: Met Office Academic Partnership</a:t>
            </a:r>
          </a:p>
          <a:p>
            <a:pPr algn="ctr" defTabSz="914400" eaLnBrk="1" hangingPunct="1">
              <a:lnSpc>
                <a:spcPct val="85000"/>
              </a:lnSpc>
              <a:spcBef>
                <a:spcPct val="50000"/>
              </a:spcBef>
            </a:pPr>
            <a:r>
              <a:rPr lang="en-GB" altLang="en-US" sz="2000" b="1" smtClean="0">
                <a:solidFill>
                  <a:srgbClr val="606060"/>
                </a:solidFill>
                <a:latin typeface="Calibri" pitchFamily="34" charset="0"/>
                <a:ea typeface="+mn-ea"/>
                <a:cs typeface="Arial" pitchFamily="34" charset="0"/>
              </a:rPr>
              <a:t>Building on existing strengths</a:t>
            </a:r>
          </a:p>
        </p:txBody>
      </p:sp>
      <p:sp>
        <p:nvSpPr>
          <p:cNvPr id="103428" name="AutoShape 2" descr="data:image/jpeg;base64,/9j/4AAQSkZJRgABAQAAAQABAAD/2wCEAAkGBhQSERQUExQVFRUVFx0aFhgXGBsfHBUeHxgaHRwZHBkaHCcfGxojHRsbIC8gIy0pODUsHCAxNTAqNSYtLSkBCQoKDgwOGg8PGiwlHCQsKi81NDApLiw0MSkuLSwsNCw2LCwsLCwtLDIsLCk0Ly0qMC4wNSwtKiwsLCwsLyksLP/AABEIAKoAiAMBIgACEQEDEQH/xAAcAAACAwEBAQEAAAAAAAAAAAAABQQGBwMCCAH/xABEEAACAQIDBAcFBQYEBQUAAAABAgMAEQQSIQUTMUEGByJRYXGBFDKRofAjQlKxwTM0YnKCshbR4fEVVJLC0xckQ5Si/8QAGgEAAwEBAQEAAAAAAAAAAAAAAAMEAgEFBv/EADQRAAECAwQIBQQCAwEAAAAAAAEAAgMRIRIxQdEEUWFxkaHB8BMiMoGxFEJS4TPxI3KyBf/aAAwDAQACEQMRAD8A3GiiihCKKKpnTbrLgwKlQQ8p4KOX19d1Zc4DeugTVtxWLSNczsFHeaofSDrnwkBKxXlYfh4f5fMVjXSTpticaxMrkKfuA6W7j3/l4UYHYkO5llZzM0IjZ44zlsjmxbOQblGKggAasO1oRTWwHuq8y2C/jlxWDEA9Ne+8lZ9qdd2LkvuwsY+J+Vv1pC3TfaM7WWWVibmyKSbDibAHQVWAbHTlVun2gcTg5MUwY4mAJh5JLk545AwV27nCo0ZPMMDxBu76aEL2z31+UvxXnHhT4Sf/ABbi/wDmH+X+VTML1hY6P3cQ3r/pVdrpiSmZt2GCX7IYgsB4kAAn0Fa+mg/gOAXPFifkeK0HZXXdi47b1VkHwPzv+lX7o91z4Seyy3iY/i4fXqayDaeFjgfD4dIUld44nlZrlnaVQwRCD2AAyqLa3uaVdINmjD4qeFWzLFK6Bu8KxAv49/jelHRm/YSOfI9JLfin7qr6ww2LSRcyMGHeDXavlvo70yxWBKsjNkPBWvZhexynz07vCty6FdZUGOUKSElHFT9fXypDg6H67teH67qmNId6VcqKKK6hFFFFCEUUVTOsvpsMDhyFN5X0UfX1bzFZc6Q2roE0n6zes0YYGDDkGUjU/h+vn5VhU+KaRy8hLEm7EnU+vKpmAInxN53Xt3JZ2KqWscoZh7qk2F+Q7uIZbW2AhEki4nCGRFzvDBnIAFgxVyuS4vfKD32quDCEOrquPchsSHvtXXKPt7ZsZjjxWHW0ElkZL3MEqqM0bHiQw7aseIJ7jUXYG1hh5S7KXRkeORL2zq6kFb2NtbG9jYgaV+7Had1khhJCSgGXWy2Ukgsx4AEnWuzYqHD6RATSDjK47C/yIeP8zfCtuiSNgCZ7vOHzqWQ2fmNAo2G2JLKMyIQn43IVR/W1gfSpA2ZGoyyYuMDmsYd9fQBT8aX4zHySnNI7OfE8PIcB6VwrliK690tw6mfwETYLhPf+k19iwn/NSf8A1z/5KP8Ag8Tfs8VET3OGQn1II+JpVRR4T/zPBuQRbb+I55qwGXF4bJJkVjGLRzhVkyAcMri47PInhypXsvAtiZ0jzqrSNYvI1gLnViTxPPvPma5YPHyRG8bsh8Dx8xwPrTFcTBiNJQsMh4SIOw386Dh/Mvwrlp7PUJjWMsidy7Jrruean7d27CwVIcxgjVoY4ZF0AA/eMwOkju2a1gbggmwF67hcU0bh0Yqy8CK94/Z7wtlcWNrgjUMOTKRoR41zd1yKApDAnM2a4a9soy27NteZvflamtsubSoKwZg7Vu/Vl1mjFKIJyBKBofxfXyrSq+PsLimjdXQ2ZTcEV9H9WvTVcdhwGP2qaMPr6t61A+H4LpfabtmzLhqVTXWxtVyooooQuOMxQjRnbgoua+ZOlO2JdpY5ivauSIxcAWHFrkgAaXueQFa910dINxgt0ps0pt6f7X+FYZsfaogZiYo5VdcjrIDqpNyAVIKnQdod3mDuA208v1UG/E9OKzEMgG6++/ZctpbLkw8pilXK4sbXBuCLqQVJDAg3BFSMA0s4XDrlC6lmygHKNSXcC5RbX17/ACp5tbpKns6+yybrs7rctFGZEXKbkYkDM6akXNjrbyU4pvZ8OIhpJMA8p5qnFI/X3j6VTEe6QA9R7n7ZBJa0TmbgvU8+8/8AbYUfZgEm+jTlQSWPoDlT9aUTwMjFXUqw4gixHPUV6weJMciOOKMGGpHA34jUedWnEH2gs6BskkdncRX7RysVtbiJL3YG5B9KmfE+mIEvKccZ9U1rPFG3ok8/Rx1w4lJGtjxFrG4AGty4KtdbaaUtw+GaQ5UUsbE2UXNhxNq0DFKXw25DkyBRmbMSCNbi2e5XKEGW5IyqSACLqoMd7KWkZW0VRCxjy5iuVQug7JtnuwJJuBUsPT3kESBdOie/Rmgg3DFVobMczbgW3mbJbMLZvw5uF76edcJ8OyGzqVNgbMLGxFwbHvFfiyEEHmDerdPivamEiq9mRhKwjzZSwYMuo7TXyEOSDYGrY0d0EgkTHVTw4bYk5X9EmTo45w++uOZAuOAygg63DksAFtrqaVwws5yqCzG+gFzoLnTyrQY1YYYQBzvbGzZiAFFrLYvcAIWBW99SbWBpThZfZiHdWyxx5Ufd27QuQvDjnPvkkgfCooenv805EzoqHaM2mAxSuGfd3wuK9zkRq0DEA3Hx7SfrXLD7KCYuOKf3C65ip99TqMrfxDQHlfwpdiZy7s54sxY6k8STxOp486aYZvaMOYjrJAC8R/EnF4/T3h61fIwvPgb9+vPjhWaYfThlknGHxWIxruGijiwcSsZFWJVjgUKbdvLm3t7AXNyfC9Lug/SVsFi0kBspID91u8+X5E0sxO2Z5EEck0rxr7qM7FR6E2rgmFZkdwCVS2Y8lzGy38zTnww9pabj3xSw4tIIX13hMSJEV14MLiiqH1M9IN/gt2xu8Rt6fVvjRXnsJlW8U9wqjLBUDru2pvMcI76Rr8zp+nzqmY3ZapvO0RuiisGGrOwOYLYW0Ktx/DTDrAxefaM7dzf6/rXOPp1jLWklE6/hnRJR/wDsEjieB51XowPhNIxrxqkRfWeHCijYHZI9rETMGRTmdhexQKHOh1HZ0I771Bx+MMsjyNxdifLuHoLCmeCxBZcbOdGZbacjLJrb0BFJa0zzRHHVIdT8jguOo0DXXpmin2xNsRxoFdmU6gnKT2eIClSGBvx1toNK69Hdno8RZsJJP9qBdGsbWF1Ave/PQc6mdH9kxBN4I+1eQDP7wADWuPxDnUGmaRCcCxwNDrF/PmFXo0B/rBF23WpjdIsGBcTTZiLHsrw/MceIN/hVc21tVJFshJObU5bAqB2b3JYtfjckaCtTXaStiDGcNh2vM0efdD7MCZYwz345gxtqNVNMcL0gYLGPZoQsu6y9js64hYpbjhqHidPB9b2ucQtHhw3BwmZbf0h8RzhKnfusCvTvYe1kjWzkg5uOW4CkdoCxDBie4gamtoXDRthxjEweFafclgu6FmKyEZQPxFQQD3kVzfbjTM0UcGGsTMIhIhAORMO0eYX7Obfa6aaaaG9UZzYzbLgkwwWGYKzxekWDtffTZrW91f11J8Sb+OtINs7XjkQqhZjcANlt2eNmJJZjfxIsTpWtYfHQ58PfCxx752VrxKrRN2sqNpxLI63vyBGhrNelWzI908uQBxkFx/Kvz8agEODBiNJBNdYyVgtxQQCAqnXfZ+MMUqSDijA+Y5j1FxXCivdc0OBBuXlAyMwn8eCZcY2HhERE5ATegZCrEOmre7yF/wDOpm1drYbIcJAzxwrcu6C64qQLozBjnWMMLJq1gb2BJpVtg3iwsnMxZSfFHIHwBX4VHXYWIJsIJiQbaRufyFJgmbBavFPcUTH0cZdzqrx1H7U3eNaO+ki/MafqPhX7Vf6Au0G04QwKsrlWB4gg6g+RFqK8/SIrYMUh2Mj06KmEwvYJYU74qJ0iZRtCYupdd52lBsWGUaA8vOvUXRcywtOl4Y1HHEWVWP4Y5BbeN4BR5CpXTbNhtqyOtsySK63FxdSCLjmLrwpDtLasuIfPNI0jcLsb2HcBwUeAtV+jT8FktQ+FNF9bt5UvA/uWK/ng/uelVNdj9qLFR8zEHHiUcH8ix9KVV2F637x/yMkP9Ld3UqydHFG5J3eLc71dYGI5cAAfe9DyptsFrw37WrS+973Bve/i7/GlPRxQYSL4sEyr+wBI4Dw9/wD0ptsFbQ27Wjy+/wC9wb3v4u/xrwtN9bv9ui9bRf4/bqtTxYmWSMwrmQtadAg1VnRd4GItmW5JU8VzHkDX7hcZi93hyyMxzqs6mLKTaRlLLePL2QUPIFQcrXGsOeGcYxXUOYg0BIVhqF9o3nZLDjmi87Duphh8JimHB1YYp37TjKYX7JTQnVVYsB3oO+vRUJVl3K74CwsI9BYWHbHKqpjnxavJkV5CuKKIGgWzp7PnBLCMWUygKXvblfSrLil7TBb33DAWOvGwsb8fGqbiNk7QFgXdgogUNnuGVJ58xZcwJdoTDm7zfXSurimbMmlkLmZSQBEVZ4wjFjGDILWHuvw00uRyrKelf7tJ/R/Ylaurz+03IYQGIKFZgTG6HQnXXOHIJ11jHfWUdK/3aT+j+xKh0j+SHvyVujY7uhVKooor6FeMmuP/AHPC/wA03wzJ/rXZel2IKOrz4kl2UhhO4yWJuAnA3vwuOArztKAlcJCLZt3c30AMjlrk8hlyknursNgYZ1tBjA84H7NomRZCPuxyEm7HkGC34cTU0CViutx4uJTYk7XsPgL1sHEiTaiOt7PMzDNx1zHW3Pvr8rp1c4XebRgH8V/r40V4n/qaO6NGFnAD5K9DQ4gYwz15Kxdd+yt3jVkA0kX5jX9T8Kq0WMwMaqRh5Z5CozbyXJGrW1AWMZ2F+9hW0dcvR72jBbxRd4jm9Pq/xrAsHgt5m7SIFF2Lm1he2gAJY6jQa+lyPY0U+UsOB5Gv69lDGFZ61Owu2F9rExjSNGOV0S4UKVyMFBJIFtbXPnUHaGDMUrxnijEX7xyPqLGmu1tjRRw4YR7x5pw0huLfZgkJZBe2bK7akmwXhc1ynX2jDiQaywKFkHNo/uP/AE+6fStuNh4fgaHp1HuFkC02WN+akbAxiJEQ+Klh+0BKRrckWF2B7+XpXvZ3SOKOPJ2z2nPaBvZiQLkDU24mq5X5SYmgsiEkk1M8MvlPhaW6GJAA8c1e4esQjjLL8Xro/WHzWeYEcNZPkOHxqj4LDiSRULBMxtmbgL8L+F7a12x2yJYnKOpzAXYL2sulyCRpcAi/dSjokMGyXme9b+pcRMMHPNXn/wBVZ8mb2jXLbLu+3a97bz8XjXBOsPm08xJ46yfMWtSSHokThRLftEFgLNoBwX8JDdps97AIb21pLg9mSSuqKpu/u30DcbWJ01IsPHSsCFBiTIiGm1MfGeJf4wKYTrzVxm6xCeEsvxekm2ekMcsDIM1za2h5WHMdwFKNoYPdSNHmDFdGI4Brar42Ol+8VGprdBhuk+0TisfWObMWRzzX7UjZ2CM0qRj7xtfuHM+guaj04hX2fDlzpLOpWMc1j+8/9XujwvVkZ5a2TbzQb/1eo2Nma3Bccfta+KMyWsrDdgi4yrooI5qVFiO4kVNm2pghaSHDzxzDVVMytCjcmAybxrHUAtxAuSNDP2f0UU4YnExyYcgbwYgshAUhQFbD3EhTgcy3PaOlqr+19knDsFLxyBlDK0TZlZTwPeL24Gx766xrQA0YUXHEkzKvXUdsrPjGltpGtvXj+g+NFX/qc6Pez4IOws8pzHy+rD0orzwbTnP1nkKfv3VUpANV5xWGEiMjcGFjXzB056NNgsW8ZHYYkp5cwPL8iK+pKqHWP0LXH4c2FpU1U+X18z4V0OMN1se+79ZrhFoWVg+3+lJlmdoBuUsqplvnyIoVFL8RZQOythe/HiVWz8Y8TiRPu8bi6kHireBGlq9+wiOfd4jNGAbOVAJHiASLjxp7sEs775yYcDARvFucrrx3IH/yyyajXvJ0AFrzZc3WCpqg7Ur2js5WQzwaxffT70B7j3p3NSqpWBxzxyZobgnQLxuD90j7wqfi4YpCCsZjY33mVhu4zyOo0vr2b6W9KUHOhGy6owOPvnxrfsgPqL0mBq3xYpsVkfLqEYP9plLmz5lTU5YyCDYLxXuqpvAw4g+fEHyI0PpTHZO2BCCpUkFrkqdbWsVsdNbDUWOnG1K0yEYjAYdXD4W4Dw0ydcrVDh/sPZRa7AtmI7QNw3LjYKbEAra+tyKXh2wt3INhEQo3l2X3gvAgZC3bIsRccdL11/xhhbW3E1+/fNf+7y+ApFtTbYlUoqsAWBGZrkAfdsOOutyT4WrzIejR3Ok5sgb7s1Y+LDAmDXBK5pSzMxtdiSbCwuTc2A0A8K800wnRjESJvFjOU8yVHr2iNPGuixQYfVyuIlHBF/ZKf4m+/wCQ08a9rx2ellSMB3T3Xn+G691Bt7qvGz9nKiCfED7P7icDOe4dyd7elecfhp5o2xbod2XCZrdkGxsoHJQBYeOmpvUPHY95nLyNc/IDkAOAA7hVybDypJ7VhN1LhJYkWVHdQiKEUNDMpYFbMCQw5kFdTQ1pBtvv5AahnigkEWRcqlsva8mHlMsZXMQwbOoYOG94MrAhgfGnnQ/Ykm0scubUXDSGwCgDgoAFgunAcgaU4vCRy4kx4NXKM1ow5ufjYdkd51tx1r6F6uuhi4DDi4+1fVjz+v8AIUvSIkhYbeeQ7u27lqE37jcPlWnDYcRoqLwUWFFdaKnAAEgm3oooorqFnXWX1aLi1M0ICzAf9X19cxWGbQedFGHlLhYmYqjHRS1rkeBsOH6mvriql0z6uoMepJASXkwoY90E0q3Vq3ZcNo5ofvWCjHZx27MrAErcIyAm1kk0BX+A8vjSjGt2yAQyqSFsLC1+IHK/0TU/amAeNZFyOBFIsbFlI90Px7rnl/L30pqmAxoq3vv+0mI43FStmYRpZAiXudTl42HHmNe6pWJw75yGhVmva1nVhyAKhlN+AuQfM122ds2F4mDTZJrFguXQ5VzAFuR4n4d1cMN0jmUBWIlUcFlGYDyJ7S+hFYc973mxhrmPcHHuq6A1oFrH3UnbM6Q/YRpH2f2jFQxLcwC17AG4+tY+xmeWZEBsCeCgDn4D1qQdqYaX9rE6HvU5x8Gs48gwqZshMPHKskcyGxvlcsn9ykD/AKjSC7w4RBabUtU676hMAtPBBEuiXdIttSTTSDO27ViqLc2sNBpzva9zSinn+F2PuyI3iJIz/wB4o/wsw96SNfFpIx/3mnQ4+jw2hjSKLDocRxmQkddsHgWlcJGuZjwt+d+Q8abf8Iwy+/iVPgl2PxVSKvPVp0dTFSfZRyDDobySt2c5HBQASWPmbDuvRE0o2f8AG0k7pDmhkGvmKtfVn1brhEE8tmlYAjuA4i3h/v3AaLXmKMKAoFgBYDuFeqna0ipvN6aTquRRRRW1xFFFFCEUUUUIUfGYCOVGSRFdG95WAINY7tfqSb29BAbYWTMxJ13VvuHvBNreF78K2qigEi5BE71g22epjFISUCyeKGxP9OuvlYVUcb0KxMRs0bg+KE/2ZvyFfU9Yb107VPtORSRlAGh5ny8FesB8Vrmta6czKo/pdLWEEkXLO3wsioYyiasGzHKH0BGUEkMFN7kW4gVG9if8DfCpUXSDEKLCaS3cWJHwNOui+1nmnVJcjqeRjj7+/LeqYkSNCYXkCQ2nJJY1j3BoJSCbBXCZYpAwXtk6hmudVAUWFrCxvqDXvC7BmkNljN/n8B2vlX01B0KwQ1GGj+F/zpphtmxR+5Gi+SgUv6iMcBzOS34TNqxroT1LNIRJjbhBqIxoW8zxy/CtnwWBSGNY4kVEUWVVFgBXeiszcauMytSAuRRRRQhFFFFCEUUUUIRRRRQhFFFFCEVk/Tvq4lkL4kFZGvmK2BHwI/O/9PGtYql9NuniYQSROjZihsdbEEAE3tZfeA1POkRqScJzwkmMrTBYWuGGZfs4rFbnQXvroNeehGnOtA6E9WbyKmJOWO9ioAsD3XAGvyPjyFLTFxmJmNsxJYixzHVSCovbLZX1P6G2t9AesBJ0hgCEva1xe1gdWva1teF794FYiOLvK6Ybce+uxdYAKiU71foUsoB1IAHyr3RRVQolIooooQiiiihCKKKKEIooooQiiiihCKKKKEIqv9LOhsWOQB9GXgw+vrmDVgorLmhwkV0GSwnE9XTLtJIBmK5bBrn3eZzcrd3cRyvbT+iPQSLA3K9pzpmP1+VuJ01p28Y36mwvu21tr7y8/U/GplJYwk+Yzld88VsuAuxRRRRVCWiiiihCKKKKEIooooQv/9k="/>
          <p:cNvSpPr>
            <a:spLocks noChangeAspect="1" noChangeArrowheads="1"/>
          </p:cNvSpPr>
          <p:nvPr/>
        </p:nvSpPr>
        <p:spPr bwMode="auto">
          <a:xfrm>
            <a:off x="63500" y="-1539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mn-ea"/>
              <a:cs typeface="Arial" pitchFamily="34" charset="0"/>
            </a:endParaRPr>
          </a:p>
        </p:txBody>
      </p:sp>
      <p:pic>
        <p:nvPicPr>
          <p:cNvPr id="103429" name="Picture 2" descr="University of Oxford">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850" y="333375"/>
            <a:ext cx="18351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3" descr="logo"/>
          <p:cNvPicPr>
            <a:picLocks noChangeAspect="1" noChangeArrowheads="1"/>
          </p:cNvPicPr>
          <p:nvPr/>
        </p:nvPicPr>
        <p:blipFill>
          <a:blip r:embed="rId3">
            <a:extLst>
              <a:ext uri="{28A0092B-C50C-407E-A947-70E740481C1C}">
                <a14:useLocalDpi xmlns:a14="http://schemas.microsoft.com/office/drawing/2010/main" val="0"/>
              </a:ext>
            </a:extLst>
          </a:blip>
          <a:srcRect l="73157" r="25853"/>
          <a:stretch>
            <a:fillRect/>
          </a:stretch>
        </p:blipFill>
        <p:spPr bwMode="auto">
          <a:xfrm>
            <a:off x="7308850" y="0"/>
            <a:ext cx="7143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Picture 10" descr="MOAP1.PNG"/>
          <p:cNvPicPr>
            <a:picLocks noChangeAspect="1"/>
          </p:cNvPicPr>
          <p:nvPr/>
        </p:nvPicPr>
        <p:blipFill>
          <a:blip r:embed="rId6">
            <a:extLst>
              <a:ext uri="{28A0092B-C50C-407E-A947-70E740481C1C}">
                <a14:useLocalDpi xmlns:a14="http://schemas.microsoft.com/office/drawing/2010/main" val="0"/>
              </a:ext>
            </a:extLst>
          </a:blip>
          <a:srcRect l="14563" t="6741" r="9837"/>
          <a:stretch>
            <a:fillRect/>
          </a:stretch>
        </p:blipFill>
        <p:spPr bwMode="auto">
          <a:xfrm>
            <a:off x="6372225" y="4786313"/>
            <a:ext cx="2736850"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2" name="Rectangle 2"/>
          <p:cNvSpPr>
            <a:spLocks noChangeArrowheads="1"/>
          </p:cNvSpPr>
          <p:nvPr/>
        </p:nvSpPr>
        <p:spPr bwMode="auto">
          <a:xfrm>
            <a:off x="590550" y="2093913"/>
            <a:ext cx="6789738"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sz="1200">
                <a:solidFill>
                  <a:schemeClr val="bg1"/>
                </a:solidFill>
                <a:latin typeface="Arial" pitchFamily="34" charset="0"/>
              </a:defRPr>
            </a:lvl1pPr>
            <a:lvl2pPr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115000"/>
              </a:lnSpc>
              <a:spcBef>
                <a:spcPct val="35000"/>
              </a:spcBef>
              <a:buFontTx/>
              <a:buChar char="•"/>
            </a:pPr>
            <a:r>
              <a:rPr lang="en-GB" altLang="en-US" sz="1800" b="1" smtClean="0">
                <a:solidFill>
                  <a:srgbClr val="000000"/>
                </a:solidFill>
                <a:latin typeface="Calibri" pitchFamily="34" charset="0"/>
                <a:ea typeface="+mn-ea"/>
                <a:cs typeface="Arial" pitchFamily="34" charset="0"/>
              </a:rPr>
              <a:t> </a:t>
            </a:r>
            <a:r>
              <a:rPr lang="en-GB" altLang="en-US" sz="1600" b="1" smtClean="0">
                <a:solidFill>
                  <a:srgbClr val="000000"/>
                </a:solidFill>
                <a:latin typeface="Calibri" pitchFamily="34" charset="0"/>
                <a:ea typeface="+mn-ea"/>
                <a:cs typeface="Arial" pitchFamily="34" charset="0"/>
              </a:rPr>
              <a:t>MOAP provides the Met Office access to a cluster of 1000+ scientists working in diverse areas of relevance to its science strategy.</a:t>
            </a:r>
          </a:p>
          <a:p>
            <a:pPr defTabSz="914400" eaLnBrk="1" hangingPunct="1">
              <a:lnSpc>
                <a:spcPct val="115000"/>
              </a:lnSpc>
              <a:spcBef>
                <a:spcPct val="35000"/>
              </a:spcBef>
              <a:buFontTx/>
              <a:buChar char="•"/>
            </a:pPr>
            <a:r>
              <a:rPr lang="en-GB" altLang="en-US" sz="1600" b="1" smtClean="0">
                <a:solidFill>
                  <a:srgbClr val="000000"/>
                </a:solidFill>
                <a:latin typeface="Calibri" pitchFamily="34" charset="0"/>
                <a:ea typeface="+mn-ea"/>
                <a:cs typeface="Arial" pitchFamily="34" charset="0"/>
              </a:rPr>
              <a:t>MOAP delivers over £3m per annum of key science to the programme through joint projects.</a:t>
            </a:r>
            <a:endParaRPr lang="en-GB" altLang="en-US" sz="1600" b="1" smtClean="0">
              <a:solidFill>
                <a:srgbClr val="BFBFBF"/>
              </a:solidFill>
              <a:latin typeface="Calibri" pitchFamily="34" charset="0"/>
              <a:ea typeface="+mn-ea"/>
              <a:cs typeface="Arial" pitchFamily="34" charset="0"/>
            </a:endParaRPr>
          </a:p>
          <a:p>
            <a:pPr defTabSz="914400" eaLnBrk="1" hangingPunct="1">
              <a:lnSpc>
                <a:spcPct val="115000"/>
              </a:lnSpc>
              <a:spcBef>
                <a:spcPct val="35000"/>
              </a:spcBef>
              <a:buFontTx/>
              <a:buChar char="•"/>
            </a:pPr>
            <a:r>
              <a:rPr lang="en-GB" altLang="en-US" sz="1600" b="1" smtClean="0">
                <a:solidFill>
                  <a:srgbClr val="BFBFBF"/>
                </a:solidFill>
                <a:latin typeface="Calibri" pitchFamily="34" charset="0"/>
                <a:ea typeface="+mn-ea"/>
                <a:cs typeface="Arial" pitchFamily="34" charset="0"/>
              </a:rPr>
              <a:t> </a:t>
            </a:r>
            <a:r>
              <a:rPr lang="en-GB" altLang="en-US" sz="1600" b="1" smtClean="0">
                <a:solidFill>
                  <a:srgbClr val="595959"/>
                </a:solidFill>
                <a:latin typeface="Calibri" pitchFamily="34" charset="0"/>
                <a:ea typeface="+mn-ea"/>
                <a:cs typeface="Arial" pitchFamily="34" charset="0"/>
              </a:rPr>
              <a:t>Jointly funded professorships in the Universities and well managed coordinating committees form the foundation of MOAP activities.</a:t>
            </a:r>
          </a:p>
          <a:p>
            <a:pPr defTabSz="914400" eaLnBrk="1" hangingPunct="1">
              <a:lnSpc>
                <a:spcPct val="115000"/>
              </a:lnSpc>
              <a:spcBef>
                <a:spcPct val="35000"/>
              </a:spcBef>
              <a:buFontTx/>
              <a:buChar char="•"/>
            </a:pPr>
            <a:r>
              <a:rPr lang="en-GB" altLang="en-US" sz="1600" b="1" smtClean="0">
                <a:solidFill>
                  <a:srgbClr val="595959"/>
                </a:solidFill>
                <a:latin typeface="Calibri" pitchFamily="34" charset="0"/>
                <a:ea typeface="+mn-ea"/>
                <a:cs typeface="Arial" pitchFamily="34" charset="0"/>
              </a:rPr>
              <a:t> In any year, typically MOAP will support:</a:t>
            </a:r>
          </a:p>
          <a:p>
            <a:pPr lvl="1" defTabSz="914400" eaLnBrk="1" hangingPunct="1">
              <a:lnSpc>
                <a:spcPct val="115000"/>
              </a:lnSpc>
              <a:spcBef>
                <a:spcPct val="35000"/>
              </a:spcBef>
              <a:buFontTx/>
              <a:buChar char="•"/>
            </a:pPr>
            <a:r>
              <a:rPr lang="en-GB" altLang="en-US" sz="1800" smtClean="0">
                <a:solidFill>
                  <a:srgbClr val="595959"/>
                </a:solidFill>
                <a:latin typeface="Calibri" pitchFamily="34" charset="0"/>
                <a:ea typeface="+mn-ea"/>
                <a:cs typeface="Arial" pitchFamily="34" charset="0"/>
              </a:rPr>
              <a:t>  </a:t>
            </a:r>
            <a:r>
              <a:rPr lang="en-GB" altLang="en-US" sz="1600" smtClean="0">
                <a:solidFill>
                  <a:srgbClr val="595959"/>
                </a:solidFill>
                <a:latin typeface="Calibri" pitchFamily="34" charset="0"/>
                <a:ea typeface="+mn-ea"/>
                <a:cs typeface="Arial" pitchFamily="34" charset="0"/>
              </a:rPr>
              <a:t>Various visiting scientists to the Met Office</a:t>
            </a:r>
            <a:endParaRPr lang="en-GB" altLang="en-US" sz="1800" smtClean="0">
              <a:solidFill>
                <a:srgbClr val="595959"/>
              </a:solidFill>
              <a:latin typeface="Calibri" pitchFamily="34" charset="0"/>
              <a:ea typeface="+mn-ea"/>
              <a:cs typeface="Arial" pitchFamily="34" charset="0"/>
            </a:endParaRPr>
          </a:p>
          <a:p>
            <a:pPr lvl="1" defTabSz="914400" eaLnBrk="1" hangingPunct="1">
              <a:lnSpc>
                <a:spcPct val="115000"/>
              </a:lnSpc>
              <a:spcBef>
                <a:spcPct val="35000"/>
              </a:spcBef>
              <a:buFontTx/>
              <a:buChar char="•"/>
            </a:pPr>
            <a:r>
              <a:rPr lang="en-GB" altLang="en-US" sz="1800" smtClean="0">
                <a:solidFill>
                  <a:srgbClr val="595959"/>
                </a:solidFill>
                <a:latin typeface="Calibri" pitchFamily="34" charset="0"/>
                <a:ea typeface="+mn-ea"/>
                <a:cs typeface="Arial" pitchFamily="34" charset="0"/>
              </a:rPr>
              <a:t>  </a:t>
            </a:r>
            <a:r>
              <a:rPr lang="en-GB" altLang="en-US" sz="1600" smtClean="0">
                <a:solidFill>
                  <a:srgbClr val="595959"/>
                </a:solidFill>
                <a:latin typeface="Calibri" pitchFamily="34" charset="0"/>
                <a:ea typeface="+mn-ea"/>
                <a:cs typeface="Arial" pitchFamily="34" charset="0"/>
              </a:rPr>
              <a:t>Around 30 jointly supervised PhD studentships </a:t>
            </a:r>
          </a:p>
          <a:p>
            <a:pPr lvl="1" defTabSz="914400" eaLnBrk="1" hangingPunct="1">
              <a:lnSpc>
                <a:spcPct val="115000"/>
              </a:lnSpc>
              <a:spcBef>
                <a:spcPct val="35000"/>
              </a:spcBef>
              <a:buFontTx/>
              <a:buChar char="•"/>
            </a:pPr>
            <a:r>
              <a:rPr lang="en-GB" altLang="en-US" sz="1600" smtClean="0">
                <a:solidFill>
                  <a:srgbClr val="595959"/>
                </a:solidFill>
                <a:latin typeface="Calibri" pitchFamily="34" charset="0"/>
                <a:ea typeface="+mn-ea"/>
                <a:cs typeface="Arial" pitchFamily="34" charset="0"/>
              </a:rPr>
              <a:t>  Around 15 of our staff as honorary professors</a:t>
            </a:r>
          </a:p>
          <a:p>
            <a:pPr lvl="1" defTabSz="914400" eaLnBrk="1" hangingPunct="1">
              <a:lnSpc>
                <a:spcPct val="115000"/>
              </a:lnSpc>
              <a:spcBef>
                <a:spcPct val="35000"/>
              </a:spcBef>
              <a:buFontTx/>
              <a:buChar char="•"/>
            </a:pPr>
            <a:r>
              <a:rPr lang="en-GB" altLang="en-US" sz="1600" smtClean="0">
                <a:solidFill>
                  <a:srgbClr val="595959"/>
                </a:solidFill>
                <a:latin typeface="Calibri" pitchFamily="34" charset="0"/>
                <a:ea typeface="+mn-ea"/>
                <a:cs typeface="Arial" pitchFamily="34" charset="0"/>
              </a:rPr>
              <a:t>  Award a range of undergraduate prizes</a:t>
            </a:r>
          </a:p>
          <a:p>
            <a:pPr lvl="1" defTabSz="914400" eaLnBrk="1" hangingPunct="1">
              <a:lnSpc>
                <a:spcPct val="115000"/>
              </a:lnSpc>
              <a:spcBef>
                <a:spcPct val="35000"/>
              </a:spcBef>
              <a:buFontTx/>
              <a:buChar char="•"/>
            </a:pPr>
            <a:r>
              <a:rPr lang="en-GB" altLang="en-US" sz="1600" smtClean="0">
                <a:solidFill>
                  <a:srgbClr val="595959"/>
                </a:solidFill>
                <a:latin typeface="Calibri" pitchFamily="34" charset="0"/>
                <a:ea typeface="+mn-ea"/>
                <a:cs typeface="Arial" pitchFamily="34" charset="0"/>
              </a:rPr>
              <a:t>  Have several Met Office staff members undertaking external PhDs</a:t>
            </a:r>
          </a:p>
          <a:p>
            <a:pPr lvl="1" defTabSz="914400" eaLnBrk="1" hangingPunct="1">
              <a:lnSpc>
                <a:spcPct val="115000"/>
              </a:lnSpc>
              <a:spcBef>
                <a:spcPct val="35000"/>
              </a:spcBef>
              <a:buFontTx/>
              <a:buChar char="•"/>
            </a:pPr>
            <a:endParaRPr lang="en-GB" altLang="en-US" sz="1600" b="1" smtClean="0">
              <a:solidFill>
                <a:srgbClr val="222268"/>
              </a:solidFill>
              <a:latin typeface="Calibri" pitchFamily="34" charset="0"/>
              <a:ea typeface="+mn-ea"/>
              <a:cs typeface="Arial" pitchFamily="34" charset="0"/>
            </a:endParaRPr>
          </a:p>
        </p:txBody>
      </p:sp>
    </p:spTree>
    <p:extLst>
      <p:ext uri="{BB962C8B-B14F-4D97-AF65-F5344CB8AC3E}">
        <p14:creationId xmlns:p14="http://schemas.microsoft.com/office/powerpoint/2010/main" val="2409219151"/>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8"/>
          <p:cNvSpPr>
            <a:spLocks noChangeArrowheads="1"/>
          </p:cNvSpPr>
          <p:nvPr/>
        </p:nvSpPr>
        <p:spPr bwMode="auto">
          <a:xfrm>
            <a:off x="330200" y="311150"/>
            <a:ext cx="1385888" cy="12715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endParaRPr lang="en-US" altLang="en-US" sz="1000" b="1" smtClean="0">
              <a:solidFill>
                <a:srgbClr val="FF0000"/>
              </a:solidFill>
              <a:ea typeface="ＭＳ Ｐゴシック" pitchFamily="34" charset="-128"/>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val="0"/>
              </a:ext>
            </a:extLst>
          </a:blip>
          <a:srcRect t="5882" r="23460"/>
          <a:stretch>
            <a:fillRect/>
          </a:stretch>
        </p:blipFill>
        <p:spPr bwMode="auto">
          <a:xfrm>
            <a:off x="600075" y="1079500"/>
            <a:ext cx="6813550" cy="5761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1140" name="Footer Placeholder 3"/>
          <p:cNvSpPr txBox="1">
            <a:spLocks noGrp="1"/>
          </p:cNvSpPr>
          <p:nvPr/>
        </p:nvSpPr>
        <p:spPr bwMode="auto">
          <a:xfrm>
            <a:off x="620713" y="6246813"/>
            <a:ext cx="28956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a:r>
              <a:rPr lang="en-GB" altLang="en-US" sz="1000" b="1" smtClean="0">
                <a:solidFill>
                  <a:srgbClr val="000000"/>
                </a:solidFill>
                <a:latin typeface="Calibri" pitchFamily="34" charset="0"/>
                <a:ea typeface="ＭＳ Ｐゴシック" pitchFamily="34" charset="-128"/>
              </a:rPr>
              <a:t>© Crown copyright   Met Office</a:t>
            </a:r>
            <a:endParaRPr lang="en-GB" altLang="en-US" sz="1400" b="1" smtClean="0">
              <a:solidFill>
                <a:srgbClr val="000000"/>
              </a:solidFill>
              <a:latin typeface="Calibri" pitchFamily="34" charset="0"/>
              <a:ea typeface="ＭＳ Ｐゴシック" pitchFamily="34" charset="-128"/>
            </a:endParaRPr>
          </a:p>
        </p:txBody>
      </p:sp>
      <p:sp>
        <p:nvSpPr>
          <p:cNvPr id="10" name="Rectangle 9"/>
          <p:cNvSpPr/>
          <p:nvPr/>
        </p:nvSpPr>
        <p:spPr>
          <a:xfrm>
            <a:off x="1581150" y="6264275"/>
            <a:ext cx="2016125" cy="2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GB" sz="1000" b="1">
              <a:solidFill>
                <a:srgbClr val="FFFFFF"/>
              </a:solidFill>
              <a:latin typeface="Calibri" pitchFamily="34" charset="0"/>
            </a:endParaRPr>
          </a:p>
        </p:txBody>
      </p:sp>
      <p:sp>
        <p:nvSpPr>
          <p:cNvPr id="9220" name="Rectangle 2"/>
          <p:cNvSpPr>
            <a:spLocks noChangeArrowheads="1"/>
          </p:cNvSpPr>
          <p:nvPr/>
        </p:nvSpPr>
        <p:spPr bwMode="auto">
          <a:xfrm>
            <a:off x="2728913" y="311150"/>
            <a:ext cx="6299200" cy="619125"/>
          </a:xfrm>
          <a:prstGeom prst="rect">
            <a:avLst/>
          </a:prstGeom>
          <a:noFill/>
          <a:ln w="9525">
            <a:noFill/>
            <a:miter lim="800000"/>
            <a:headEnd/>
            <a:tailEnd/>
          </a:ln>
        </p:spPr>
        <p:txBody>
          <a:bodyPr lIns="90000" tIns="46800" rIns="90000" bIns="46800" anchor="ctr">
            <a:spAutoFit/>
          </a:bodyPr>
          <a:lstStyle/>
          <a:p>
            <a:pPr algn="r" defTabSz="449263">
              <a:lnSpc>
                <a:spcPct val="85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000" b="1" kern="0" dirty="0">
                <a:solidFill>
                  <a:srgbClr val="000000"/>
                </a:solidFill>
                <a:latin typeface="Calibri" pitchFamily="34" charset="0"/>
                <a:ea typeface="ＭＳ Ｐゴシック" charset="0"/>
              </a:rPr>
              <a:t>UK Operational Forecasting Models: </a:t>
            </a:r>
            <a:br>
              <a:rPr lang="en-GB" sz="2000" b="1" kern="0" dirty="0">
                <a:solidFill>
                  <a:srgbClr val="000000"/>
                </a:solidFill>
                <a:latin typeface="Calibri" pitchFamily="34" charset="0"/>
                <a:ea typeface="ＭＳ Ｐゴシック" charset="0"/>
              </a:rPr>
            </a:br>
            <a:r>
              <a:rPr lang="en-GB" sz="2000" b="1" kern="0" dirty="0">
                <a:solidFill>
                  <a:srgbClr val="000000"/>
                </a:solidFill>
                <a:latin typeface="Calibri" pitchFamily="34" charset="0"/>
                <a:ea typeface="ＭＳ Ｐゴシック" charset="0"/>
              </a:rPr>
              <a:t> Based on the Unified Model developed in partnership</a:t>
            </a:r>
          </a:p>
        </p:txBody>
      </p:sp>
      <p:sp>
        <p:nvSpPr>
          <p:cNvPr id="91143" name="Rectangle 4"/>
          <p:cNvSpPr>
            <a:spLocks noChangeArrowheads="1"/>
          </p:cNvSpPr>
          <p:nvPr/>
        </p:nvSpPr>
        <p:spPr bwMode="auto">
          <a:xfrm>
            <a:off x="1292225" y="1582738"/>
            <a:ext cx="792163"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FFFF"/>
              </a:solidFill>
              <a:latin typeface="Calibri" pitchFamily="34" charset="0"/>
              <a:ea typeface="ＭＳ Ｐゴシック" pitchFamily="34" charset="-128"/>
            </a:endParaRPr>
          </a:p>
        </p:txBody>
      </p:sp>
      <p:sp>
        <p:nvSpPr>
          <p:cNvPr id="184328" name="TextBox 8"/>
          <p:cNvSpPr txBox="1">
            <a:spLocks noChangeArrowheads="1"/>
          </p:cNvSpPr>
          <p:nvPr/>
        </p:nvSpPr>
        <p:spPr bwMode="auto">
          <a:xfrm>
            <a:off x="373063" y="5743575"/>
            <a:ext cx="2252662" cy="1014413"/>
          </a:xfrm>
          <a:prstGeom prst="rect">
            <a:avLst/>
          </a:prstGeom>
          <a:solidFill>
            <a:schemeClr val="tx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p>
            <a:pPr defTabSz="914400">
              <a:defRPr/>
            </a:pPr>
            <a:r>
              <a:rPr lang="en-GB" sz="1600" b="1" dirty="0">
                <a:solidFill>
                  <a:srgbClr val="0070C0"/>
                </a:solidFill>
                <a:latin typeface="Calibri" pitchFamily="34" charset="0"/>
              </a:rPr>
              <a:t>Monthly to Seasonal</a:t>
            </a:r>
          </a:p>
          <a:p>
            <a:pPr defTabSz="914400">
              <a:defRPr/>
            </a:pPr>
            <a:r>
              <a:rPr lang="en-GB" sz="1400" dirty="0">
                <a:solidFill>
                  <a:srgbClr val="000000">
                    <a:lumMod val="75000"/>
                    <a:lumOff val="25000"/>
                  </a:srgbClr>
                </a:solidFill>
                <a:latin typeface="Calibri" pitchFamily="34" charset="0"/>
              </a:rPr>
              <a:t>60 km atmosphere  </a:t>
            </a:r>
          </a:p>
          <a:p>
            <a:pPr defTabSz="914400">
              <a:defRPr/>
            </a:pPr>
            <a:r>
              <a:rPr lang="en-GB" sz="1600" dirty="0">
                <a:solidFill>
                  <a:srgbClr val="0070C0"/>
                </a:solidFill>
                <a:latin typeface="Calibri" pitchFamily="34" charset="0"/>
              </a:rPr>
              <a:t>¼ deg. ocean  </a:t>
            </a:r>
          </a:p>
          <a:p>
            <a:pPr defTabSz="914400">
              <a:defRPr/>
            </a:pPr>
            <a:r>
              <a:rPr lang="en-GB" sz="1200" b="1" dirty="0">
                <a:solidFill>
                  <a:srgbClr val="000000">
                    <a:lumMod val="75000"/>
                    <a:lumOff val="25000"/>
                  </a:srgbClr>
                </a:solidFill>
                <a:latin typeface="Calibri" pitchFamily="34" charset="0"/>
              </a:rPr>
              <a:t>2 ensemble members per day</a:t>
            </a:r>
          </a:p>
        </p:txBody>
      </p:sp>
      <p:sp>
        <p:nvSpPr>
          <p:cNvPr id="91145" name="TextBox 10"/>
          <p:cNvSpPr txBox="1">
            <a:spLocks noChangeArrowheads="1"/>
          </p:cNvSpPr>
          <p:nvPr/>
        </p:nvSpPr>
        <p:spPr bwMode="auto">
          <a:xfrm>
            <a:off x="249238" y="3302000"/>
            <a:ext cx="18923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2400" b="1" smtClean="0">
                <a:solidFill>
                  <a:srgbClr val="000000"/>
                </a:solidFill>
                <a:latin typeface="Calibri" pitchFamily="34" charset="0"/>
                <a:ea typeface="ＭＳ Ｐゴシック" pitchFamily="34" charset="-128"/>
              </a:rPr>
              <a:t>Regional 4km</a:t>
            </a:r>
          </a:p>
        </p:txBody>
      </p:sp>
      <p:sp>
        <p:nvSpPr>
          <p:cNvPr id="91146" name="TextBox 11"/>
          <p:cNvSpPr txBox="1">
            <a:spLocks noChangeArrowheads="1"/>
          </p:cNvSpPr>
          <p:nvPr/>
        </p:nvSpPr>
        <p:spPr bwMode="auto">
          <a:xfrm>
            <a:off x="330200" y="4560888"/>
            <a:ext cx="183515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2400" b="1" smtClean="0">
                <a:solidFill>
                  <a:srgbClr val="000000"/>
                </a:solidFill>
                <a:latin typeface="Calibri" pitchFamily="34" charset="0"/>
                <a:ea typeface="ＭＳ Ｐゴシック" pitchFamily="34" charset="-128"/>
              </a:rPr>
              <a:t>Global 17km</a:t>
            </a:r>
          </a:p>
        </p:txBody>
      </p:sp>
      <p:sp>
        <p:nvSpPr>
          <p:cNvPr id="91147" name="TextBox 12"/>
          <p:cNvSpPr txBox="1">
            <a:spLocks noChangeArrowheads="1"/>
          </p:cNvSpPr>
          <p:nvPr/>
        </p:nvSpPr>
        <p:spPr bwMode="auto">
          <a:xfrm>
            <a:off x="735013" y="2428875"/>
            <a:ext cx="1493837"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2800" b="1" smtClean="0">
                <a:solidFill>
                  <a:srgbClr val="000000"/>
                </a:solidFill>
                <a:latin typeface="Calibri" pitchFamily="34" charset="0"/>
                <a:ea typeface="ＭＳ Ｐゴシック" pitchFamily="34" charset="-128"/>
              </a:rPr>
              <a:t>                </a:t>
            </a:r>
          </a:p>
        </p:txBody>
      </p:sp>
      <p:sp>
        <p:nvSpPr>
          <p:cNvPr id="91148" name="TextBox 13"/>
          <p:cNvSpPr txBox="1">
            <a:spLocks noChangeArrowheads="1"/>
          </p:cNvSpPr>
          <p:nvPr/>
        </p:nvSpPr>
        <p:spPr bwMode="auto">
          <a:xfrm>
            <a:off x="249238" y="1943100"/>
            <a:ext cx="1916112"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2400" b="1" smtClean="0">
                <a:solidFill>
                  <a:srgbClr val="000000"/>
                </a:solidFill>
                <a:latin typeface="Calibri" pitchFamily="34" charset="0"/>
                <a:ea typeface="ＭＳ Ｐゴシック" pitchFamily="34" charset="-128"/>
              </a:rPr>
              <a:t>UK 1.5km</a:t>
            </a:r>
          </a:p>
          <a:p>
            <a:pPr algn="r" defTabSz="914400" eaLnBrk="1" hangingPunct="1"/>
            <a:endParaRPr lang="en-GB" altLang="en-US" sz="2400" b="1" smtClean="0">
              <a:solidFill>
                <a:srgbClr val="000000"/>
              </a:solidFill>
              <a:latin typeface="Calibri" pitchFamily="34" charset="0"/>
              <a:ea typeface="ＭＳ Ｐゴシック" pitchFamily="34" charset="-128"/>
            </a:endParaRPr>
          </a:p>
        </p:txBody>
      </p:sp>
      <p:sp>
        <p:nvSpPr>
          <p:cNvPr id="91149" name="TextBox 14"/>
          <p:cNvSpPr txBox="1">
            <a:spLocks noChangeArrowheads="1"/>
          </p:cNvSpPr>
          <p:nvPr/>
        </p:nvSpPr>
        <p:spPr bwMode="auto">
          <a:xfrm>
            <a:off x="123825" y="3670300"/>
            <a:ext cx="1989138"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1400" b="1" i="1" smtClean="0">
                <a:solidFill>
                  <a:srgbClr val="404040"/>
                </a:solidFill>
                <a:latin typeface="Calibri" pitchFamily="34" charset="0"/>
                <a:ea typeface="ＭＳ Ｐゴシック" pitchFamily="34" charset="-128"/>
              </a:rPr>
              <a:t>T+5 days twice/day</a:t>
            </a:r>
          </a:p>
          <a:p>
            <a:pPr algn="r" defTabSz="914400" eaLnBrk="1" hangingPunct="1"/>
            <a:r>
              <a:rPr lang="en-GB" altLang="en-US" sz="1400" b="1" i="1" smtClean="0">
                <a:solidFill>
                  <a:srgbClr val="404040"/>
                </a:solidFill>
                <a:latin typeface="Calibri" pitchFamily="34" charset="0"/>
                <a:ea typeface="ＭＳ Ｐゴシック" pitchFamily="34" charset="-128"/>
              </a:rPr>
              <a:t>T+60 hour twice/day</a:t>
            </a:r>
          </a:p>
          <a:p>
            <a:pPr algn="r" defTabSz="914400" eaLnBrk="1" hangingPunct="1"/>
            <a:r>
              <a:rPr lang="en-GB" altLang="en-US" sz="1400" b="1" i="1" smtClean="0">
                <a:solidFill>
                  <a:srgbClr val="5552B0"/>
                </a:solidFill>
                <a:latin typeface="Calibri" pitchFamily="34" charset="0"/>
                <a:ea typeface="ＭＳ Ｐゴシック" pitchFamily="34" charset="-128"/>
              </a:rPr>
              <a:t>+Regional ensemble</a:t>
            </a:r>
          </a:p>
        </p:txBody>
      </p:sp>
      <p:sp>
        <p:nvSpPr>
          <p:cNvPr id="91150" name="TextBox 15"/>
          <p:cNvSpPr txBox="1">
            <a:spLocks noChangeArrowheads="1"/>
          </p:cNvSpPr>
          <p:nvPr/>
        </p:nvSpPr>
        <p:spPr bwMode="auto">
          <a:xfrm>
            <a:off x="247650" y="4897438"/>
            <a:ext cx="1916113"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1400" b="1" i="1" smtClean="0">
                <a:solidFill>
                  <a:srgbClr val="404040"/>
                </a:solidFill>
                <a:latin typeface="Calibri" pitchFamily="34" charset="0"/>
                <a:ea typeface="ＭＳ Ｐゴシック" pitchFamily="34" charset="-128"/>
              </a:rPr>
              <a:t>T+5 days twice/day</a:t>
            </a:r>
          </a:p>
          <a:p>
            <a:pPr algn="r" defTabSz="914400" eaLnBrk="1" hangingPunct="1"/>
            <a:r>
              <a:rPr lang="en-GB" altLang="en-US" sz="1400" b="1" i="1" smtClean="0">
                <a:solidFill>
                  <a:srgbClr val="404040"/>
                </a:solidFill>
                <a:latin typeface="Calibri" pitchFamily="34" charset="0"/>
                <a:ea typeface="ＭＳ Ｐゴシック" pitchFamily="34" charset="-128"/>
              </a:rPr>
              <a:t>T+2 days twice/day</a:t>
            </a:r>
          </a:p>
          <a:p>
            <a:pPr algn="r" defTabSz="914400" eaLnBrk="1" hangingPunct="1"/>
            <a:r>
              <a:rPr lang="en-GB" altLang="en-US" sz="1400" b="1" i="1" smtClean="0">
                <a:solidFill>
                  <a:srgbClr val="5552B0"/>
                </a:solidFill>
                <a:latin typeface="Calibri" pitchFamily="34" charset="0"/>
                <a:ea typeface="ＭＳ Ｐゴシック" pitchFamily="34" charset="-128"/>
              </a:rPr>
              <a:t>+Global ensemble</a:t>
            </a:r>
          </a:p>
        </p:txBody>
      </p:sp>
      <p:sp>
        <p:nvSpPr>
          <p:cNvPr id="91151" name="TextBox 16"/>
          <p:cNvSpPr txBox="1">
            <a:spLocks noChangeArrowheads="1"/>
          </p:cNvSpPr>
          <p:nvPr/>
        </p:nvSpPr>
        <p:spPr bwMode="auto">
          <a:xfrm>
            <a:off x="247650" y="2282825"/>
            <a:ext cx="1908175"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r" defTabSz="914400" eaLnBrk="1" hangingPunct="1"/>
            <a:r>
              <a:rPr lang="en-GB" altLang="en-US" sz="1400" b="1" i="1" smtClean="0">
                <a:solidFill>
                  <a:srgbClr val="404040"/>
                </a:solidFill>
                <a:latin typeface="Calibri" pitchFamily="34" charset="0"/>
                <a:ea typeface="ＭＳ Ｐゴシック" pitchFamily="34" charset="-128"/>
              </a:rPr>
              <a:t>36 hour lead time</a:t>
            </a:r>
          </a:p>
          <a:p>
            <a:pPr algn="r" defTabSz="914400" eaLnBrk="1" hangingPunct="1"/>
            <a:r>
              <a:rPr lang="en-GB" altLang="en-US" sz="1400" b="1" i="1" smtClean="0">
                <a:solidFill>
                  <a:srgbClr val="404040"/>
                </a:solidFill>
                <a:latin typeface="Calibri" pitchFamily="34" charset="0"/>
                <a:ea typeface="ＭＳ Ｐゴシック" pitchFamily="34" charset="-128"/>
              </a:rPr>
              <a:t>8 times/day</a:t>
            </a:r>
          </a:p>
          <a:p>
            <a:pPr algn="r" defTabSz="914400" eaLnBrk="1" hangingPunct="1"/>
            <a:r>
              <a:rPr lang="en-GB" altLang="en-US" sz="1400" b="1" i="1" smtClean="0">
                <a:solidFill>
                  <a:srgbClr val="5552B0"/>
                </a:solidFill>
                <a:latin typeface="Calibri" pitchFamily="34" charset="0"/>
                <a:ea typeface="ＭＳ Ｐゴシック" pitchFamily="34" charset="-128"/>
              </a:rPr>
              <a:t>+UK ensemble 2.2 km</a:t>
            </a:r>
          </a:p>
        </p:txBody>
      </p:sp>
      <p:sp>
        <p:nvSpPr>
          <p:cNvPr id="184336" name="TextBox 17"/>
          <p:cNvSpPr txBox="1">
            <a:spLocks noChangeArrowheads="1"/>
          </p:cNvSpPr>
          <p:nvPr/>
        </p:nvSpPr>
        <p:spPr bwMode="auto">
          <a:xfrm>
            <a:off x="7208838" y="1943100"/>
            <a:ext cx="1766887" cy="615950"/>
          </a:xfrm>
          <a:prstGeom prst="rect">
            <a:avLst/>
          </a:prstGeom>
          <a:solidFill>
            <a:schemeClr val="tx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p>
            <a:pPr defTabSz="914400">
              <a:defRPr/>
            </a:pPr>
            <a:r>
              <a:rPr lang="en-GB" sz="2000" b="1" dirty="0">
                <a:solidFill>
                  <a:srgbClr val="000000"/>
                </a:solidFill>
                <a:latin typeface="Calibri" pitchFamily="34" charset="0"/>
              </a:rPr>
              <a:t>70 levels </a:t>
            </a:r>
          </a:p>
          <a:p>
            <a:pPr defTabSz="914400">
              <a:defRPr/>
            </a:pPr>
            <a:r>
              <a:rPr lang="en-GB" sz="1400" b="1" dirty="0">
                <a:solidFill>
                  <a:srgbClr val="000000"/>
                </a:solidFill>
                <a:latin typeface="Calibri" pitchFamily="34" charset="0"/>
              </a:rPr>
              <a:t>85 with stratosphere</a:t>
            </a:r>
          </a:p>
        </p:txBody>
      </p:sp>
      <p:sp>
        <p:nvSpPr>
          <p:cNvPr id="91153" name="Rectangle 17"/>
          <p:cNvSpPr>
            <a:spLocks noChangeArrowheads="1"/>
          </p:cNvSpPr>
          <p:nvPr/>
        </p:nvSpPr>
        <p:spPr bwMode="auto">
          <a:xfrm>
            <a:off x="600075" y="2016125"/>
            <a:ext cx="15652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endParaRPr lang="en-US" altLang="en-US" sz="1000" b="1" smtClean="0">
              <a:solidFill>
                <a:srgbClr val="FF0000"/>
              </a:solidFill>
              <a:ea typeface="ＭＳ Ｐゴシック" pitchFamily="34" charset="-128"/>
            </a:endParaRPr>
          </a:p>
        </p:txBody>
      </p:sp>
      <p:pic>
        <p:nvPicPr>
          <p:cNvPr id="91154" name="Picture 8" descr="http://www01/metnet/reference/brand/images/logos/print/MO_CMYK_whiteback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 y="0"/>
            <a:ext cx="631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Picture 2" descr="https://encrypted-tbn0.gstatic.com/images?q=tbn:ANd9GcSWfM6DBS5cW_5mk-HZ8ZKmO54GFR2534QRxPXH8-7vU0ZZYr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 y="98425"/>
            <a:ext cx="120332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6" name="AutoShape 4" descr="data:image/jpeg;base64,/9j/4AAQSkZJRgABAQAAAQABAAD/2wCEAAkGBhQSEBQUExQUFRUUGBoVFxgYGR8XHxodIRwiIR8bGhkYHCceGB0jHB0fHy8gIycpLC0tFyAxNTAsNScrLCkBCQoKDgwOGg8PGjAkHyQ0KSktKiwsLCwvKSwsLCwqLCwsLCwsLCksLCwsLCwsLCwsKSwsLCwsKSwsKSksKSwsLP/AABEIAOQAjAMBIgACEQEDEQH/xAAbAAABBQEBAAAAAAAAAAAAAAAAAQMEBQYCB//EAEEQAAIBAgQEBAMGAwUHBQAAAAECEQADBBIhMQUTQVEGImGBMnGRBxQjQlKhkrHBFWJygvAWJDOy0dLhNERjc6L/xAAZAQEAAwEBAAAAAAAAAAAAAAAAAQIDBAX/xAAsEQACAgEEAAUCBgMAAAAAAAAAAQIRAxIhMUEEEyJRsTJxYYGh0eHwFEKR/9oADAMBAAIRAxEAPwD3GiiigCiikmgFopJpaAQ0TVPxTil0XhasopOTmFnMACSOnyqBcxOIYD8e2BlJlFnX9MkwRvr6eorCWZLouoM000s1kbWNbPH3tikqJAXYoWmY/UI96SziLjFcuKbVQz6K0TrtoFAG5J7VX/IXt8E6PxNfS1TcD4gzG5bchmtkQ0Zc6kSGj9p9KuAa3jJSVoo1TFopJpasQFFFFAFFFFAFFFFAFQOKcWSwuZ+pgAbk+ld8Q4iLQGhZjMKIkxudTAA6k1Wfd7zuuIOQlQVW2DIynrn2ze0dKxyZK2RZLti/21iGlkw5yLvnOVj3yr/qafw/iew4BzhfR/L/AD0o4fxYXMvlKyWTKY0KjWCNx/0quXkugQkqxdntgmNSxPl3U9RH1FZa5LdOy9LtDl4m5i+aglLI5bEH4iQTpGhCyN+5ptMENHFoF2CsZXMqCAAoUso0AA3nSm8Ajrbvi1BBcnLGUDyKw03Ab4T60YnivPtIyKbbOCXaSsAGDqImTpmO0isrVW+eS1MsuH8dV7VxmAHJkNl2IA3WenpUNGLnM1sLm8pyA5lkaBzsxgiQRGu9V/DheRLiWraXFdjJJIIkRDTv7T1p3D2zaCNcdrioBnXNm1180TsDAg766TFFkckrJ00OW8SbeIsvcXIuVrLONiQxAEfl1E+5rUXL4UEsQABJJrI467cv4a+5UIpuLAbcQQCfnIA+td3sIgtZrvNdQMxuO5UGNIVOxOwI17mrQyOLajwVcUy4t8eLDMli6ydGgCR3UEyam4DiKXlzIZGx6EHsR0NNvjlWznAMZZVdiRGwB9BNU+Cw11W51i0qK6gG25yluzSJg9B89a11tNdlKTNMKWq3A8VLObdxGtvGaCQwI9CO1WIreMlJbFWqFoooqxAUjUtIRQGb4jcS7NxzCANZTXKXJIkydhKx7H0rrh92xl+7kOWiWBU6sd/lO8QKY4rgHw7821qhOqnXIzGMyg9JIkfOo3CjcsXmU6szCdcxaTBYxsMuvpHrXn6nHJTX3N1G48knhRW1cuorW2ZZFtWkMQNYDGQV3Gg6elM4S64woJGa04LQgOe0TJA06DTeIntXTec3dRkzuAwMNZMHcn8ja7fq09HcSisjXIKA2/8AiW4JK/oZYmenpG4qFugxnho5ly/aZjbJgm0IE+QD4gJy+g6VDVmzW2tlbotJkZcwBHmyztIEZdRTWPZbF+208xLig6yCqzpDDWQPrtUjifDhna7hMzFSC4WCNYIAA1PSRWDdqu1/00qnfuSGwV1yxa4LTWyYRVLiNgWJPmBB3PrtBho4u6QpdbSLqxeWMKDGYAkiTMAxUW54muF1D2EaBlCspme4JE+2tcYu9dxTS1spbQeaAdhr+br2FHki9oXf95JUX2Wd7iiNhhbXU3nZSZ1+PVjO0rqK7s2zdtZ0thjljm3Wyk9wIG0eXN/Om0vWefbtWwGFrmMJGklfgB6wSST6U190VuZZLG7cXMiKDlCiJLMJj4mImtLb5d9FPsdLdNzNcgW7jK5YsC2W2FAHLmAQ3f1q54fYdbVs84klF0eMvw9IEyPmfeqDE4qbbG+xVVUotsMId18uYBdcunXr6CucbwtXi2iKHVAfM/mMhT5M243UdBrUxnXHIcb2LDB4TLce8gBe2xV1zZmYdSf706jvt8tRauhlDAyGAIPoax2HF64y2gTnAIe5GqDbysPikab6we1a3CYYW0VBMKAo9q6fDyvhGWRUP0UUV1GYUUUUA1iMOrqVYSrCCD1rOX+F3LIdQVFjV2eSbgWNVB9t/WtRVD4txAW0F1h3UMBuV3YD2rDOlp1PovBu6KLhyBEFxFk5SlxSYMsfKzhvy6/EKscQsMltiEuuwVygIzrEhjI080CZ794pm+miKs3o1CDTmWQNMx2Yqex17UmKxhRyFKhbdhnVDOaCPhYk6EED2rjT0Kjbllfi8TmvO2UQZs5mEJbBgZp218x9+td4HDG1dLYe75Fty9x1OU7iANJ1GlRlaCgusxTMByuphBEhekwI3iafuXGyFm0dryjkiAPLGjdR/o1zpq7/ADNHtsO4lryrh+atmQwyFpkf4oO230FPY+5imN+2eXmOUlUBll7prqN56/tTt10N9M6m/e84dQZVBBOVRopIHvv1pL6DNagO1vMxUEkXEyocyAb6EZhPaK2cedyl/gV+HwHL/ESQqNnVzo+QaOMsbg9DrpVgCFu5YAS4IUAwzgaqS/TOxO+8VGuXlz5cxu/izrlyPnXWTEK40G9MYZm5Xx6oQQFGZsytltof7s69OlUjUNkWdy3Z1ew2V3TyBmXJbGri1LaqWjRiCSPepuDw9w2StkF0YZDL62nUwSCfymJA9PWm/vSOoS5oVJL2kMO94tpHXLPmmdNJqT4TJTEXrbNmJAckGQGBhh2JEgEjtVoJa0l2Vd0X3C+FLaB1ZmYy7MZJP9BU6KFpa9SMVFUjlbsKKKKsAooooAqg8VqQtq4DlyXAc0TEgjUdRMA1f1E4ngRetPbOmYb9j0P1rPLHVBotF0zIJfU3fxM9pVIS2yaBGMF10nRp3PTWm8baYjEMEEktmgGFAHmBfQHQBh69KauTaS6tzNmJyspMgvHluI24gRNL93KbggMrtetsZnKPjVp2MyD3G9eS3tTOuqDD508y20DJdG5ksxEKq/IHNRZuZEvgAXLxLB3BnKoglx/mn6VGsLlBlbmZVkkmMjBhmZT1OUrA9amJcYtfCjlh9AqauzFfKvoIlm2+dVgyWiZexo8ttc7W1MveSC3MIz5hG8AmRGxPauGeWtuxLfHN9IBIjQwDIZTGaRsD0mov3nKltjmtwfw0SAAV8rXGPXWdD711buMcQYuTcJcoVjlscoiAdDMZTHU+laKd1+RTTQYnmBrig22LXFD2o8s6FSsndog/M03wtlRXvBYZbgCCZJk/AB1gSfYVHuLm8/L0Ls5g+dQPiUk7iSI7VJa5yAraAoI11/EZZLdvLKqazX1WaVSoQuci3FIDWlN9nOuZ3Oi/tBFW/hoM+IYsotiyuQIO7QST31E/TtVJeUWmYySiMgafz3Nzl7AST209a1nhbBFLGZwQ9xi7TqTO0+1b+HTlP7bmWRpRLkUtAor1TlCiiigCiiigCkpaKAzPivhw0vBA2VWDxEwVgGT0BM99KicB4I1wh78fhkqR1MAQDGmUDoN5rQeILU4W7G4Qn6a/0pvhV8M12O6N/FbX/pXG8MfN3NlN6Si47wgXMS2UlQeUGjqXbLMT0UA+1c4vgN2wS6Nna7+HmOhUsYkb9496XjOOZLwf8rOFJ7cu5I+oNaDjOJCW0J2Ny2P/ANA/0rHy4Scn7FtUlSMhcfknIYRrADt1Nx50AP6YM+k0uDt3MS4VPwx5rg0y5Zb8pjzdNoq+bw7avXcQXnNnADAkEDIpGm3XtXfCLIC4Yj8vMtewn/sqi8PJy34+SzyJK1yU3E/D4tXEOZmSFL5jvLqCBG0zPtXHGsCcOwHmKEEKxI08sAbfEO53Bq78QGSR25I+t4f9tTfEFkNh2n8uVh7EH+U1pLBH1adiqyPazLcH4at3EBFJa1by3GzHNLEDQEAaaRB/Sa3aiqngdoLcxAAA/EB+qA/zJq4ro8Pj0RM8krYUUUV0mYUUUUAUUUUAUUUUBy6yCD10rP8AhKwVW9JkC5kX5KI/8e1X954UnsCaquD2f9zUA+ZkJJ/vNqT9TWM1c4v7l19LKTj65sMIiWuXbo/wjMZHtH1q243ZL4LTdQj/AEif2mqV1GJuOE+FLDoo/SdR+8fSK0hvgWAJElAB11K6T/rrXLD1an018GktqQzwTEcxr7DVTcAHrCAVUcOxxTEGy0xauXH+ebRR9X/erXwnheXhgDE5mJj5x/ICovEcGFxDOIluWT/lBY/XIv0qzUtEZEWtTQ1jMWPvDA/mxFtfZVB/5iKvOLrNhx+oR9TFUPF+Dh8S7A/FZNxf8awA30irCzxHn4MP1EFh6qQT7dferQbuUWJLZNEnhI899uhuQP8AKoU/uDVnVZwfym6h3W4zT3DnMD+8e1WddGP6TKXIUUUVoQFFFFAFFFFAFcs0V1VP4mxSrYZS0FyFUd9dtI07mR86pOWmLZKVuiLjeNXHW4ttFIKgAlokuxVY6axPvUPC4i7hsO/NQIFUIgLAl2j0J0mT7+lQPvzA5wEyh82ZhoVA0DZQRmBBjtmUDWlx9+7iDla6gUsBATQeWSc0SR0mdT2ivNeVv1d9HSo1sHC7b2EceRC+UEnzHfbymFES3WAKs8Tw03AF5gGjC2FkZ2ABBB/SkARv5aqrFnl25NxoK5oKsYg6LMwJjzek10k3Wi1dJImIUx1JIJ0UEuRP932qIOlpa/UmSt3ZfeE2P3fK3xI7K099/wCRH0quu4hrmOcAHyBgV9AhAb1ktsOhFSOFLctTNzOSBmyoWEgROdiAT3pnF4ZzdZ0cC42VIZCm2uhnKxg7Tr7Vs23jiv2M9tTYl3FugRzGa0i2XUsPzwM0jfWPlBpvwriSTdw1zeCB8lGUj2EVGe1cOYG7kZlVXBQk7Ze5iDrI6EmuLrFXzLethpVs0EaoMrCSNZ39fasdTU1IvSpotrWIxFrEGbWfNbgwwE5T8Qk+u2+vpV3geJC4WXZlgkAyIIkEHqD/AErM4zixYs2a1KyVIcggqOmmszMHQiRuKh8M4gy4hJZQgcqG0JykmEJU6r2kaelaxzqEqvkr5bkrN8KWkU0teic4UUUUAUUUhoAmsLxmx94v3v1WyAD6QAAR2Bk/5q3D1jOC34xN57kqwALz00M+3auPxXqqL7NsTq5Fvwgp92RCFZAFV+okqDr3MkfX0rvhKR+GQPwmKaa6ACDtpof2pOHojJfzAJbe4RG24UawdCTUo8GQvnlwxABIcrMbTlPSrRjsq6KthxG+DmQ/CELv6jaNdNdZqtwWGyjJ10e5EAs7CQADoVWQcu2vXUHnEBs19FMm2gXztJKESdhJnaWO9SWMm5oCpYHULEFVIJLGfTQHaodOVscIj4rFwsyAJI003BBgdphoOoOanLOKFwSPMpLdJ3Jkx+Yj4R0EE9pjOMt0MVJGWJAJI1/iAI0kDt0NFgksxiFaInc6fFlIY6/InSTGtZKT1F6VE1b/ACySfyCdSGY29iGI6qdRHoO9N2LSMgcQUbmEtMZZZiPL13InfWnGWQOo5bz8MQYAjKBufTpXPBMDClYA5d1pBE6axBO24M1pzJIr1Yn3JL6qt21ldlJUkQdIEyu2p+E/Q9KrA+G0yjMJOsnpLZQPoSfpV9cwnMxBZXZWtrk0gjza7EfKnUQLa5cyUyyffQ/OoeKMnbX8jW0qIfhfiTOht3Pjt9e4kj9iIq+rK8Ats2ILj4Vzhj3l2hY+h9IHetUK2wSbhuVyKpC0UUVuUCiiigEIrE8ds8rGlm0S4s67HSCD3j+tbeoHFeE28QuVxtqCDBHyrDPjeSNLk0xz0vczuGW202yQLdwZwFjzGNSWzTIP5YGw6VZWOAwQUv3gVHlObNA7EEQf/FUvHvC62LJuIzGGWZAMCe8T2qqtcYumYgwGJ01I3PXsI+WnWuB5fKdZIm6g5q4s0+IS4Hi4wNxQCtxBlkFoUOusjN09SR2rpLuUjYMJRC2xg/ASRoy6wdiKoPvN521tKxGVdupBK9dd5HqBXS2Xf/2yEEBt48oEbzuW1Lb9NqLMv9bDx+5omuJ+aUOpIbfQGJOxJYgyP0x0oJBPllzoQB17+bZSrSwJ71U2rmJTyrbuhRI+LMNgJ84JGusetd4jE32ENaulRvL5RoR0UCdj/FWvnKuCmhl5gVzmZU6+dlGhI2UGNQDue/0EbEYoJiAU+K66pHRgB5m9tBPpVMcbiAp/CuQNdbjDQEhtj8vcT6VDuXbiZByiHUm2rZySDk+Ea9yG+o2qJeJSRMcTs0ikEZlZlDu1xwCB5cxA1iZMKN+9VPEuOsmYE+a4FubbAiQp9F0161UPjncqgVRJyhQCZ1OhBPQsd/StthfD1sMHebjACC+sRtptVYylm2gGlj+oPDHDjasDN8TnO3zPT6VcUgpa9GEVGKSOdu3YUUUVcgKKKKAKSlpKA5uIGBBAIO4OtVlzwxhmP/CUfKR+wNceIsW1q3nW4VOwXKGk/TTSq88UfNc/HLJbthyVQEzJGWPpXNknC6krNIp1aZPPhXD/AKCNtnbpt1pu94fwqQGBXMcol219N6irxG8XylrlsBSzG4iCNNDox7EUweJ3CtkXbyBbyFmlBp2Gp9qy1Y+olql7lq3hewej/wAbf9a4bwlY/v8A8Z61BwXEbxt24dnL54Cop0ViJLMw9PrVlwLGXLouFmBysUHlg6dTBI61aLxydaSHqXY3/shY/wDk/jNA8H4fqHPzY03i8ZeQ6XC0sUhbQMEawQXHTamLHE77LaOdc12Tl5RMKDBJOaNKh+UnWn4J9XuWVnheGw8MFRD8IZjJk9i2xqzBrL/2lcdCHdGm49tVFnPmynf4o21qz8N3na22czlYoBlykBTGup/0NzWmPJG9MVRWUXVsuKKQUtdJmFFFFAFFFFAFFFIzAAkmANSTQDeJw4dSp2P1B6Eeopn+zlLFiJLJyz2I+X1p23jbbKWV0KruwYECBJkgwNNa5XiFogEXLcE5QcwgnsDO/pUOKYs4vcNtuFDor5diwBP1pbHDLaqgCg8sQpIkgfOpNcNfUMFLKGOoEiTG8Dc1GiPsTbIi8GtcsWysqCSJ1iSSdfencDw5LIYIIDNmgf09NKlUmYUUUuELZFv8Ltu6uygspkH+W28etNrwe3yxbZQyrMTr1nep00tNK9hbK7DcHt2wAugVy6x0ncD0jSpGCwQthgpPmZnM92MmpFNYnFpbGZ3VBtLEAfvRRS4Qtj1Fc27gYAgggiQRqCD1BrqrEBRRRQBRRSE0AtQOPf8Apb//ANVz/kNTc1NYvDC5bdCSA6spjsRGlAeAeH8R924ddwQOvEbWEe3rqTfblXMo9MpmrjgJGG4bZQW7VwLxc2RzFmPxQoZRIhhuD0rfWvswwy3MBczXC3D1yW5K+Yfl5nl1ynURGprofZ1Y5K2uZdyri/voMrOfNmy/DGSRtv61AKPiniziBPFWsvh0ThzFlzW2dnAt5yhhgF/xa9o60/hvERv47hdzk282IwV2/MSykqpyI86AzrpWhPgq0Vx657kcQzc3byzbyeTTtrrOtN4bwJZtvhGzXD90w7YVASPMpULLQJzQOkfKpBlfDHj3E3cXas4m9Zs3HZg+Fu2Lll13gWrpYreO3RZqv4dxjGYS1xzE8205sXm0KMZueSCCX0QIYy99Z6VscH9nNtLlktiMVdt4dzcs2rjqyo2sHNl5jAToGY1zjPs1tXDjfx8QEx0m7bBXKGOXzrKEhvJGpIhjpUAgXPEOPw9vCX8S1g2sRftpcW2hm2txfKMxOpDwCYjWrjwlx67i7uMc5Pu9u8bFiBqcmjsWnUFttBAHWo3j/A3G4a2Fs4d8QbqcpYZV5ZEZLjliPhYBtNZFW/hDw+MFgbGHBBNtAHP6nOrN7sTUgz+M4/jcTxHE4TBNYtDBpbNx7qNcLvcGZFVQwCrl3YnfpWS8R8TvcTt8KY8lM+JuWntunNTmoGBYiRnTQ+XTfet/xvwFbxF830v4jDXXTl3GsMF5i9mDAiR0IgjvTn+weHCYNELouCfmWwpBzGCDnLAlpkmd5oC+wlgJbVAFAVQoCjKBAiABsOwp6kApaAKKKKAKzf2jcQuWOF4q7acpcS2SrDcGek1pKovG/BXxfD8Rh7eUPdTKpYwJ9SBQGF8Lcfw96/h0XjWLu3WKnlEJlYgZmQ/hbGCNx860vFftF+73Gz4PFchLi2TfIVVzEgSqMwd0lh5gOh7V3w3+1U5SNawXLXIrMHfNlEBiBljNlmPWsrxX7MsXeOIzDDXHa/z7WJuM5uBM4YWVUgi2oAiQY9KA1eN8fZcZcwlvCYi/ctcssUyZQr/mJZhEdqx9zx7i7vCsdeYXLL2cTlW4oWFUXFBtQCTmUfEYg5tDW34P4du2uJYvFNlyYi3ZVQCSQUBmeka1mh4Exn3THYX8ErexJxNl8xk5rgZg4ywsAabzQGh4H45F7FDCXMPfsXDa56G5li4kwSMjHKZ6HWoX2n8Wv2LNl7bXbdjmRirtlQ1y3bjdQQQBO5gxU+94buniuGxQy8u1hnssJM5mIIgRqNO9PeK+GYtzZu4K6EeyxJtOSLd5SIyvl2jcHWgM/wCBOPrGJujiS4vCW0FwG7petQJbmQqjKYJ2q24J49+83LY+6Yq3avqWsXmVSjgCZbKxNuRqMw1071TYLwBfxGIxeIxnJsticK2DFvDyQFbd2YgZnn0207VP8M8H4lZ+7WLr4dcNhUFssks99VXKoKsIt9CSCdqAZ4T45S3g0f8A3nE3L2Ju2LSHJzHZWMgEEIEAB1J271Lv/aZat4O/iLtq9bbC3EtX7Jyl0LFQDIbKywwMg7VQ3PszvnB2VIsXLtjFXsQLbluXdS4W8jMBKmCDMHbrTmN+zm9c4ZibC2sJYvYi5aYJaDBFVHUw7kTcaAdYG8UBo+GeOxcxTYe7h72HblNfRrmWHtqRJ8jHKdZg6xTHCftDGIuW8uExQsX2K2cRlVlcidSqEsimDDEfOKd4n4XuXeI2b/lFpMNdsPr5peIgRtoetV3hrw/xLDLh8KbmHXDYZtbiy1y6msIUZYTUiSD0oCQ/2m2g5PIvnCi793OKheWLmbLtmz5c/lzRE+ld437RQuIu2bOFxGI5BC3Wtm3KkgHy22cPcgEbCs1hvsruW3a1yMDdsteNzn3VZrmRmLFDa0BYTAbN7VL8Y/Z/iMXeusLODYuQbeIl7N2zA0nIDzY6artQHpFu5IB7iddK7qPgLDJatozF2VFUsd2IABY+pOvvUigCiiigCiiigCiiigCiiigCiiigCiiigCiiigCiiigCiiigP//Z"/>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sp>
        <p:nvSpPr>
          <p:cNvPr id="91157" name="AutoShape 12" descr="data:image/jpeg;base64,/9j/4AAQSkZJRgABAQAAAQABAAD/2wCEAAkGBhQSEBQUExQUFRUUGBoVFxgYGR8XHxodIRwiIR8bGhkYHCceGB0jHB0fHy8gIycpLC0tFyAxNTAsNScrLCkBCQoKDgwOGg8PGjAkHyQ0KSktKiwsLCwvKSwsLCwqLCwsLCwsLCksLCwsLCwsLCwsKSwsLCwsKSwsKSksKSwsLP/AABEIAOQAjAMBIgACEQEDEQH/xAAbAAABBQEBAAAAAAAAAAAAAAAAAQMEBQYCB//EAEEQAAIBAgQEBAMGAwUHBQAAAAECEQADBBIhMQUTQVEGImGBMnGRBxQjQlKhkrHBFWJygvAWJDOy0dLhNERjc6L/xAAZAQEAAwEBAAAAAAAAAAAAAAAAAQIDBAX/xAAsEQACAgEEAAUCBgMAAAAAAAAAAQIRAxIhMUEEEyJRsTJxYYGh0eHwFEKR/9oADAMBAAIRAxEAPwD3GiiigCiikmgFopJpaAQ0TVPxTil0XhasopOTmFnMACSOnyqBcxOIYD8e2BlJlFnX9MkwRvr6eorCWZLouoM000s1kbWNbPH3tikqJAXYoWmY/UI96SziLjFcuKbVQz6K0TrtoFAG5J7VX/IXt8E6PxNfS1TcD4gzG5bchmtkQ0Zc6kSGj9p9KuAa3jJSVoo1TFopJpasQFFFFAFFFFAFFFFAFQOKcWSwuZ+pgAbk+ld8Q4iLQGhZjMKIkxudTAA6k1Wfd7zuuIOQlQVW2DIynrn2ze0dKxyZK2RZLti/21iGlkw5yLvnOVj3yr/qafw/iew4BzhfR/L/AD0o4fxYXMvlKyWTKY0KjWCNx/0quXkugQkqxdntgmNSxPl3U9RH1FZa5LdOy9LtDl4m5i+aglLI5bEH4iQTpGhCyN+5ptMENHFoF2CsZXMqCAAoUso0AA3nSm8Ajrbvi1BBcnLGUDyKw03Ab4T60YnivPtIyKbbOCXaSsAGDqImTpmO0isrVW+eS1MsuH8dV7VxmAHJkNl2IA3WenpUNGLnM1sLm8pyA5lkaBzsxgiQRGu9V/DheRLiWraXFdjJJIIkRDTv7T1p3D2zaCNcdrioBnXNm1180TsDAg766TFFkckrJ00OW8SbeIsvcXIuVrLONiQxAEfl1E+5rUXL4UEsQABJJrI467cv4a+5UIpuLAbcQQCfnIA+td3sIgtZrvNdQMxuO5UGNIVOxOwI17mrQyOLajwVcUy4t8eLDMli6ydGgCR3UEyam4DiKXlzIZGx6EHsR0NNvjlWznAMZZVdiRGwB9BNU+Cw11W51i0qK6gG25yluzSJg9B89a11tNdlKTNMKWq3A8VLObdxGtvGaCQwI9CO1WIreMlJbFWqFoooqxAUjUtIRQGb4jcS7NxzCANZTXKXJIkydhKx7H0rrh92xl+7kOWiWBU6sd/lO8QKY4rgHw7821qhOqnXIzGMyg9JIkfOo3CjcsXmU6szCdcxaTBYxsMuvpHrXn6nHJTX3N1G48knhRW1cuorW2ZZFtWkMQNYDGQV3Gg6elM4S64woJGa04LQgOe0TJA06DTeIntXTec3dRkzuAwMNZMHcn8ja7fq09HcSisjXIKA2/8AiW4JK/oZYmenpG4qFugxnho5ly/aZjbJgm0IE+QD4gJy+g6VDVmzW2tlbotJkZcwBHmyztIEZdRTWPZbF+208xLig6yCqzpDDWQPrtUjifDhna7hMzFSC4WCNYIAA1PSRWDdqu1/00qnfuSGwV1yxa4LTWyYRVLiNgWJPmBB3PrtBho4u6QpdbSLqxeWMKDGYAkiTMAxUW54muF1D2EaBlCspme4JE+2tcYu9dxTS1spbQeaAdhr+br2FHki9oXf95JUX2Wd7iiNhhbXU3nZSZ1+PVjO0rqK7s2zdtZ0thjljm3Wyk9wIG0eXN/Om0vWefbtWwGFrmMJGklfgB6wSST6U190VuZZLG7cXMiKDlCiJLMJj4mImtLb5d9FPsdLdNzNcgW7jK5YsC2W2FAHLmAQ3f1q54fYdbVs84klF0eMvw9IEyPmfeqDE4qbbG+xVVUotsMId18uYBdcunXr6CucbwtXi2iKHVAfM/mMhT5M243UdBrUxnXHIcb2LDB4TLce8gBe2xV1zZmYdSf706jvt8tRauhlDAyGAIPoax2HF64y2gTnAIe5GqDbysPikab6we1a3CYYW0VBMKAo9q6fDyvhGWRUP0UUV1GYUUUUA1iMOrqVYSrCCD1rOX+F3LIdQVFjV2eSbgWNVB9t/WtRVD4txAW0F1h3UMBuV3YD2rDOlp1PovBu6KLhyBEFxFk5SlxSYMsfKzhvy6/EKscQsMltiEuuwVygIzrEhjI080CZ794pm+miKs3o1CDTmWQNMx2Yqex17UmKxhRyFKhbdhnVDOaCPhYk6EED2rjT0Kjbllfi8TmvO2UQZs5mEJbBgZp218x9+td4HDG1dLYe75Fty9x1OU7iANJ1GlRlaCgusxTMByuphBEhekwI3iafuXGyFm0dryjkiAPLGjdR/o1zpq7/ADNHtsO4lryrh+atmQwyFpkf4oO230FPY+5imN+2eXmOUlUBll7prqN56/tTt10N9M6m/e84dQZVBBOVRopIHvv1pL6DNagO1vMxUEkXEyocyAb6EZhPaK2cedyl/gV+HwHL/ESQqNnVzo+QaOMsbg9DrpVgCFu5YAS4IUAwzgaqS/TOxO+8VGuXlz5cxu/izrlyPnXWTEK40G9MYZm5Xx6oQQFGZsytltof7s69OlUjUNkWdy3Z1ew2V3TyBmXJbGri1LaqWjRiCSPepuDw9w2StkF0YZDL62nUwSCfymJA9PWm/vSOoS5oVJL2kMO94tpHXLPmmdNJqT4TJTEXrbNmJAckGQGBhh2JEgEjtVoJa0l2Vd0X3C+FLaB1ZmYy7MZJP9BU6KFpa9SMVFUjlbsKKKKsAooooAqg8VqQtq4DlyXAc0TEgjUdRMA1f1E4ngRetPbOmYb9j0P1rPLHVBotF0zIJfU3fxM9pVIS2yaBGMF10nRp3PTWm8baYjEMEEktmgGFAHmBfQHQBh69KauTaS6tzNmJyspMgvHluI24gRNL93KbggMrtetsZnKPjVp2MyD3G9eS3tTOuqDD508y20DJdG5ksxEKq/IHNRZuZEvgAXLxLB3BnKoglx/mn6VGsLlBlbmZVkkmMjBhmZT1OUrA9amJcYtfCjlh9AqauzFfKvoIlm2+dVgyWiZexo8ttc7W1MveSC3MIz5hG8AmRGxPauGeWtuxLfHN9IBIjQwDIZTGaRsD0mov3nKltjmtwfw0SAAV8rXGPXWdD711buMcQYuTcJcoVjlscoiAdDMZTHU+laKd1+RTTQYnmBrig22LXFD2o8s6FSsndog/M03wtlRXvBYZbgCCZJk/AB1gSfYVHuLm8/L0Ls5g+dQPiUk7iSI7VJa5yAraAoI11/EZZLdvLKqazX1WaVSoQuci3FIDWlN9nOuZ3Oi/tBFW/hoM+IYsotiyuQIO7QST31E/TtVJeUWmYySiMgafz3Nzl7AST209a1nhbBFLGZwQ9xi7TqTO0+1b+HTlP7bmWRpRLkUtAor1TlCiiigCiiigCkpaKAzPivhw0vBA2VWDxEwVgGT0BM99KicB4I1wh78fhkqR1MAQDGmUDoN5rQeILU4W7G4Qn6a/0pvhV8M12O6N/FbX/pXG8MfN3NlN6Si47wgXMS2UlQeUGjqXbLMT0UA+1c4vgN2wS6Nna7+HmOhUsYkb9496XjOOZLwf8rOFJ7cu5I+oNaDjOJCW0J2Ny2P/ANA/0rHy4Scn7FtUlSMhcfknIYRrADt1Nx50AP6YM+k0uDt3MS4VPwx5rg0y5Zb8pjzdNoq+bw7avXcQXnNnADAkEDIpGm3XtXfCLIC4Yj8vMtewn/sqi8PJy34+SzyJK1yU3E/D4tXEOZmSFL5jvLqCBG0zPtXHGsCcOwHmKEEKxI08sAbfEO53Bq78QGSR25I+t4f9tTfEFkNh2n8uVh7EH+U1pLBH1adiqyPazLcH4at3EBFJa1by3GzHNLEDQEAaaRB/Sa3aiqngdoLcxAAA/EB+qA/zJq4ro8Pj0RM8krYUUUV0mYUUUUAUUUUAUUUUBy6yCD10rP8AhKwVW9JkC5kX5KI/8e1X954UnsCaquD2f9zUA+ZkJJ/vNqT9TWM1c4v7l19LKTj65sMIiWuXbo/wjMZHtH1q243ZL4LTdQj/AEif2mqV1GJuOE+FLDoo/SdR+8fSK0hvgWAJElAB11K6T/rrXLD1an018GktqQzwTEcxr7DVTcAHrCAVUcOxxTEGy0xauXH+ebRR9X/erXwnheXhgDE5mJj5x/ICovEcGFxDOIluWT/lBY/XIv0qzUtEZEWtTQ1jMWPvDA/mxFtfZVB/5iKvOLrNhx+oR9TFUPF+Dh8S7A/FZNxf8awA30irCzxHn4MP1EFh6qQT7dferQbuUWJLZNEnhI899uhuQP8AKoU/uDVnVZwfym6h3W4zT3DnMD+8e1WddGP6TKXIUUUVoQFFFFAFFFFAFcs0V1VP4mxSrYZS0FyFUd9dtI07mR86pOWmLZKVuiLjeNXHW4ttFIKgAlokuxVY6axPvUPC4i7hsO/NQIFUIgLAl2j0J0mT7+lQPvzA5wEyh82ZhoVA0DZQRmBBjtmUDWlx9+7iDla6gUsBATQeWSc0SR0mdT2ivNeVv1d9HSo1sHC7b2EceRC+UEnzHfbymFES3WAKs8Tw03AF5gGjC2FkZ2ABBB/SkARv5aqrFnl25NxoK5oKsYg6LMwJjzek10k3Wi1dJImIUx1JIJ0UEuRP932qIOlpa/UmSt3ZfeE2P3fK3xI7K099/wCRH0quu4hrmOcAHyBgV9AhAb1ktsOhFSOFLctTNzOSBmyoWEgROdiAT3pnF4ZzdZ0cC42VIZCm2uhnKxg7Tr7Vs23jiv2M9tTYl3FugRzGa0i2XUsPzwM0jfWPlBpvwriSTdw1zeCB8lGUj2EVGe1cOYG7kZlVXBQk7Ze5iDrI6EmuLrFXzLethpVs0EaoMrCSNZ39fasdTU1IvSpotrWIxFrEGbWfNbgwwE5T8Qk+u2+vpV3geJC4WXZlgkAyIIkEHqD/AErM4zixYs2a1KyVIcggqOmmszMHQiRuKh8M4gy4hJZQgcqG0JykmEJU6r2kaelaxzqEqvkr5bkrN8KWkU0teic4UUUUAUUUhoAmsLxmx94v3v1WyAD6QAAR2Bk/5q3D1jOC34xN57kqwALz00M+3auPxXqqL7NsTq5Fvwgp92RCFZAFV+okqDr3MkfX0rvhKR+GQPwmKaa6ACDtpof2pOHojJfzAJbe4RG24UawdCTUo8GQvnlwxABIcrMbTlPSrRjsq6KthxG+DmQ/CELv6jaNdNdZqtwWGyjJ10e5EAs7CQADoVWQcu2vXUHnEBs19FMm2gXztJKESdhJnaWO9SWMm5oCpYHULEFVIJLGfTQHaodOVscIj4rFwsyAJI003BBgdphoOoOanLOKFwSPMpLdJ3Jkx+Yj4R0EE9pjOMt0MVJGWJAJI1/iAI0kDt0NFgksxiFaInc6fFlIY6/InSTGtZKT1F6VE1b/ACySfyCdSGY29iGI6qdRHoO9N2LSMgcQUbmEtMZZZiPL13InfWnGWQOo5bz8MQYAjKBufTpXPBMDClYA5d1pBE6axBO24M1pzJIr1Yn3JL6qt21ldlJUkQdIEyu2p+E/Q9KrA+G0yjMJOsnpLZQPoSfpV9cwnMxBZXZWtrk0gjza7EfKnUQLa5cyUyyffQ/OoeKMnbX8jW0qIfhfiTOht3Pjt9e4kj9iIq+rK8Ats2ILj4Vzhj3l2hY+h9IHetUK2wSbhuVyKpC0UUVuUCiiigEIrE8ds8rGlm0S4s67HSCD3j+tbeoHFeE28QuVxtqCDBHyrDPjeSNLk0xz0vczuGW202yQLdwZwFjzGNSWzTIP5YGw6VZWOAwQUv3gVHlObNA7EEQf/FUvHvC62LJuIzGGWZAMCe8T2qqtcYumYgwGJ01I3PXsI+WnWuB5fKdZIm6g5q4s0+IS4Hi4wNxQCtxBlkFoUOusjN09SR2rpLuUjYMJRC2xg/ASRoy6wdiKoPvN521tKxGVdupBK9dd5HqBXS2Xf/2yEEBt48oEbzuW1Lb9NqLMv9bDx+5omuJ+aUOpIbfQGJOxJYgyP0x0oJBPllzoQB17+bZSrSwJ71U2rmJTyrbuhRI+LMNgJ84JGusetd4jE32ENaulRvL5RoR0UCdj/FWvnKuCmhl5gVzmZU6+dlGhI2UGNQDue/0EbEYoJiAU+K66pHRgB5m9tBPpVMcbiAp/CuQNdbjDQEhtj8vcT6VDuXbiZByiHUm2rZySDk+Ea9yG+o2qJeJSRMcTs0ikEZlZlDu1xwCB5cxA1iZMKN+9VPEuOsmYE+a4FubbAiQp9F0161UPjncqgVRJyhQCZ1OhBPQsd/StthfD1sMHebjACC+sRtptVYylm2gGlj+oPDHDjasDN8TnO3zPT6VcUgpa9GEVGKSOdu3YUUUVcgKKKKAKSlpKA5uIGBBAIO4OtVlzwxhmP/CUfKR+wNceIsW1q3nW4VOwXKGk/TTSq88UfNc/HLJbthyVQEzJGWPpXNknC6krNIp1aZPPhXD/AKCNtnbpt1pu94fwqQGBXMcol219N6irxG8XylrlsBSzG4iCNNDox7EUweJ3CtkXbyBbyFmlBp2Gp9qy1Y+olql7lq3hewej/wAbf9a4bwlY/v8A8Z61BwXEbxt24dnL54Cop0ViJLMw9PrVlwLGXLouFmBysUHlg6dTBI61aLxydaSHqXY3/shY/wDk/jNA8H4fqHPzY03i8ZeQ6XC0sUhbQMEawQXHTamLHE77LaOdc12Tl5RMKDBJOaNKh+UnWn4J9XuWVnheGw8MFRD8IZjJk9i2xqzBrL/2lcdCHdGm49tVFnPmynf4o21qz8N3na22czlYoBlykBTGup/0NzWmPJG9MVRWUXVsuKKQUtdJmFFFFAFFFFAFFFIzAAkmANSTQDeJw4dSp2P1B6Eeopn+zlLFiJLJyz2I+X1p23jbbKWV0KruwYECBJkgwNNa5XiFogEXLcE5QcwgnsDO/pUOKYs4vcNtuFDor5diwBP1pbHDLaqgCg8sQpIkgfOpNcNfUMFLKGOoEiTG8Dc1GiPsTbIi8GtcsWysqCSJ1iSSdfencDw5LIYIIDNmgf09NKlUmYUUUuELZFv8Ltu6uygspkH+W28etNrwe3yxbZQyrMTr1nep00tNK9hbK7DcHt2wAugVy6x0ncD0jSpGCwQthgpPmZnM92MmpFNYnFpbGZ3VBtLEAfvRRS4Qtj1Fc27gYAgggiQRqCD1BrqrEBRRRQBRRSE0AtQOPf8Apb//ANVz/kNTc1NYvDC5bdCSA6spjsRGlAeAeH8R924ddwQOvEbWEe3rqTfblXMo9MpmrjgJGG4bZQW7VwLxc2RzFmPxQoZRIhhuD0rfWvswwy3MBczXC3D1yW5K+Yfl5nl1ynURGprofZ1Y5K2uZdyri/voMrOfNmy/DGSRtv61AKPiniziBPFWsvh0ThzFlzW2dnAt5yhhgF/xa9o60/hvERv47hdzk282IwV2/MSykqpyI86AzrpWhPgq0Vx657kcQzc3byzbyeTTtrrOtN4bwJZtvhGzXD90w7YVASPMpULLQJzQOkfKpBlfDHj3E3cXas4m9Zs3HZg+Fu2Lll13gWrpYreO3RZqv4dxjGYS1xzE8205sXm0KMZueSCCX0QIYy99Z6VscH9nNtLlktiMVdt4dzcs2rjqyo2sHNl5jAToGY1zjPs1tXDjfx8QEx0m7bBXKGOXzrKEhvJGpIhjpUAgXPEOPw9vCX8S1g2sRftpcW2hm2txfKMxOpDwCYjWrjwlx67i7uMc5Pu9u8bFiBqcmjsWnUFttBAHWo3j/A3G4a2Fs4d8QbqcpYZV5ZEZLjliPhYBtNZFW/hDw+MFgbGHBBNtAHP6nOrN7sTUgz+M4/jcTxHE4TBNYtDBpbNx7qNcLvcGZFVQwCrl3YnfpWS8R8TvcTt8KY8lM+JuWntunNTmoGBYiRnTQ+XTfet/xvwFbxF830v4jDXXTl3GsMF5i9mDAiR0IgjvTn+weHCYNELouCfmWwpBzGCDnLAlpkmd5oC+wlgJbVAFAVQoCjKBAiABsOwp6kApaAKKKKAKzf2jcQuWOF4q7acpcS2SrDcGek1pKovG/BXxfD8Rh7eUPdTKpYwJ9SBQGF8Lcfw96/h0XjWLu3WKnlEJlYgZmQ/hbGCNx860vFftF+73Gz4PFchLi2TfIVVzEgSqMwd0lh5gOh7V3w3+1U5SNawXLXIrMHfNlEBiBljNlmPWsrxX7MsXeOIzDDXHa/z7WJuM5uBM4YWVUgi2oAiQY9KA1eN8fZcZcwlvCYi/ctcssUyZQr/mJZhEdqx9zx7i7vCsdeYXLL2cTlW4oWFUXFBtQCTmUfEYg5tDW34P4du2uJYvFNlyYi3ZVQCSQUBmeka1mh4Exn3THYX8ErexJxNl8xk5rgZg4ywsAabzQGh4H45F7FDCXMPfsXDa56G5li4kwSMjHKZ6HWoX2n8Wv2LNl7bXbdjmRirtlQ1y3bjdQQQBO5gxU+94buniuGxQy8u1hnssJM5mIIgRqNO9PeK+GYtzZu4K6EeyxJtOSLd5SIyvl2jcHWgM/wCBOPrGJujiS4vCW0FwG7petQJbmQqjKYJ2q24J49+83LY+6Yq3avqWsXmVSjgCZbKxNuRqMw1071TYLwBfxGIxeIxnJsticK2DFvDyQFbd2YgZnn0207VP8M8H4lZ+7WLr4dcNhUFssks99VXKoKsIt9CSCdqAZ4T45S3g0f8A3nE3L2Ju2LSHJzHZWMgEEIEAB1J271Lv/aZat4O/iLtq9bbC3EtX7Jyl0LFQDIbKywwMg7VQ3PszvnB2VIsXLtjFXsQLbluXdS4W8jMBKmCDMHbrTmN+zm9c4ZibC2sJYvYi5aYJaDBFVHUw7kTcaAdYG8UBo+GeOxcxTYe7h72HblNfRrmWHtqRJ8jHKdZg6xTHCftDGIuW8uExQsX2K2cRlVlcidSqEsimDDEfOKd4n4XuXeI2b/lFpMNdsPr5peIgRtoetV3hrw/xLDLh8KbmHXDYZtbiy1y6msIUZYTUiSD0oCQ/2m2g5PIvnCi793OKheWLmbLtmz5c/lzRE+ld437RQuIu2bOFxGI5BC3Wtm3KkgHy22cPcgEbCs1hvsruW3a1yMDdsteNzn3VZrmRmLFDa0BYTAbN7VL8Y/Z/iMXeusLODYuQbeIl7N2zA0nIDzY6artQHpFu5IB7iddK7qPgLDJatozF2VFUsd2IABY+pOvvUigCiiigCiiigCiiigCiiigCiiigCiiigCiiigCiiigCiiigP//Z"/>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sp>
        <p:nvSpPr>
          <p:cNvPr id="91158" name="AutoShape 14" descr="data:image/jpeg;base64,/9j/4AAQSkZJRgABAQAAAQABAAD/2wCEAAkGBhQSEBQUExQUFRUUGBoVFxgYGR8XHxodIRwiIR8bGhkYHCceGB0jHB0fHy8gIycpLC0tFyAxNTAsNScrLCkBCQoKDgwOGg8PGjAkHyQ0KSktKiwsLCwvKSwsLCwqLCwsLCwsLCksLCwsLCwsLCwsKSwsLCwsKSwsKSksKSwsLP/AABEIAOQAjAMBIgACEQEDEQH/xAAbAAABBQEBAAAAAAAAAAAAAAAAAQMEBQYCB//EAEEQAAIBAgQEBAMGAwUHBQAAAAECEQADBBIhMQUTQVEGImGBMnGRBxQjQlKhkrHBFWJygvAWJDOy0dLhNERjc6L/xAAZAQEAAwEBAAAAAAAAAAAAAAAAAQIDBAX/xAAsEQACAgEEAAUCBgMAAAAAAAAAAQIRAxIhMUEEEyJRsTJxYYGh0eHwFEKR/9oADAMBAAIRAxEAPwD3GiiigCiikmgFopJpaAQ0TVPxTil0XhasopOTmFnMACSOnyqBcxOIYD8e2BlJlFnX9MkwRvr6eorCWZLouoM000s1kbWNbPH3tikqJAXYoWmY/UI96SziLjFcuKbVQz6K0TrtoFAG5J7VX/IXt8E6PxNfS1TcD4gzG5bchmtkQ0Zc6kSGj9p9KuAa3jJSVoo1TFopJpasQFFFFAFFFFAFFFFAFQOKcWSwuZ+pgAbk+ld8Q4iLQGhZjMKIkxudTAA6k1Wfd7zuuIOQlQVW2DIynrn2ze0dKxyZK2RZLti/21iGlkw5yLvnOVj3yr/qafw/iew4BzhfR/L/AD0o4fxYXMvlKyWTKY0KjWCNx/0quXkugQkqxdntgmNSxPl3U9RH1FZa5LdOy9LtDl4m5i+aglLI5bEH4iQTpGhCyN+5ptMENHFoF2CsZXMqCAAoUso0AA3nSm8Ajrbvi1BBcnLGUDyKw03Ab4T60YnivPtIyKbbOCXaSsAGDqImTpmO0isrVW+eS1MsuH8dV7VxmAHJkNl2IA3WenpUNGLnM1sLm8pyA5lkaBzsxgiQRGu9V/DheRLiWraXFdjJJIIkRDTv7T1p3D2zaCNcdrioBnXNm1180TsDAg766TFFkckrJ00OW8SbeIsvcXIuVrLONiQxAEfl1E+5rUXL4UEsQABJJrI467cv4a+5UIpuLAbcQQCfnIA+td3sIgtZrvNdQMxuO5UGNIVOxOwI17mrQyOLajwVcUy4t8eLDMli6ydGgCR3UEyam4DiKXlzIZGx6EHsR0NNvjlWznAMZZVdiRGwB9BNU+Cw11W51i0qK6gG25yluzSJg9B89a11tNdlKTNMKWq3A8VLObdxGtvGaCQwI9CO1WIreMlJbFWqFoooqxAUjUtIRQGb4jcS7NxzCANZTXKXJIkydhKx7H0rrh92xl+7kOWiWBU6sd/lO8QKY4rgHw7821qhOqnXIzGMyg9JIkfOo3CjcsXmU6szCdcxaTBYxsMuvpHrXn6nHJTX3N1G48knhRW1cuorW2ZZFtWkMQNYDGQV3Gg6elM4S64woJGa04LQgOe0TJA06DTeIntXTec3dRkzuAwMNZMHcn8ja7fq09HcSisjXIKA2/8AiW4JK/oZYmenpG4qFugxnho5ly/aZjbJgm0IE+QD4gJy+g6VDVmzW2tlbotJkZcwBHmyztIEZdRTWPZbF+208xLig6yCqzpDDWQPrtUjifDhna7hMzFSC4WCNYIAA1PSRWDdqu1/00qnfuSGwV1yxa4LTWyYRVLiNgWJPmBB3PrtBho4u6QpdbSLqxeWMKDGYAkiTMAxUW54muF1D2EaBlCspme4JE+2tcYu9dxTS1spbQeaAdhr+br2FHki9oXf95JUX2Wd7iiNhhbXU3nZSZ1+PVjO0rqK7s2zdtZ0thjljm3Wyk9wIG0eXN/Om0vWefbtWwGFrmMJGklfgB6wSST6U190VuZZLG7cXMiKDlCiJLMJj4mImtLb5d9FPsdLdNzNcgW7jK5YsC2W2FAHLmAQ3f1q54fYdbVs84klF0eMvw9IEyPmfeqDE4qbbG+xVVUotsMId18uYBdcunXr6CucbwtXi2iKHVAfM/mMhT5M243UdBrUxnXHIcb2LDB4TLce8gBe2xV1zZmYdSf706jvt8tRauhlDAyGAIPoax2HF64y2gTnAIe5GqDbysPikab6we1a3CYYW0VBMKAo9q6fDyvhGWRUP0UUV1GYUUUUA1iMOrqVYSrCCD1rOX+F3LIdQVFjV2eSbgWNVB9t/WtRVD4txAW0F1h3UMBuV3YD2rDOlp1PovBu6KLhyBEFxFk5SlxSYMsfKzhvy6/EKscQsMltiEuuwVygIzrEhjI080CZ794pm+miKs3o1CDTmWQNMx2Yqex17UmKxhRyFKhbdhnVDOaCPhYk6EED2rjT0Kjbllfi8TmvO2UQZs5mEJbBgZp218x9+td4HDG1dLYe75Fty9x1OU7iANJ1GlRlaCgusxTMByuphBEhekwI3iafuXGyFm0dryjkiAPLGjdR/o1zpq7/ADNHtsO4lryrh+atmQwyFpkf4oO230FPY+5imN+2eXmOUlUBll7prqN56/tTt10N9M6m/e84dQZVBBOVRopIHvv1pL6DNagO1vMxUEkXEyocyAb6EZhPaK2cedyl/gV+HwHL/ESQqNnVzo+QaOMsbg9DrpVgCFu5YAS4IUAwzgaqS/TOxO+8VGuXlz5cxu/izrlyPnXWTEK40G9MYZm5Xx6oQQFGZsytltof7s69OlUjUNkWdy3Z1ew2V3TyBmXJbGri1LaqWjRiCSPepuDw9w2StkF0YZDL62nUwSCfymJA9PWm/vSOoS5oVJL2kMO94tpHXLPmmdNJqT4TJTEXrbNmJAckGQGBhh2JEgEjtVoJa0l2Vd0X3C+FLaB1ZmYy7MZJP9BU6KFpa9SMVFUjlbsKKKKsAooooAqg8VqQtq4DlyXAc0TEgjUdRMA1f1E4ngRetPbOmYb9j0P1rPLHVBotF0zIJfU3fxM9pVIS2yaBGMF10nRp3PTWm8baYjEMEEktmgGFAHmBfQHQBh69KauTaS6tzNmJyspMgvHluI24gRNL93KbggMrtetsZnKPjVp2MyD3G9eS3tTOuqDD508y20DJdG5ksxEKq/IHNRZuZEvgAXLxLB3BnKoglx/mn6VGsLlBlbmZVkkmMjBhmZT1OUrA9amJcYtfCjlh9AqauzFfKvoIlm2+dVgyWiZexo8ttc7W1MveSC3MIz5hG8AmRGxPauGeWtuxLfHN9IBIjQwDIZTGaRsD0mov3nKltjmtwfw0SAAV8rXGPXWdD711buMcQYuTcJcoVjlscoiAdDMZTHU+laKd1+RTTQYnmBrig22LXFD2o8s6FSsndog/M03wtlRXvBYZbgCCZJk/AB1gSfYVHuLm8/L0Ls5g+dQPiUk7iSI7VJa5yAraAoI11/EZZLdvLKqazX1WaVSoQuci3FIDWlN9nOuZ3Oi/tBFW/hoM+IYsotiyuQIO7QST31E/TtVJeUWmYySiMgafz3Nzl7AST209a1nhbBFLGZwQ9xi7TqTO0+1b+HTlP7bmWRpRLkUtAor1TlCiiigCiiigCkpaKAzPivhw0vBA2VWDxEwVgGT0BM99KicB4I1wh78fhkqR1MAQDGmUDoN5rQeILU4W7G4Qn6a/0pvhV8M12O6N/FbX/pXG8MfN3NlN6Si47wgXMS2UlQeUGjqXbLMT0UA+1c4vgN2wS6Nna7+HmOhUsYkb9496XjOOZLwf8rOFJ7cu5I+oNaDjOJCW0J2Ny2P/ANA/0rHy4Scn7FtUlSMhcfknIYRrADt1Nx50AP6YM+k0uDt3MS4VPwx5rg0y5Zb8pjzdNoq+bw7avXcQXnNnADAkEDIpGm3XtXfCLIC4Yj8vMtewn/sqi8PJy34+SzyJK1yU3E/D4tXEOZmSFL5jvLqCBG0zPtXHGsCcOwHmKEEKxI08sAbfEO53Bq78QGSR25I+t4f9tTfEFkNh2n8uVh7EH+U1pLBH1adiqyPazLcH4at3EBFJa1by3GzHNLEDQEAaaRB/Sa3aiqngdoLcxAAA/EB+qA/zJq4ro8Pj0RM8krYUUUV0mYUUUUAUUUUAUUUUBy6yCD10rP8AhKwVW9JkC5kX5KI/8e1X954UnsCaquD2f9zUA+ZkJJ/vNqT9TWM1c4v7l19LKTj65sMIiWuXbo/wjMZHtH1q243ZL4LTdQj/AEif2mqV1GJuOE+FLDoo/SdR+8fSK0hvgWAJElAB11K6T/rrXLD1an018GktqQzwTEcxr7DVTcAHrCAVUcOxxTEGy0xauXH+ebRR9X/erXwnheXhgDE5mJj5x/ICovEcGFxDOIluWT/lBY/XIv0qzUtEZEWtTQ1jMWPvDA/mxFtfZVB/5iKvOLrNhx+oR9TFUPF+Dh8S7A/FZNxf8awA30irCzxHn4MP1EFh6qQT7dferQbuUWJLZNEnhI899uhuQP8AKoU/uDVnVZwfym6h3W4zT3DnMD+8e1WddGP6TKXIUUUVoQFFFFAFFFFAFcs0V1VP4mxSrYZS0FyFUd9dtI07mR86pOWmLZKVuiLjeNXHW4ttFIKgAlokuxVY6axPvUPC4i7hsO/NQIFUIgLAl2j0J0mT7+lQPvzA5wEyh82ZhoVA0DZQRmBBjtmUDWlx9+7iDla6gUsBATQeWSc0SR0mdT2ivNeVv1d9HSo1sHC7b2EceRC+UEnzHfbymFES3WAKs8Tw03AF5gGjC2FkZ2ABBB/SkARv5aqrFnl25NxoK5oKsYg6LMwJjzek10k3Wi1dJImIUx1JIJ0UEuRP932qIOlpa/UmSt3ZfeE2P3fK3xI7K099/wCRH0quu4hrmOcAHyBgV9AhAb1ktsOhFSOFLctTNzOSBmyoWEgROdiAT3pnF4ZzdZ0cC42VIZCm2uhnKxg7Tr7Vs23jiv2M9tTYl3FugRzGa0i2XUsPzwM0jfWPlBpvwriSTdw1zeCB8lGUj2EVGe1cOYG7kZlVXBQk7Ze5iDrI6EmuLrFXzLethpVs0EaoMrCSNZ39fasdTU1IvSpotrWIxFrEGbWfNbgwwE5T8Qk+u2+vpV3geJC4WXZlgkAyIIkEHqD/AErM4zixYs2a1KyVIcggqOmmszMHQiRuKh8M4gy4hJZQgcqG0JykmEJU6r2kaelaxzqEqvkr5bkrN8KWkU0teic4UUUUAUUUhoAmsLxmx94v3v1WyAD6QAAR2Bk/5q3D1jOC34xN57kqwALz00M+3auPxXqqL7NsTq5Fvwgp92RCFZAFV+okqDr3MkfX0rvhKR+GQPwmKaa6ACDtpof2pOHojJfzAJbe4RG24UawdCTUo8GQvnlwxABIcrMbTlPSrRjsq6KthxG+DmQ/CELv6jaNdNdZqtwWGyjJ10e5EAs7CQADoVWQcu2vXUHnEBs19FMm2gXztJKESdhJnaWO9SWMm5oCpYHULEFVIJLGfTQHaodOVscIj4rFwsyAJI003BBgdphoOoOanLOKFwSPMpLdJ3Jkx+Yj4R0EE9pjOMt0MVJGWJAJI1/iAI0kDt0NFgksxiFaInc6fFlIY6/InSTGtZKT1F6VE1b/ACySfyCdSGY29iGI6qdRHoO9N2LSMgcQUbmEtMZZZiPL13InfWnGWQOo5bz8MQYAjKBufTpXPBMDClYA5d1pBE6axBO24M1pzJIr1Yn3JL6qt21ldlJUkQdIEyu2p+E/Q9KrA+G0yjMJOsnpLZQPoSfpV9cwnMxBZXZWtrk0gjza7EfKnUQLa5cyUyyffQ/OoeKMnbX8jW0qIfhfiTOht3Pjt9e4kj9iIq+rK8Ats2ILj4Vzhj3l2hY+h9IHetUK2wSbhuVyKpC0UUVuUCiiigEIrE8ds8rGlm0S4s67HSCD3j+tbeoHFeE28QuVxtqCDBHyrDPjeSNLk0xz0vczuGW202yQLdwZwFjzGNSWzTIP5YGw6VZWOAwQUv3gVHlObNA7EEQf/FUvHvC62LJuIzGGWZAMCe8T2qqtcYumYgwGJ01I3PXsI+WnWuB5fKdZIm6g5q4s0+IS4Hi4wNxQCtxBlkFoUOusjN09SR2rpLuUjYMJRC2xg/ASRoy6wdiKoPvN521tKxGVdupBK9dd5HqBXS2Xf/2yEEBt48oEbzuW1Lb9NqLMv9bDx+5omuJ+aUOpIbfQGJOxJYgyP0x0oJBPllzoQB17+bZSrSwJ71U2rmJTyrbuhRI+LMNgJ84JGusetd4jE32ENaulRvL5RoR0UCdj/FWvnKuCmhl5gVzmZU6+dlGhI2UGNQDue/0EbEYoJiAU+K66pHRgB5m9tBPpVMcbiAp/CuQNdbjDQEhtj8vcT6VDuXbiZByiHUm2rZySDk+Ea9yG+o2qJeJSRMcTs0ikEZlZlDu1xwCB5cxA1iZMKN+9VPEuOsmYE+a4FubbAiQp9F0161UPjncqgVRJyhQCZ1OhBPQsd/StthfD1sMHebjACC+sRtptVYylm2gGlj+oPDHDjasDN8TnO3zPT6VcUgpa9GEVGKSOdu3YUUUVcgKKKKAKSlpKA5uIGBBAIO4OtVlzwxhmP/CUfKR+wNceIsW1q3nW4VOwXKGk/TTSq88UfNc/HLJbthyVQEzJGWPpXNknC6krNIp1aZPPhXD/AKCNtnbpt1pu94fwqQGBXMcol219N6irxG8XylrlsBSzG4iCNNDox7EUweJ3CtkXbyBbyFmlBp2Gp9qy1Y+olql7lq3hewej/wAbf9a4bwlY/v8A8Z61BwXEbxt24dnL54Cop0ViJLMw9PrVlwLGXLouFmBysUHlg6dTBI61aLxydaSHqXY3/shY/wDk/jNA8H4fqHPzY03i8ZeQ6XC0sUhbQMEawQXHTamLHE77LaOdc12Tl5RMKDBJOaNKh+UnWn4J9XuWVnheGw8MFRD8IZjJk9i2xqzBrL/2lcdCHdGm49tVFnPmynf4o21qz8N3na22czlYoBlykBTGup/0NzWmPJG9MVRWUXVsuKKQUtdJmFFFFAFFFFAFFFIzAAkmANSTQDeJw4dSp2P1B6Eeopn+zlLFiJLJyz2I+X1p23jbbKWV0KruwYECBJkgwNNa5XiFogEXLcE5QcwgnsDO/pUOKYs4vcNtuFDor5diwBP1pbHDLaqgCg8sQpIkgfOpNcNfUMFLKGOoEiTG8Dc1GiPsTbIi8GtcsWysqCSJ1iSSdfencDw5LIYIIDNmgf09NKlUmYUUUuELZFv8Ltu6uygspkH+W28etNrwe3yxbZQyrMTr1nep00tNK9hbK7DcHt2wAugVy6x0ncD0jSpGCwQthgpPmZnM92MmpFNYnFpbGZ3VBtLEAfvRRS4Qtj1Fc27gYAgggiQRqCD1BrqrEBRRRQBRRSE0AtQOPf8Apb//ANVz/kNTc1NYvDC5bdCSA6spjsRGlAeAeH8R924ddwQOvEbWEe3rqTfblXMo9MpmrjgJGG4bZQW7VwLxc2RzFmPxQoZRIhhuD0rfWvswwy3MBczXC3D1yW5K+Yfl5nl1ynURGprofZ1Y5K2uZdyri/voMrOfNmy/DGSRtv61AKPiniziBPFWsvh0ThzFlzW2dnAt5yhhgF/xa9o60/hvERv47hdzk282IwV2/MSykqpyI86AzrpWhPgq0Vx657kcQzc3byzbyeTTtrrOtN4bwJZtvhGzXD90w7YVASPMpULLQJzQOkfKpBlfDHj3E3cXas4m9Zs3HZg+Fu2Lll13gWrpYreO3RZqv4dxjGYS1xzE8205sXm0KMZueSCCX0QIYy99Z6VscH9nNtLlktiMVdt4dzcs2rjqyo2sHNl5jAToGY1zjPs1tXDjfx8QEx0m7bBXKGOXzrKEhvJGpIhjpUAgXPEOPw9vCX8S1g2sRftpcW2hm2txfKMxOpDwCYjWrjwlx67i7uMc5Pu9u8bFiBqcmjsWnUFttBAHWo3j/A3G4a2Fs4d8QbqcpYZV5ZEZLjliPhYBtNZFW/hDw+MFgbGHBBNtAHP6nOrN7sTUgz+M4/jcTxHE4TBNYtDBpbNx7qNcLvcGZFVQwCrl3YnfpWS8R8TvcTt8KY8lM+JuWntunNTmoGBYiRnTQ+XTfet/xvwFbxF830v4jDXXTl3GsMF5i9mDAiR0IgjvTn+weHCYNELouCfmWwpBzGCDnLAlpkmd5oC+wlgJbVAFAVQoCjKBAiABsOwp6kApaAKKKKAKzf2jcQuWOF4q7acpcS2SrDcGek1pKovG/BXxfD8Rh7eUPdTKpYwJ9SBQGF8Lcfw96/h0XjWLu3WKnlEJlYgZmQ/hbGCNx860vFftF+73Gz4PFchLi2TfIVVzEgSqMwd0lh5gOh7V3w3+1U5SNawXLXIrMHfNlEBiBljNlmPWsrxX7MsXeOIzDDXHa/z7WJuM5uBM4YWVUgi2oAiQY9KA1eN8fZcZcwlvCYi/ctcssUyZQr/mJZhEdqx9zx7i7vCsdeYXLL2cTlW4oWFUXFBtQCTmUfEYg5tDW34P4du2uJYvFNlyYi3ZVQCSQUBmeka1mh4Exn3THYX8ErexJxNl8xk5rgZg4ywsAabzQGh4H45F7FDCXMPfsXDa56G5li4kwSMjHKZ6HWoX2n8Wv2LNl7bXbdjmRirtlQ1y3bjdQQQBO5gxU+94buniuGxQy8u1hnssJM5mIIgRqNO9PeK+GYtzZu4K6EeyxJtOSLd5SIyvl2jcHWgM/wCBOPrGJujiS4vCW0FwG7petQJbmQqjKYJ2q24J49+83LY+6Yq3avqWsXmVSjgCZbKxNuRqMw1071TYLwBfxGIxeIxnJsticK2DFvDyQFbd2YgZnn0207VP8M8H4lZ+7WLr4dcNhUFssks99VXKoKsIt9CSCdqAZ4T45S3g0f8A3nE3L2Ju2LSHJzHZWMgEEIEAB1J271Lv/aZat4O/iLtq9bbC3EtX7Jyl0LFQDIbKywwMg7VQ3PszvnB2VIsXLtjFXsQLbluXdS4W8jMBKmCDMHbrTmN+zm9c4ZibC2sJYvYi5aYJaDBFVHUw7kTcaAdYG8UBo+GeOxcxTYe7h72HblNfRrmWHtqRJ8jHKdZg6xTHCftDGIuW8uExQsX2K2cRlVlcidSqEsimDDEfOKd4n4XuXeI2b/lFpMNdsPr5peIgRtoetV3hrw/xLDLh8KbmHXDYZtbiy1y6msIUZYTUiSD0oCQ/2m2g5PIvnCi793OKheWLmbLtmz5c/lzRE+ld437RQuIu2bOFxGI5BC3Wtm3KkgHy22cPcgEbCs1hvsruW3a1yMDdsteNzn3VZrmRmLFDa0BYTAbN7VL8Y/Z/iMXeusLODYuQbeIl7N2zA0nIDzY6artQHpFu5IB7iddK7qPgLDJatozF2VFUsd2IABY+pOvvUigCiiigCiiigCiiigCiiigCiiigCiiigCiiigCiiigCiiigP//Z"/>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sp>
        <p:nvSpPr>
          <p:cNvPr id="91159" name="AutoShape 16" descr="data:image/jpeg;base64,/9j/4AAQSkZJRgABAQAAAQABAAD/2wCEAAkGBhQSEBURExQVFRUVFxsZGBcVFxoWGxodHhkbGx4eFx0aHCYeGBsjHRkZHy8gJScpLiw2IR4xNjwqNSYrOCkBCQoKDgwOGg8PGikhHSI1NSksLywvLywsLjI1LCwsKTU1LCkpLCw0NS8xLCwpLDQvLiksLCwsLC8pLSksKSw1LP/AABEIADQAxgMBIgACEQEDEQH/xAAcAAACAwEBAQEAAAAAAAAAAAAABgQFBwIDCAH/xAA+EAACAQIEAggDAwkJAAAAAAABAgMAEQQFEiEGMQcTIkFRYXGBFDKRI1KhM0Jyc4KxstHwFjRiY5Kio8HT/8QAGgEAAgMBAQAAAAAAAAAAAAAAAAMBAgUEBv/EACoRAAICAQIFBAICAwAAAAAAAAABAhEDBBITITFBUQUiYbFx0VLhFIGR/9oADAMBAAIRAxEAPwDcao874oSG6r2n7/AevifKvXiXN+oi7PztsPLxNZhjp2LWsbk7CxufTxrC9S188cuDh6934/s2/TPTlqPfk6fZb4/iyVzu5Hkp0j8KiYXNJHdUQsWY2ABN70xZL0dqVD4liWP5imwHqRuT6betMGX8KYeCTrY0swBHzE8/U864sfpOfK1LLL/r5mjl9Q0WFOGONteFys5y2GaJRrkLnvB3A9Dzq1gxAbyPeKj4rHRJs7qD4X3qImOjc3jkVmHcDv8ATnXqMeHhwUYp0vy/s8nPMpz5tW/x9FxRXEMupQa7qwBRS9k/G8OJxk2CRZBJBq1FgApswU6SCSdz4V+cWcdYfL+rWXW7yHsxxAM1uV7Eja+3meVM4U922uZXcqsYqK8sLMXRXKshYA6WtqW/c1iRcetJy9LWE+M+DKTB+u6nUVXRq1abk6r2v32ojinO9quiXJLqO1FFJnEvSrhcFiGw8izM6AEmNVIFxe27De1vrUQxyyOoqwbS6jnRXnhpw6K45MoYX8CL71FzzOEwmHkxMt9Ea3OkXJ3sAPMkgVVJt0upNk6il3hDjqDMRJ1IdTERqEgAPavYixO2xFMVTOEoPbJUyE0+aCiq7E54iTjD2YyFVYAW+UlgWO+yrp3Pmo3JoXiHDkAiaPfVbtfdF29gCD7jxFGyXgLRY0VDhzeF2VVkUs66lAO5G/8AI7eR8DUyoaa6khRRRUAFFFFAFc9mlJ+72b+nP8aliMG1xe24vvSnlfECpj8VhJWCsJdaEmwKuqtby3vam9KtPHsdV15lIZN/fmuR3VVmeOO6IbeJH7hXtjszVeypBby7vWqmSYAEk2A3JP8A3TMcO7EZsqramL+fY1IIy7d+wA5sf676QMXxZJquFQAcgL3H7V73qZxTnPxExYfIuyenj6n+VLGJNbuDElH3dTzzmsk6XQ2/o24q+Mga/wCUjIDX57jY+9uflThWPdBcTdfim/NCRj3LMR+ANbDWLq4KGVxj0PSadvhqzEcm4jjwOcZpiJeS9YFW+7sZFsq+vj3C5q/6POGZcXiDnGO3dzeBDyUdzAHkANlHq3Mik6bhU4/M8ziT8ohkkj8CwkA0n9IEi/cbVoPRRxp8TB8JMbYjDjSdWxZBsDb7y/Kw9D31oajljcodaSfwqKw5umP9fNec5aXnzKdfmw+I1+zTMpPsdJr6UrHeCctGIx2cwNyl1p6XkcA+x3rm0U+Gpy8V9l8qukafkOcLiMHFibizxhz5G3a+hvXzxxApxMeIzJr/AGuLKJ6aGb8F6sfWmvJeKmg4fxmHY2likaADw607/S0v0Fccb5N8Lw/gYyLMZNbfpOjsfpcD2rq08ODkfy6X46/oXN7kbNk/93h/Vp/CKQemzHsYcPgY/nxMo2HgpAH+9l+lP2T/AN3h/Vp/CKx3iXiuD+0SzTlupwnYGkaiWUE8v1jE3/wiuPSwbyuSV1b/AENyP215J2Q4UZXxD8MNocRGqr4brcf8iOvvWwVgnSRxxhsZLhsRhC4mgJvqTTsCGWxv3MPxNbhlOYLPBHOvyyIrj3F6nVwlthOS5tU/9EY2raRW5nl8D4ku0uiVYgSAQCIgzhibj5G1FT6AixANR8LwvC0JbrmdZY9Ie6i6ssSoRYW2EaW8d/Gu884deafrFKgFFia97mMs/WDlzIK296rIeEJxYMVYKIbLrIX7MwErbTyHVSEG/wCfy3NKi1S91Fn+C5wnCypLFL1jkxg7WUAk9Zc7Da/WG9udl8KuZplRS7EBVFyTyAHeaT8PwviVVQXBIbmZW2PY+1ACjtdluyb3vudzXWI4TmNgrLYxkMTI53KyhhYg6g5dCT3aPIVEoqT5yJTrsONcRShhcG4/oUkZhkeJRSbM9yRZHc6mtJaU2+U9pRbltzFhU7+z2I7e6sWQgMZXuBqJKWtY3BvqPI9xAqvDj/INz8DQk6lmUEErbUPC4uL+1FVPDeUyQKwlIZmCC4Jb5U07kgeFFKkknSLIQOmDK3gnizGIbMBFL4XG6avIi6+y+NVmT8aoVAZ2j8iTp9rbVsWZ5bHiIXglXUjizA/1sRzBrAOMOBp8ukJIL4cnsSgfQSfdb8D3eFa2kyQywWOfVdDM1emt8SI8Lxbh1F+tB8lBJ/dS/n3GDTjq0ukfffm3r4DypKjxVenxVdsdPGLsy5rI1t7Eyaaq7FTVzLiq0Ho76MnmdcVi0KxKQyRMLGQ8wXB5J32PP05syZI4o7pDtNpW2OnRPw6cLgA7i0k56xgeYBACA/s7+5p0oorzOSbyScn3PQRjtVIzbgrIMRFneOnkhdIpNehyOy15FIt7C9ReO+D8TBj48zy6Nmct9oife7yR3q42bz3761OinrVSU99dqrsyvDVURcsxZlhSRo2iZlBKPsynvB9DSH0eZFPDmeYSyxOiSuSjMNm+0Y7exvWjUUqOXapRS6lnG6fgxjiLo6nkzkhInOFnlSR3HyDve+/O+oD9IUy9MuRz4nCQph4mlZZblUF7DQw+m4FaFRTv8ue6Mv4leGqa8lfCzRYQHQzOkI7A+YsqfKPMkWpE6LODHVcRiMdAOtmk2WVVYgfMSL3tdmP0rS6KVHM4xlFdyzjbTFfjDg6KfAzxRQxrIUJQrGoOpe0oBAHMi3vUTooixEeAEGJieJonYIHFroe0LehLD2FOdFHGfD4b82G1XYtZ9FiDiopI42ZINJ2a2rW2mQBbdu0dzvbciq/Dx43tteVXYgsSqc1QDSoIto1FrHmfGnWihZaVUg2ijbG9ojUGCk6tKXcqH0htrb9nlbn3V5Yn4ztIolVdDEdWqrYiUnYkHUWXuBB8je4c6KOL8INoqSS428QHWHW7azpUBVMmkDZdrR9q5P15VHwbYxVj2ludFyUUszBIgRKe5fyt2FuQ8rudFHF+EG35KfITiO115Y3VGGoKLEl9SjT3ABOfjRVxRS5O3ZKCuZIgwKsAQRYgi4I8wedflFVJEvOuiXAS3dUeE/5LaR/pIKj2FLWG6JcK0hUy4iw/xR/+dFFdmPUZVF+5iZY4X0HXIejrBYQh44Qzjk8p6xh5i+yn0ApnoormnOU3cnY1JLoFFFFUJCiiigAooooAKKKKACiiigAooooAKKKKACiiigAooooAKKKKAP/Z"/>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pic>
        <p:nvPicPr>
          <p:cNvPr id="91160" name="Picture 18" descr="http://swc.gsfc.nasa.gov/main/sites/all/genral_design_elements/collaborator_logos/kma_logo-small.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0288" y="160338"/>
            <a:ext cx="11906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61" name="AutoShape 20" descr="data:image/jpeg;base64,/9j/4AAQSkZJRgABAQAAAQABAAD/2wCEAAkGBhQREBUUExMUFBUUGBUUGRYYGR0cGhsXGBcVHxkWFRcXHSgiGB8jGRobHzAgJScpLS8sFx8yNjAqNScrLSkBCQoKDgwOGg8PGDUkHyUwMC41NTIqMiovKi0uLyk0MCwyLSwsLDQqLCosLTU0LCwtLCk1LCotLi8sKiosLSw0NP/AABEIAHgAvAMBIgACEQEDEQH/xAAbAAEAAwADAQAAAAAAAAAAAAAABAUGAQMHAv/EAEMQAAIBAwEEBgcEBwYHAAAAAAECAwAEESEFBhIxEyJBUVRhFBYycZOi0gcjQoEzUlNicpGxJHOCocHwFTREwtHh8f/EABoBAQADAQEBAAAAAAAAAAAAAAABAgMEBQb/xAAwEQACAQIEAgkEAwEBAAAAAAAAAQIDERITIVEEMQVBYYGRobHB8BQicfEy0eFCFf/aAAwDAQACEQMRAD8A9xpSlAKUpQClKUApSlAKUpQClKUApSui66TGY+EnubOP5igO+lUcu9CwkC6jeDOnGetHn+8XRfzxVzFMrKGUhgdQQcg+4irOLXMhNM+6UqJtN3CAxnB4l/DxaE66VUkl0qr2LfSycXSLw8PCORGT1uIjPZoKtKAUpSgFKUoBSlKAUpSgFKUoBSuGbAyeys5sXfRLm6khAAA/Rtn28e1/5HlVXNRaT6ykpxi0m+ZW73farb2MjQhWmlXmo0VSRyZj2+QFaLdjbBu7OGcqFMqBio1A8s14T9qmyzBtSYnlLiVT3gjB/kQa9T+x7aIl2XGuetCWjI/PI/yNepX4eEOHjUjzZhTqylUcWbelKV5p1Cok2zFbXLqe9WIqXWX3i3gZXMcZxj2m7c9w7q5eK4uHCQzJ/s2o0JV5YIljcbPmVTwSCZToY5gCCO7iA/qDWPe2kty8mzwylNZ9nueqR2tB+qe0cOnlX3FtaZTkSNnnqcj+Rqy2jc9NALpBwzW5Gcdq9x8v/dZdG9MUuLqZVrPt5MtxnAT4eONu69CRu5vikyo3ETFKeBWb2klHOCbz7m7a1VeT3USRbSRR1bba0eoHJZxyde4hsH863+6u02mt/vP0kRMUn8SHGfz516NWGXNJcnqvddx59ObvhZc0pSqnQKUpQClKUApSlAKUpQClKg7a2ulrC0smcLjQcyTyAqG0ldkpXdkUv2hzSrZno/ZJAkI5hD/pnQ15ZbXLRurocMhBU9xFeq7P37tLjqM3AW04ZBgHPZnkazm8+4BXMtr105mMakD9w/iHlXn145jxwd/Y87jeGqKWNH1vXspdtbOEsQ/tEOTw9ucdaP3HGR7hXnf2eb4HZt2ekz0MhCSjtUjk+O9Tz8s1fbA29JZy8aajk6HTiHce4irvenceHa0Zu7JlWf8AGh0DHucfhbz5GvZ6O46E4OhW5GUJ5tpR/kvM9OgnV1DowZWAIYagg8iDXZXge62+t1seQwXEbmIHWJtGXP4omOmPLka9k2BvbbXq8UEqse1Do48ip1q1fhp0tea3O+nWU/yXFYLeG0KTuTyY8QPka3tR7yxSVeF1DD+nuPZXh9JcF9XSwp2a1R6PCcT9PPFbQ84q2T7qxmZtOlwijv8AP/fdUvbFvFbMoFvJMWGRqSo15HFU22bs4E1+wghX2Ih7Tfuxpz15ZNcvQ/QlShWVeq1pyS1ua9IdJRq03TpopN6XIOyIh+k6TjHfwl1xW53ZfF/fqPZ40b/EV1rD7vu11dPta5Xo7eAcNun6xGiqvfjv7T7q3u49g6wvNJo9y5lI7lPsivouMkscKfWrt999DwYazVvz3Wt5mkpSlYncKUpQClKUApSlAKUpQCspvru9cXhjWMoI0yx4iRljoNAOwVq6VScFNYWWhJxd0eUz/ZpdgaGJ/IMR/Va6bW42hs4+xIEH4WHHH/Mez+VeuVwRmub6SKd4tpm/1Leklc8wmvbHaGrf2W4PNuaMfM//AA++q+TZV3s9+lTix+0j6yMP3gOz316FtXci1uMlo+Bj+JOqfzxoao03OvLT/lLniX9nJy92Dkf0rKdGad2u9f1/Rx1eEo1Xig8LKz1ttb2Po7+3VuzpF7PP9ZfyNUlz9mEEh49n3yqeYRzhh7nXDD8wa0V5Gzf85sw5/aQf1wKq5tkWJOk1xCe6SJtPzAFdNHjq9DRS07dPU5p8NxC5pS/HMjQx7w2mi5nUaDVJB/nhqkpvnt0aGxyf7pv9GxXzHZBP0W0lHl96P8gK744LhtFv5H/gWVv+3/Wun/00/wCVJfO8rgrr/iR8naO8FwMdGlup5sQq4/NiSP5VCXdi1hfpdoXTX0+c9EhLDPczHUjy0HlV/BuVNN+lknYfvnhH8iSf8q1Gw90ILbUIpf8AWIzj3E/1qXxlaStTioevzvJyqkua8XfyRS7M2LLeyJLcJ0VvHjorcDA8iR2D/elbYDFc0rKEMP5OmnTUF2ilKVc0FKUoBSlKAUpSgFKwWztq3t7JO8NzDEYZmiFq6A9VDjilb2gW5jGlbe5u1ijLyMqKo4mYnAAHMk1pODi7dZWMr6ndSs7s3f20nlWNXdWf2C6Miv8A3bMMNVre7Xjikijc4adiiDHMhSx92gqHCSdmgpJ6pk2lQoNsRvPJApzJEEZxjkHzw69vKs9sbf5Jr6a2IbquEiIRtcL1i7cl6wOM4yKKnJ3suWockjXUrIbT3t9G2m0crHofRldY1Qs5kMhB4QoyeqK0WyNsRXUKywtxI2deRBBwQwOoIOmKSpyik3yCkm7E2vloweYBr6pVCx1i3X9Vf5CvsLislsrfQy7ReEriBuKOCTseWL9MoPbz0/hNTt+d4zY2byr+kPUj0JHGeRbHYOdaZUsSjbVlMxWbNBSs7u/tgLYGeWeSZUDu0jx8DYXmOAAaDsqZsfeeC7ZhAWcKFYvwkJ1uShjoT3gcqhwkr6ciVJOxbUqm3Vv+mt+Mz9P95KvHwcHsuRw8Plyz24qLJ9oFmJui6RmPF0ZdUZow+ccJkAxnOlMuV2kuQxK12aOlQtr7XS2j6STiIyFARSzEnkAqjJrp2JvFDdqxiLZQ8LoylXU9gZW1GRUYXa9tCbq9izpWbu/tCs42dWd8xuY5MIxCEdrkDAXzrRRyBgGBBBAII7QeRFHCUeaIUk+TPqlKVUsKUr5ckA4GT3UB5jvjtG1mMnRwzw7SRuCLhRlkZgRwtxL1WQjvPKtLvvs6abZygL0jo0Eska/jCMC6AduddPKrv0qXOfR9f41rn0yb9h861r9QlhsuXzwMcPO/X2GM3k3hh2lDHbWiu8zSRMPu2XoQjgs7lgODABGB31ab7ydDNYTuD0UMzdIwBPCGjZQxA1xk1fC5lH/T/Otcm7lP/T/OtFXirWWmvn3C1739DMbq3yz7VvZUDcDR2wVipUMAG1XiGornZO0Ft9q3kcvErXLwtF1WKuBGAcMBjQjtrTC6l8P861wbqXw/zrUOsm3p1W8LdnYErfoo4kP/AB5zjQWS4OO3puQPurn7PVIiutCP7Zc4yMacQ1GavPS5fD/OtBdy+H+dah1rxtbbyJSSd/Yn1Rb5bUeG2IhBM0zLBEADo7/iOOQUZOfKp3pk37D51p6XL4f51qkZpO7RZu6sYu++ziSG1QwXU7yWv3sMbcPB0i6kDCg9bUc+2pm921PSthtMisOkWI8ODxA8a8SkYzoc1qPTJv2HzrT0qXw/zrWv1DbTkr2d+X+FMKV0iFvaCdm3PPPQSe/2DXZujAEsLZQOHEMWmMa8Izkd+akm7l8P8609Lm/YfOtZ5n24e25bS9/YzW4dszbLkQZRmkugCRjBMj4OtRt1N6ILW1htJY5UuI8RNCImJL51kUgYZT7XFmtcLuXw/wA61x6VLnPo/wA61o66k3dc3f5oVta1vQz2/wBesj2weSaG0ZnE8kWQwIX7tSyjKqTnJHdUHcFlN/etE8skRWDgklDcRADaBmALAdhOtbBrqU87f51oLqXw/wA61CrpQw2+XvsLfdi9jG2ER9E2xlTkz3XZqRwae+tXumD6BbZznoYufP2BzzXf6VL4f51qah0GRjy7vKkquNWsWjGx9UpSszQV1XMRZGUMVLAgMOYJGhHu5120oDzc7x3Mez+lZyZ9nTcFymcdKgOMn3qQw8xUtr+5MVhb9M3pF03TyuOaQjruF8tQgr73h3RebaK8I/s1yFNyOwtAcpn+LQflXZuRuxLDLM05J6IeiW5PPoFJIb3nIH+Gu5yp4cWl+f8Anc/I5kpYrfPlibtD7Q4ImkxHPLHCeGWaNMxoRzBbtx24zVrd7wItuk8aSTrJw8AiXiYhuRx2DvJrziw2eLRjDfQ3dx0Tu0EUacUD8TFg54fack68fKtDvezulm80My2upuIYiSykr92HEerKDzAqsqULpL9kqcrNsurPe9JYZ2EUyyW4y8DJ94CRlcKPaz2Yqo3f3ulutmyuySpKkMj9LwcMbN18GI9uMCo+5NoPS71oop44ZI4RH0wbJHCw6vGScdwPKuN2p2Gy5bJoZlmggmVuJCFYkyY6NuTZ8qOEFdJda7gpSdrvcmbsb8q0NokqzkzKiC4ZMRvLw6rxd5IOuMHFW+2d7o7eXoVjlnm4eMxwrxFU/WfsUe+s5c2En/C9mL0b8SS2ZZcHK8PMsOzHbUPeLZLQ38z3HpLWdz0bEQLks6DHRTFeuF7QBoe2py4Sl4+oxSUfA1ab827WT3ilzHHo68PXVsgFSp7Rmp2xNvLdBmSORYwQFd14RICPajzqR51lNvHp9iXCw2kkC6LHFwgMyBk6wRfZzroddK3FkmI0GMYVRj3AaVjOMVG63fsaRbb7iPt27eK2mkiXjkSN2Ve9gDgedZXcvpZ+iuF2k04YZnhYLgMR7KKMGLhbTXnitjezMkbsiGRlUkICAWIGignlmvPYZBdbQtZbWzmtpUYm5dk4F6PBzGxGkhJ5GppK8WvPQiekkavbG+EdvL0KxzTyheNkhTiKL2M55Lmvgb82xsTeKWaJSFYAdYNkAgg8sE61ktu7JaC+na5Fy9nclZMQKTxuFA6Ocr1woxoBoc1Y7xgz7GkWK0kgXiRUh4RxGMOnW4F9nIzpzrTKh9vbbUpjlqXkO+sTBGMcyxyyrDHIy4VmYZVhnUKToD2mpl1t1BObbr8YiaYlRkIuoGT2EnOB5V87c2ILqyaA9Usg4T+q6gFGHuYCqjdTZs3o89xdLi5uAeIfqrGpVFH8i3+KsrQauXvK9iZsPb0SbNjuZJ3aMISZZQA56xHWUdudAB5V27G3tW5k4PR7mLKl1aWMqrKO0Hs9xrL2+wppNhWqrGTLC0c3QtoX6ORiUOeRI1HnitNsbewXUgRba5TAJdpI+BVYfgyfaPPl3VacI/c1rq+4iMnomRtpfaDBE8gEc8qQnhlljTMcZHMM3aR2gZxWhsb1Jo1kjYMjgMrDtBryyz2cLSRob6G6uFjkd4I44+KCTiYkO/D7T5OvHoK9R2bMXhRmjMRKgmM4yv7pxpp5VFaEYpYfEmnJyepJpSlc5qVHrfZeMtfjR/VT1vsvGWvxo/qrmldeQtznznscet1l4y1+NH9VPW6y8Za/Gj+qlKZC3Gc9h63WXjLX40f1U9brLxlr8aP6qUpkLcZz2HrdZeMtfjR/VT1usvGWvxo/qpSmQtxnPYet1l4y1+NH9VPW6y8Za/Gj+qlKZC3Gc9h63WXjLX40f1U9brLxlr8aP6qUpkLcZz2HrdZeMtfjR/VT1usvGWvxo/qpSmQtxnPYet1l4y1+NH9VPW6y8Za/Gj+qlKZC3Gc9h632XjLX40f1U9b7Lxlr8aP6q5pTIW4znscet1l4y1+NH9VPW6y8Za/Gj+qlKZC3Gc9h63WXjLX40f1U9brLxlr8aP6qUpkLcZz2HrfZeMtfjR/VT1vsvGWvxo/qrmlMhbjOex//2Q=="/>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sp>
        <p:nvSpPr>
          <p:cNvPr id="91162" name="AutoShape 22" descr="data:image/jpeg;base64,/9j/4AAQSkZJRgABAQAAAQABAAD/2wCEAAkGBhQREBUUExMUFBUUGBUUGRYYGR0cGhsXGBcVHxkWFRcXHSgiGB8jGRobHzAgJScpLS8sFx8yNjAqNScrLSkBCQoKDgwOGg8PGDUkHyUwMC41NTIqMiovKi0uLyk0MCwyLSwsLDQqLCosLTU0LCwtLCk1LCotLi8sKiosLSw0NP/AABEIAHgAvAMBIgACEQEDEQH/xAAbAAEAAwADAQAAAAAAAAAAAAAABAUGAQMHAv/EAEMQAAIBAwEEBgcEBwYHAAAAAAECAwAEESEFBhIxEyJBUVRhFBYycZOi0gcjQoEzUlNicpGxJHOCocHwFTREwtHh8f/EABoBAQADAQEBAAAAAAAAAAAAAAABAgMEBQb/xAAwEQACAQIEAgkEAwEBAAAAAAAAAQIDERITIVEEMQVBYYGRobHB8BQicfEy0eFCFf/aAAwDAQACEQMRAD8A9xpSlAKUpQClKUApSlAKUpQClKUApSui66TGY+EnubOP5igO+lUcu9CwkC6jeDOnGetHn+8XRfzxVzFMrKGUhgdQQcg+4irOLXMhNM+6UqJtN3CAxnB4l/DxaE66VUkl0qr2LfSycXSLw8PCORGT1uIjPZoKtKAUpSgFKUoBSlKAUpSgFKUoBSuGbAyeys5sXfRLm6khAAA/Rtn28e1/5HlVXNRaT6ykpxi0m+ZW73farb2MjQhWmlXmo0VSRyZj2+QFaLdjbBu7OGcqFMqBio1A8s14T9qmyzBtSYnlLiVT3gjB/kQa9T+x7aIl2XGuetCWjI/PI/yNepX4eEOHjUjzZhTqylUcWbelKV5p1Cok2zFbXLqe9WIqXWX3i3gZXMcZxj2m7c9w7q5eK4uHCQzJ/s2o0JV5YIljcbPmVTwSCZToY5gCCO7iA/qDWPe2kty8mzwylNZ9nueqR2tB+qe0cOnlX3FtaZTkSNnnqcj+Rqy2jc9NALpBwzW5Gcdq9x8v/dZdG9MUuLqZVrPt5MtxnAT4eONu69CRu5vikyo3ETFKeBWb2klHOCbz7m7a1VeT3USRbSRR1bba0eoHJZxyde4hsH863+6u02mt/vP0kRMUn8SHGfz516NWGXNJcnqvddx59ObvhZc0pSqnQKUpQClKUApSlAKUpQClKg7a2ulrC0smcLjQcyTyAqG0ldkpXdkUv2hzSrZno/ZJAkI5hD/pnQ15ZbXLRurocMhBU9xFeq7P37tLjqM3AW04ZBgHPZnkazm8+4BXMtr105mMakD9w/iHlXn145jxwd/Y87jeGqKWNH1vXspdtbOEsQ/tEOTw9ucdaP3HGR7hXnf2eb4HZt2ekz0MhCSjtUjk+O9Tz8s1fbA29JZy8aajk6HTiHce4irvenceHa0Zu7JlWf8AGh0DHucfhbz5GvZ6O46E4OhW5GUJ5tpR/kvM9OgnV1DowZWAIYagg8iDXZXge62+t1seQwXEbmIHWJtGXP4omOmPLka9k2BvbbXq8UEqse1Do48ip1q1fhp0tea3O+nWU/yXFYLeG0KTuTyY8QPka3tR7yxSVeF1DD+nuPZXh9JcF9XSwp2a1R6PCcT9PPFbQ84q2T7qxmZtOlwijv8AP/fdUvbFvFbMoFvJMWGRqSo15HFU22bs4E1+wghX2Ih7Tfuxpz15ZNcvQ/QlShWVeq1pyS1ua9IdJRq03TpopN6XIOyIh+k6TjHfwl1xW53ZfF/fqPZ40b/EV1rD7vu11dPta5Xo7eAcNun6xGiqvfjv7T7q3u49g6wvNJo9y5lI7lPsivouMkscKfWrt999DwYazVvz3Wt5mkpSlYncKUpQClKUApSlAKUpQCspvru9cXhjWMoI0yx4iRljoNAOwVq6VScFNYWWhJxd0eUz/ZpdgaGJ/IMR/Va6bW42hs4+xIEH4WHHH/Mez+VeuVwRmub6SKd4tpm/1Leklc8wmvbHaGrf2W4PNuaMfM//AA++q+TZV3s9+lTix+0j6yMP3gOz316FtXci1uMlo+Bj+JOqfzxoao03OvLT/lLniX9nJy92Dkf0rKdGad2u9f1/Rx1eEo1Xig8LKz1ttb2Po7+3VuzpF7PP9ZfyNUlz9mEEh49n3yqeYRzhh7nXDD8wa0V5Gzf85sw5/aQf1wKq5tkWJOk1xCe6SJtPzAFdNHjq9DRS07dPU5p8NxC5pS/HMjQx7w2mi5nUaDVJB/nhqkpvnt0aGxyf7pv9GxXzHZBP0W0lHl96P8gK744LhtFv5H/gWVv+3/Wun/00/wCVJfO8rgrr/iR8naO8FwMdGlup5sQq4/NiSP5VCXdi1hfpdoXTX0+c9EhLDPczHUjy0HlV/BuVNN+lknYfvnhH8iSf8q1Gw90ILbUIpf8AWIzj3E/1qXxlaStTioevzvJyqkua8XfyRS7M2LLeyJLcJ0VvHjorcDA8iR2D/elbYDFc0rKEMP5OmnTUF2ilKVc0FKUoBSlKAUpSgFKwWztq3t7JO8NzDEYZmiFq6A9VDjilb2gW5jGlbe5u1ijLyMqKo4mYnAAHMk1pODi7dZWMr6ndSs7s3f20nlWNXdWf2C6Miv8A3bMMNVre7Xjikijc4adiiDHMhSx92gqHCSdmgpJ6pk2lQoNsRvPJApzJEEZxjkHzw69vKs9sbf5Jr6a2IbquEiIRtcL1i7cl6wOM4yKKnJ3suWockjXUrIbT3t9G2m0crHofRldY1Qs5kMhB4QoyeqK0WyNsRXUKywtxI2deRBBwQwOoIOmKSpyik3yCkm7E2vloweYBr6pVCx1i3X9Vf5CvsLislsrfQy7ReEriBuKOCTseWL9MoPbz0/hNTt+d4zY2byr+kPUj0JHGeRbHYOdaZUsSjbVlMxWbNBSs7u/tgLYGeWeSZUDu0jx8DYXmOAAaDsqZsfeeC7ZhAWcKFYvwkJ1uShjoT3gcqhwkr6ciVJOxbUqm3Vv+mt+Mz9P95KvHwcHsuRw8Plyz24qLJ9oFmJui6RmPF0ZdUZow+ccJkAxnOlMuV2kuQxK12aOlQtr7XS2j6STiIyFARSzEnkAqjJrp2JvFDdqxiLZQ8LoylXU9gZW1GRUYXa9tCbq9izpWbu/tCs42dWd8xuY5MIxCEdrkDAXzrRRyBgGBBBAII7QeRFHCUeaIUk+TPqlKVUsKUr5ckA4GT3UB5jvjtG1mMnRwzw7SRuCLhRlkZgRwtxL1WQjvPKtLvvs6abZygL0jo0Eska/jCMC6AduddPKrv0qXOfR9f41rn0yb9h861r9QlhsuXzwMcPO/X2GM3k3hh2lDHbWiu8zSRMPu2XoQjgs7lgODABGB31ab7ydDNYTuD0UMzdIwBPCGjZQxA1xk1fC5lH/T/Otcm7lP/T/OtFXirWWmvn3C1739DMbq3yz7VvZUDcDR2wVipUMAG1XiGornZO0Ft9q3kcvErXLwtF1WKuBGAcMBjQjtrTC6l8P861wbqXw/zrUOsm3p1W8LdnYErfoo4kP/AB5zjQWS4OO3puQPurn7PVIiutCP7Zc4yMacQ1GavPS5fD/OtBdy+H+dah1rxtbbyJSSd/Yn1Rb5bUeG2IhBM0zLBEADo7/iOOQUZOfKp3pk37D51p6XL4f51qkZpO7RZu6sYu++ziSG1QwXU7yWv3sMbcPB0i6kDCg9bUc+2pm921PSthtMisOkWI8ODxA8a8SkYzoc1qPTJv2HzrT0qXw/zrWv1DbTkr2d+X+FMKV0iFvaCdm3PPPQSe/2DXZujAEsLZQOHEMWmMa8Izkd+akm7l8P8609Lm/YfOtZ5n24e25bS9/YzW4dszbLkQZRmkugCRjBMj4OtRt1N6ILW1htJY5UuI8RNCImJL51kUgYZT7XFmtcLuXw/wA61x6VLnPo/wA61o66k3dc3f5oVta1vQz2/wBesj2weSaG0ZnE8kWQwIX7tSyjKqTnJHdUHcFlN/etE8skRWDgklDcRADaBmALAdhOtbBrqU87f51oLqXw/wA61CrpQw2+XvsLfdi9jG2ER9E2xlTkz3XZqRwae+tXumD6BbZznoYufP2BzzXf6VL4f51qah0GRjy7vKkquNWsWjGx9UpSszQV1XMRZGUMVLAgMOYJGhHu5120oDzc7x3Mez+lZyZ9nTcFymcdKgOMn3qQw8xUtr+5MVhb9M3pF03TyuOaQjruF8tQgr73h3RebaK8I/s1yFNyOwtAcpn+LQflXZuRuxLDLM05J6IeiW5PPoFJIb3nIH+Gu5yp4cWl+f8Anc/I5kpYrfPlibtD7Q4ImkxHPLHCeGWaNMxoRzBbtx24zVrd7wItuk8aSTrJw8AiXiYhuRx2DvJrziw2eLRjDfQ3dx0Tu0EUacUD8TFg54fack68fKtDvezulm80My2upuIYiSykr92HEerKDzAqsqULpL9kqcrNsurPe9JYZ2EUyyW4y8DJ94CRlcKPaz2Yqo3f3ulutmyuySpKkMj9LwcMbN18GI9uMCo+5NoPS71oop44ZI4RH0wbJHCw6vGScdwPKuN2p2Gy5bJoZlmggmVuJCFYkyY6NuTZ8qOEFdJda7gpSdrvcmbsb8q0NokqzkzKiC4ZMRvLw6rxd5IOuMHFW+2d7o7eXoVjlnm4eMxwrxFU/WfsUe+s5c2En/C9mL0b8SS2ZZcHK8PMsOzHbUPeLZLQ38z3HpLWdz0bEQLks6DHRTFeuF7QBoe2py4Sl4+oxSUfA1ab827WT3ilzHHo68PXVsgFSp7Rmp2xNvLdBmSORYwQFd14RICPajzqR51lNvHp9iXCw2kkC6LHFwgMyBk6wRfZzroddK3FkmI0GMYVRj3AaVjOMVG63fsaRbb7iPt27eK2mkiXjkSN2Ve9gDgedZXcvpZ+iuF2k04YZnhYLgMR7KKMGLhbTXnitjezMkbsiGRlUkICAWIGignlmvPYZBdbQtZbWzmtpUYm5dk4F6PBzGxGkhJ5GppK8WvPQiekkavbG+EdvL0KxzTyheNkhTiKL2M55Lmvgb82xsTeKWaJSFYAdYNkAgg8sE61ktu7JaC+na5Fy9nclZMQKTxuFA6Ocr1woxoBoc1Y7xgz7GkWK0kgXiRUh4RxGMOnW4F9nIzpzrTKh9vbbUpjlqXkO+sTBGMcyxyyrDHIy4VmYZVhnUKToD2mpl1t1BObbr8YiaYlRkIuoGT2EnOB5V87c2ILqyaA9Usg4T+q6gFGHuYCqjdTZs3o89xdLi5uAeIfqrGpVFH8i3+KsrQauXvK9iZsPb0SbNjuZJ3aMISZZQA56xHWUdudAB5V27G3tW5k4PR7mLKl1aWMqrKO0Hs9xrL2+wppNhWqrGTLC0c3QtoX6ORiUOeRI1HnitNsbewXUgRba5TAJdpI+BVYfgyfaPPl3VacI/c1rq+4iMnomRtpfaDBE8gEc8qQnhlljTMcZHMM3aR2gZxWhsb1Jo1kjYMjgMrDtBryyz2cLSRob6G6uFjkd4I44+KCTiYkO/D7T5OvHoK9R2bMXhRmjMRKgmM4yv7pxpp5VFaEYpYfEmnJyepJpSlc5qVHrfZeMtfjR/VT1vsvGWvxo/qrmldeQtznznscet1l4y1+NH9VPW6y8Za/Gj+qlKZC3Gc9h63WXjLX40f1U9brLxlr8aP6qUpkLcZz2HrdZeMtfjR/VT1usvGWvxo/qpSmQtxnPYet1l4y1+NH9VPW6y8Za/Gj+qlKZC3Gc9h63WXjLX40f1U9brLxlr8aP6qUpkLcZz2HrdZeMtfjR/VT1usvGWvxo/qpSmQtxnPYet1l4y1+NH9VPW6y8Za/Gj+qlKZC3Gc9h632XjLX40f1U9b7Lxlr8aP6q5pTIW4znscet1l4y1+NH9VPW6y8Za/Gj+qlKZC3Gc9h63WXjLX40f1U9brLxlr8aP6qUpkLcZz2HrfZeMtfjR/VT1vsvGWvxo/qrmlMhbjOex//2Q=="/>
          <p:cNvSpPr>
            <a:spLocks noChangeAspect="1" noChangeArrowheads="1"/>
          </p:cNvSpPr>
          <p:nvPr/>
        </p:nvSpPr>
        <p:spPr bwMode="auto">
          <a:xfrm>
            <a:off x="1016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endParaRPr lang="en-US" altLang="en-US" sz="1000" b="1" smtClean="0">
              <a:solidFill>
                <a:srgbClr val="FF0000"/>
              </a:solidFill>
              <a:ea typeface="ＭＳ Ｐゴシック" pitchFamily="34" charset="-128"/>
            </a:endParaRPr>
          </a:p>
        </p:txBody>
      </p:sp>
      <p:pic>
        <p:nvPicPr>
          <p:cNvPr id="91163" name="Picture 29" descr="CSIRO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0763" y="566738"/>
            <a:ext cx="311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4" name="Picture 30" descr="NIW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888" y="593725"/>
            <a:ext cx="919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5" name="Picture 31" descr="SAW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3625" y="533400"/>
            <a:ext cx="6286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6" name="irc_mi" descr="http://www.tropmet.res.in/monsoon/images/MOES_logo.jp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8000" y="160338"/>
            <a:ext cx="436563"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7" name="Picture 5" descr="phi_domain.png"/>
          <p:cNvPicPr>
            <a:picLocks noChangeAspect="1"/>
          </p:cNvPicPr>
          <p:nvPr/>
        </p:nvPicPr>
        <p:blipFill>
          <a:blip r:embed="rId12">
            <a:extLst>
              <a:ext uri="{28A0092B-C50C-407E-A947-70E740481C1C}">
                <a14:useLocalDpi xmlns:a14="http://schemas.microsoft.com/office/drawing/2010/main" val="0"/>
              </a:ext>
            </a:extLst>
          </a:blip>
          <a:srcRect l="16118" t="9312" r="13963" b="8409"/>
          <a:stretch>
            <a:fillRect/>
          </a:stretch>
        </p:blipFill>
        <p:spPr bwMode="auto">
          <a:xfrm>
            <a:off x="7337425" y="5037138"/>
            <a:ext cx="1806575"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7" name="TextBox 1"/>
          <p:cNvSpPr txBox="1">
            <a:spLocks noChangeArrowheads="1"/>
          </p:cNvSpPr>
          <p:nvPr/>
        </p:nvSpPr>
        <p:spPr bwMode="auto">
          <a:xfrm>
            <a:off x="6589713" y="4519613"/>
            <a:ext cx="2386012" cy="1076325"/>
          </a:xfrm>
          <a:prstGeom prst="rect">
            <a:avLst/>
          </a:prstGeom>
          <a:solidFill>
            <a:schemeClr val="tx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p>
            <a:pPr defTabSz="914400">
              <a:defRPr/>
            </a:pPr>
            <a:r>
              <a:rPr lang="en-US" sz="1600" b="1" dirty="0">
                <a:solidFill>
                  <a:srgbClr val="C6C5E2">
                    <a:lumMod val="50000"/>
                  </a:srgbClr>
                </a:solidFill>
                <a:latin typeface="Calibri" pitchFamily="34" charset="0"/>
              </a:rPr>
              <a:t>Regional models can be re-located rapidly to anywhere on the globe for weather or climate…</a:t>
            </a:r>
          </a:p>
        </p:txBody>
      </p:sp>
    </p:spTree>
    <p:extLst>
      <p:ext uri="{BB962C8B-B14F-4D97-AF65-F5344CB8AC3E}">
        <p14:creationId xmlns:p14="http://schemas.microsoft.com/office/powerpoint/2010/main" val="3367528654"/>
      </p:ext>
    </p:extLst>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4"/>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r>
              <a:rPr lang="en-GB" altLang="en-US" sz="1000" smtClean="0">
                <a:solidFill>
                  <a:srgbClr val="FFFFFF"/>
                </a:solidFill>
              </a:rPr>
              <a:t>© Crown copyright   Met Office</a:t>
            </a:r>
          </a:p>
        </p:txBody>
      </p:sp>
      <p:sp>
        <p:nvSpPr>
          <p:cNvPr id="104451" name="Rectangle 2"/>
          <p:cNvSpPr>
            <a:spLocks noGrp="1" noChangeArrowheads="1"/>
          </p:cNvSpPr>
          <p:nvPr>
            <p:ph type="ctrTitle"/>
          </p:nvPr>
        </p:nvSpPr>
        <p:spPr/>
        <p:txBody>
          <a:bodyPr/>
          <a:lstStyle/>
          <a:p>
            <a:pPr eaLnBrk="1" hangingPunct="1"/>
            <a:r>
              <a:rPr lang="en-GB" altLang="en-US" smtClean="0"/>
              <a:t>Thank You </a:t>
            </a:r>
            <a:endParaRPr lang="en-US" altLang="en-US" smtClean="0"/>
          </a:p>
        </p:txBody>
      </p:sp>
    </p:spTree>
    <p:extLst>
      <p:ext uri="{BB962C8B-B14F-4D97-AF65-F5344CB8AC3E}">
        <p14:creationId xmlns:p14="http://schemas.microsoft.com/office/powerpoint/2010/main" val="1091476092"/>
      </p:ext>
    </p:extLst>
  </p:cSld>
  <p:clrMapOvr>
    <a:masterClrMapping/>
  </p:clrMapOvr>
  <p:transition>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r>
              <a:rPr lang="en-GB" altLang="en-US" sz="1000" smtClean="0">
                <a:solidFill>
                  <a:srgbClr val="000000"/>
                </a:solidFill>
              </a:rPr>
              <a:t>© Crown copyright   Met Office</a:t>
            </a:r>
            <a:endParaRPr lang="en-GB" altLang="en-US" sz="1400" smtClean="0">
              <a:solidFill>
                <a:srgbClr val="000000"/>
              </a:solidFill>
              <a:latin typeface="Times" pitchFamily="18" charset="0"/>
            </a:endParaRPr>
          </a:p>
        </p:txBody>
      </p:sp>
      <p:sp>
        <p:nvSpPr>
          <p:cNvPr id="105475" name="Rectangle 2"/>
          <p:cNvSpPr>
            <a:spLocks noGrp="1" noChangeArrowheads="1"/>
          </p:cNvSpPr>
          <p:nvPr>
            <p:ph type="title"/>
          </p:nvPr>
        </p:nvSpPr>
        <p:spPr/>
        <p:txBody>
          <a:bodyPr/>
          <a:lstStyle/>
          <a:p>
            <a:r>
              <a:rPr lang="en-GB" altLang="en-US" smtClean="0"/>
              <a:t>GA/GC development process</a:t>
            </a:r>
            <a:br>
              <a:rPr lang="en-GB" altLang="en-US" smtClean="0"/>
            </a:br>
            <a:r>
              <a:rPr lang="en-GB" altLang="en-US" smtClean="0">
                <a:solidFill>
                  <a:srgbClr val="FFC000"/>
                </a:solidFill>
              </a:rPr>
              <a:t>RA development process?</a:t>
            </a:r>
            <a:br>
              <a:rPr lang="en-GB" altLang="en-US" smtClean="0">
                <a:solidFill>
                  <a:srgbClr val="FFC000"/>
                </a:solidFill>
              </a:rPr>
            </a:br>
            <a:r>
              <a:rPr lang="en-GB" altLang="en-US" sz="2800" smtClean="0">
                <a:solidFill>
                  <a:srgbClr val="FFC000"/>
                </a:solidFill>
              </a:rPr>
              <a:t>CS workshop Feb 2016</a:t>
            </a:r>
          </a:p>
        </p:txBody>
      </p:sp>
      <p:sp>
        <p:nvSpPr>
          <p:cNvPr id="105476" name="Text Box 4"/>
          <p:cNvSpPr txBox="1">
            <a:spLocks noChangeArrowheads="1"/>
          </p:cNvSpPr>
          <p:nvPr/>
        </p:nvSpPr>
        <p:spPr bwMode="auto">
          <a:xfrm>
            <a:off x="908050" y="4149725"/>
            <a:ext cx="2598738" cy="930275"/>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sz="3200" smtClean="0">
                <a:solidFill>
                  <a:srgbClr val="000000"/>
                </a:solidFill>
                <a:ea typeface="+mn-ea"/>
              </a:rPr>
              <a:t>Model </a:t>
            </a:r>
          </a:p>
          <a:p>
            <a:pPr algn="ctr" defTabSz="914400" eaLnBrk="1" hangingPunct="1">
              <a:lnSpc>
                <a:spcPct val="85000"/>
              </a:lnSpc>
            </a:pPr>
            <a:r>
              <a:rPr lang="en-GB" altLang="en-US" sz="3200" smtClean="0">
                <a:solidFill>
                  <a:srgbClr val="000000"/>
                </a:solidFill>
                <a:ea typeface="+mn-ea"/>
              </a:rPr>
              <a:t>Development</a:t>
            </a:r>
          </a:p>
        </p:txBody>
      </p:sp>
      <p:sp>
        <p:nvSpPr>
          <p:cNvPr id="105477" name="Text Box 5"/>
          <p:cNvSpPr txBox="1">
            <a:spLocks noChangeArrowheads="1"/>
          </p:cNvSpPr>
          <p:nvPr/>
        </p:nvSpPr>
        <p:spPr bwMode="auto">
          <a:xfrm>
            <a:off x="3394075" y="1916113"/>
            <a:ext cx="2416175" cy="930275"/>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sz="3200" smtClean="0">
                <a:solidFill>
                  <a:srgbClr val="000000"/>
                </a:solidFill>
                <a:ea typeface="+mn-ea"/>
              </a:rPr>
              <a:t>Model </a:t>
            </a:r>
          </a:p>
          <a:p>
            <a:pPr algn="ctr" defTabSz="914400" eaLnBrk="1" hangingPunct="1">
              <a:lnSpc>
                <a:spcPct val="85000"/>
              </a:lnSpc>
            </a:pPr>
            <a:r>
              <a:rPr lang="en-GB" altLang="en-US" sz="3200" smtClean="0">
                <a:solidFill>
                  <a:srgbClr val="000000"/>
                </a:solidFill>
                <a:ea typeface="+mn-ea"/>
              </a:rPr>
              <a:t>Assessment</a:t>
            </a:r>
          </a:p>
        </p:txBody>
      </p:sp>
      <p:sp>
        <p:nvSpPr>
          <p:cNvPr id="105478" name="Text Box 6"/>
          <p:cNvSpPr txBox="1">
            <a:spLocks noChangeArrowheads="1"/>
          </p:cNvSpPr>
          <p:nvPr/>
        </p:nvSpPr>
        <p:spPr bwMode="auto">
          <a:xfrm>
            <a:off x="5713413" y="3860800"/>
            <a:ext cx="2097087" cy="134778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sz="3200" smtClean="0">
                <a:solidFill>
                  <a:srgbClr val="000000"/>
                </a:solidFill>
                <a:ea typeface="+mn-ea"/>
              </a:rPr>
              <a:t>Process</a:t>
            </a:r>
          </a:p>
          <a:p>
            <a:pPr algn="ctr" defTabSz="914400" eaLnBrk="1" hangingPunct="1">
              <a:lnSpc>
                <a:spcPct val="85000"/>
              </a:lnSpc>
            </a:pPr>
            <a:r>
              <a:rPr lang="en-GB" altLang="en-US" sz="3200" smtClean="0">
                <a:solidFill>
                  <a:srgbClr val="000000"/>
                </a:solidFill>
                <a:ea typeface="+mn-ea"/>
              </a:rPr>
              <a:t>Evaluation</a:t>
            </a:r>
          </a:p>
          <a:p>
            <a:pPr algn="ctr" defTabSz="914400" eaLnBrk="1" hangingPunct="1">
              <a:lnSpc>
                <a:spcPct val="85000"/>
              </a:lnSpc>
            </a:pPr>
            <a:r>
              <a:rPr lang="en-GB" altLang="en-US" sz="3200" smtClean="0">
                <a:solidFill>
                  <a:srgbClr val="000000"/>
                </a:solidFill>
                <a:ea typeface="+mn-ea"/>
              </a:rPr>
              <a:t>Groups</a:t>
            </a:r>
          </a:p>
        </p:txBody>
      </p:sp>
      <p:sp>
        <p:nvSpPr>
          <p:cNvPr id="105479" name="Freeform 7"/>
          <p:cNvSpPr>
            <a:spLocks/>
          </p:cNvSpPr>
          <p:nvPr/>
        </p:nvSpPr>
        <p:spPr bwMode="auto">
          <a:xfrm>
            <a:off x="1258888" y="2420938"/>
            <a:ext cx="1512887" cy="1512887"/>
          </a:xfrm>
          <a:custGeom>
            <a:avLst/>
            <a:gdLst>
              <a:gd name="T0" fmla="*/ 0 w 953"/>
              <a:gd name="T1" fmla="*/ 2147483647 h 862"/>
              <a:gd name="T2" fmla="*/ 2147483647 w 953"/>
              <a:gd name="T3" fmla="*/ 2147483647 h 862"/>
              <a:gd name="T4" fmla="*/ 2147483647 w 953"/>
              <a:gd name="T5" fmla="*/ 0 h 862"/>
              <a:gd name="T6" fmla="*/ 0 60000 65536"/>
              <a:gd name="T7" fmla="*/ 0 60000 65536"/>
              <a:gd name="T8" fmla="*/ 0 60000 65536"/>
              <a:gd name="T9" fmla="*/ 0 w 953"/>
              <a:gd name="T10" fmla="*/ 0 h 862"/>
              <a:gd name="T11" fmla="*/ 953 w 953"/>
              <a:gd name="T12" fmla="*/ 862 h 862"/>
            </a:gdLst>
            <a:ahLst/>
            <a:cxnLst>
              <a:cxn ang="T6">
                <a:pos x="T0" y="T1"/>
              </a:cxn>
              <a:cxn ang="T7">
                <a:pos x="T2" y="T3"/>
              </a:cxn>
              <a:cxn ang="T8">
                <a:pos x="T4" y="T5"/>
              </a:cxn>
            </a:cxnLst>
            <a:rect l="T9" t="T10" r="T11" b="T12"/>
            <a:pathLst>
              <a:path w="953" h="862">
                <a:moveTo>
                  <a:pt x="0" y="862"/>
                </a:moveTo>
                <a:cubicBezTo>
                  <a:pt x="11" y="639"/>
                  <a:pt x="23" y="416"/>
                  <a:pt x="182" y="272"/>
                </a:cubicBezTo>
                <a:cubicBezTo>
                  <a:pt x="341" y="128"/>
                  <a:pt x="647" y="64"/>
                  <a:pt x="953" y="0"/>
                </a:cubicBezTo>
              </a:path>
            </a:pathLst>
          </a:custGeom>
          <a:noFill/>
          <a:ln w="76200"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5480" name="Freeform 8"/>
          <p:cNvSpPr>
            <a:spLocks/>
          </p:cNvSpPr>
          <p:nvPr/>
        </p:nvSpPr>
        <p:spPr bwMode="auto">
          <a:xfrm>
            <a:off x="6372225" y="2349500"/>
            <a:ext cx="973138" cy="1366838"/>
          </a:xfrm>
          <a:custGeom>
            <a:avLst/>
            <a:gdLst>
              <a:gd name="T0" fmla="*/ 0 w 613"/>
              <a:gd name="T1" fmla="*/ 0 h 861"/>
              <a:gd name="T2" fmla="*/ 2147483647 w 613"/>
              <a:gd name="T3" fmla="*/ 2147483647 h 861"/>
              <a:gd name="T4" fmla="*/ 2147483647 w 613"/>
              <a:gd name="T5" fmla="*/ 2147483647 h 861"/>
              <a:gd name="T6" fmla="*/ 2147483647 w 613"/>
              <a:gd name="T7" fmla="*/ 2147483647 h 861"/>
              <a:gd name="T8" fmla="*/ 0 60000 65536"/>
              <a:gd name="T9" fmla="*/ 0 60000 65536"/>
              <a:gd name="T10" fmla="*/ 0 60000 65536"/>
              <a:gd name="T11" fmla="*/ 0 60000 65536"/>
              <a:gd name="T12" fmla="*/ 0 w 613"/>
              <a:gd name="T13" fmla="*/ 0 h 861"/>
              <a:gd name="T14" fmla="*/ 613 w 613"/>
              <a:gd name="T15" fmla="*/ 861 h 861"/>
            </a:gdLst>
            <a:ahLst/>
            <a:cxnLst>
              <a:cxn ang="T8">
                <a:pos x="T0" y="T1"/>
              </a:cxn>
              <a:cxn ang="T9">
                <a:pos x="T2" y="T3"/>
              </a:cxn>
              <a:cxn ang="T10">
                <a:pos x="T4" y="T5"/>
              </a:cxn>
              <a:cxn ang="T11">
                <a:pos x="T6" y="T7"/>
              </a:cxn>
            </a:cxnLst>
            <a:rect l="T12" t="T13" r="T14" b="T15"/>
            <a:pathLst>
              <a:path w="613" h="861">
                <a:moveTo>
                  <a:pt x="0" y="0"/>
                </a:moveTo>
                <a:cubicBezTo>
                  <a:pt x="132" y="45"/>
                  <a:pt x="265" y="90"/>
                  <a:pt x="363" y="181"/>
                </a:cubicBezTo>
                <a:cubicBezTo>
                  <a:pt x="461" y="272"/>
                  <a:pt x="567" y="431"/>
                  <a:pt x="590" y="544"/>
                </a:cubicBezTo>
                <a:cubicBezTo>
                  <a:pt x="613" y="657"/>
                  <a:pt x="556" y="759"/>
                  <a:pt x="499" y="861"/>
                </a:cubicBezTo>
              </a:path>
            </a:pathLst>
          </a:custGeom>
          <a:noFill/>
          <a:ln w="7620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5481" name="Freeform 10"/>
          <p:cNvSpPr>
            <a:spLocks/>
          </p:cNvSpPr>
          <p:nvPr/>
        </p:nvSpPr>
        <p:spPr bwMode="auto">
          <a:xfrm>
            <a:off x="1908175" y="5589588"/>
            <a:ext cx="4464050" cy="827087"/>
          </a:xfrm>
          <a:custGeom>
            <a:avLst/>
            <a:gdLst>
              <a:gd name="T0" fmla="*/ 2147483647 w 2812"/>
              <a:gd name="T1" fmla="*/ 2147483647 h 521"/>
              <a:gd name="T2" fmla="*/ 2147483647 w 2812"/>
              <a:gd name="T3" fmla="*/ 2147483647 h 521"/>
              <a:gd name="T4" fmla="*/ 2147483647 w 2812"/>
              <a:gd name="T5" fmla="*/ 2147483647 h 521"/>
              <a:gd name="T6" fmla="*/ 0 w 2812"/>
              <a:gd name="T7" fmla="*/ 0 h 521"/>
              <a:gd name="T8" fmla="*/ 0 60000 65536"/>
              <a:gd name="T9" fmla="*/ 0 60000 65536"/>
              <a:gd name="T10" fmla="*/ 0 60000 65536"/>
              <a:gd name="T11" fmla="*/ 0 60000 65536"/>
              <a:gd name="T12" fmla="*/ 0 w 2812"/>
              <a:gd name="T13" fmla="*/ 0 h 521"/>
              <a:gd name="T14" fmla="*/ 2812 w 2812"/>
              <a:gd name="T15" fmla="*/ 521 h 521"/>
            </a:gdLst>
            <a:ahLst/>
            <a:cxnLst>
              <a:cxn ang="T8">
                <a:pos x="T0" y="T1"/>
              </a:cxn>
              <a:cxn ang="T9">
                <a:pos x="T2" y="T3"/>
              </a:cxn>
              <a:cxn ang="T10">
                <a:pos x="T4" y="T5"/>
              </a:cxn>
              <a:cxn ang="T11">
                <a:pos x="T6" y="T7"/>
              </a:cxn>
            </a:cxnLst>
            <a:rect l="T12" t="T13" r="T14" b="T15"/>
            <a:pathLst>
              <a:path w="2812" h="521">
                <a:moveTo>
                  <a:pt x="2812" y="181"/>
                </a:moveTo>
                <a:cubicBezTo>
                  <a:pt x="2600" y="272"/>
                  <a:pt x="2389" y="363"/>
                  <a:pt x="2041" y="408"/>
                </a:cubicBezTo>
                <a:cubicBezTo>
                  <a:pt x="1693" y="453"/>
                  <a:pt x="1065" y="521"/>
                  <a:pt x="725" y="453"/>
                </a:cubicBezTo>
                <a:cubicBezTo>
                  <a:pt x="385" y="385"/>
                  <a:pt x="192" y="192"/>
                  <a:pt x="0" y="0"/>
                </a:cubicBezTo>
              </a:path>
            </a:pathLst>
          </a:custGeom>
          <a:noFill/>
          <a:ln w="7620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5482" name="Freeform 11"/>
          <p:cNvSpPr>
            <a:spLocks/>
          </p:cNvSpPr>
          <p:nvPr/>
        </p:nvSpPr>
        <p:spPr bwMode="auto">
          <a:xfrm>
            <a:off x="3419475" y="3284538"/>
            <a:ext cx="647700" cy="720725"/>
          </a:xfrm>
          <a:custGeom>
            <a:avLst/>
            <a:gdLst>
              <a:gd name="T0" fmla="*/ 2147483647 w 408"/>
              <a:gd name="T1" fmla="*/ 0 h 454"/>
              <a:gd name="T2" fmla="*/ 2147483647 w 408"/>
              <a:gd name="T3" fmla="*/ 2147483647 h 454"/>
              <a:gd name="T4" fmla="*/ 0 w 408"/>
              <a:gd name="T5" fmla="*/ 2147483647 h 454"/>
              <a:gd name="T6" fmla="*/ 0 60000 65536"/>
              <a:gd name="T7" fmla="*/ 0 60000 65536"/>
              <a:gd name="T8" fmla="*/ 0 60000 65536"/>
              <a:gd name="T9" fmla="*/ 0 w 408"/>
              <a:gd name="T10" fmla="*/ 0 h 454"/>
              <a:gd name="T11" fmla="*/ 408 w 408"/>
              <a:gd name="T12" fmla="*/ 454 h 454"/>
            </a:gdLst>
            <a:ahLst/>
            <a:cxnLst>
              <a:cxn ang="T6">
                <a:pos x="T0" y="T1"/>
              </a:cxn>
              <a:cxn ang="T7">
                <a:pos x="T2" y="T3"/>
              </a:cxn>
              <a:cxn ang="T8">
                <a:pos x="T4" y="T5"/>
              </a:cxn>
            </a:cxnLst>
            <a:rect l="T9" t="T10" r="T11" b="T12"/>
            <a:pathLst>
              <a:path w="408" h="454">
                <a:moveTo>
                  <a:pt x="408" y="0"/>
                </a:moveTo>
                <a:cubicBezTo>
                  <a:pt x="397" y="98"/>
                  <a:pt x="386" y="196"/>
                  <a:pt x="318" y="272"/>
                </a:cubicBezTo>
                <a:cubicBezTo>
                  <a:pt x="250" y="348"/>
                  <a:pt x="53" y="424"/>
                  <a:pt x="0" y="454"/>
                </a:cubicBezTo>
              </a:path>
            </a:pathLst>
          </a:custGeom>
          <a:noFill/>
          <a:ln w="76200"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914400">
              <a:lnSpc>
                <a:spcPct val="85000"/>
              </a:lnSpc>
            </a:pPr>
            <a:endParaRPr lang="en-AU" sz="1200" smtClean="0">
              <a:solidFill>
                <a:srgbClr val="000000"/>
              </a:solidFill>
              <a:latin typeface="Arial" pitchFamily="34" charset="0"/>
              <a:ea typeface="+mn-ea"/>
            </a:endParaRPr>
          </a:p>
        </p:txBody>
      </p:sp>
      <p:sp>
        <p:nvSpPr>
          <p:cNvPr id="105483" name="Text Box 12"/>
          <p:cNvSpPr txBox="1">
            <a:spLocks noChangeArrowheads="1"/>
          </p:cNvSpPr>
          <p:nvPr/>
        </p:nvSpPr>
        <p:spPr bwMode="auto">
          <a:xfrm>
            <a:off x="7235825" y="2205038"/>
            <a:ext cx="16510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r>
              <a:rPr lang="en-GB" altLang="en-US" sz="2800" smtClean="0">
                <a:solidFill>
                  <a:srgbClr val="FF3300"/>
                </a:solidFill>
                <a:ea typeface="+mn-ea"/>
              </a:rPr>
              <a:t>Top 10</a:t>
            </a:r>
          </a:p>
          <a:p>
            <a:pPr defTabSz="914400" eaLnBrk="1" hangingPunct="1">
              <a:lnSpc>
                <a:spcPct val="85000"/>
              </a:lnSpc>
            </a:pPr>
            <a:r>
              <a:rPr lang="en-GB" altLang="en-US" sz="2800" smtClean="0">
                <a:solidFill>
                  <a:srgbClr val="FF3300"/>
                </a:solidFill>
                <a:ea typeface="+mn-ea"/>
              </a:rPr>
              <a:t>problems</a:t>
            </a:r>
          </a:p>
        </p:txBody>
      </p:sp>
      <p:sp>
        <p:nvSpPr>
          <p:cNvPr id="105484" name="Text Box 13"/>
          <p:cNvSpPr txBox="1">
            <a:spLocks noChangeArrowheads="1"/>
          </p:cNvSpPr>
          <p:nvPr/>
        </p:nvSpPr>
        <p:spPr bwMode="auto">
          <a:xfrm>
            <a:off x="1676400" y="3160713"/>
            <a:ext cx="12938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sz="2800" smtClean="0">
                <a:solidFill>
                  <a:srgbClr val="333399"/>
                </a:solidFill>
                <a:ea typeface="+mn-ea"/>
              </a:rPr>
              <a:t>Annual</a:t>
            </a:r>
          </a:p>
          <a:p>
            <a:pPr algn="ctr" defTabSz="914400" eaLnBrk="1" hangingPunct="1">
              <a:lnSpc>
                <a:spcPct val="85000"/>
              </a:lnSpc>
            </a:pPr>
            <a:r>
              <a:rPr lang="en-GB" altLang="en-US" sz="2800" smtClean="0">
                <a:solidFill>
                  <a:srgbClr val="333399"/>
                </a:solidFill>
                <a:ea typeface="+mn-ea"/>
              </a:rPr>
              <a:t>cycle</a:t>
            </a:r>
          </a:p>
        </p:txBody>
      </p:sp>
      <p:sp>
        <p:nvSpPr>
          <p:cNvPr id="105485" name="Text Box 14"/>
          <p:cNvSpPr txBox="1">
            <a:spLocks noChangeArrowheads="1"/>
          </p:cNvSpPr>
          <p:nvPr/>
        </p:nvSpPr>
        <p:spPr bwMode="auto">
          <a:xfrm>
            <a:off x="5800725" y="5805488"/>
            <a:ext cx="317658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algn="ctr" defTabSz="914400" eaLnBrk="1" hangingPunct="1">
              <a:lnSpc>
                <a:spcPct val="85000"/>
              </a:lnSpc>
            </a:pPr>
            <a:r>
              <a:rPr lang="en-GB" altLang="en-US" sz="2800" smtClean="0">
                <a:solidFill>
                  <a:srgbClr val="333399"/>
                </a:solidFill>
                <a:ea typeface="+mn-ea"/>
              </a:rPr>
              <a:t>Progress</a:t>
            </a:r>
          </a:p>
          <a:p>
            <a:pPr algn="ctr" defTabSz="914400" eaLnBrk="1" hangingPunct="1">
              <a:lnSpc>
                <a:spcPct val="85000"/>
              </a:lnSpc>
            </a:pPr>
            <a:r>
              <a:rPr lang="en-GB" altLang="en-US" sz="2800" smtClean="0">
                <a:solidFill>
                  <a:srgbClr val="333399"/>
                </a:solidFill>
                <a:ea typeface="+mn-ea"/>
              </a:rPr>
              <a:t>Reviewed annually</a:t>
            </a:r>
          </a:p>
        </p:txBody>
      </p:sp>
    </p:spTree>
    <p:extLst>
      <p:ext uri="{BB962C8B-B14F-4D97-AF65-F5344CB8AC3E}">
        <p14:creationId xmlns:p14="http://schemas.microsoft.com/office/powerpoint/2010/main" val="859468875"/>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3"/>
          <p:cNvSpPr>
            <a:spLocks noChangeArrowheads="1"/>
          </p:cNvSpPr>
          <p:nvPr/>
        </p:nvSpPr>
        <p:spPr bwMode="auto">
          <a:xfrm>
            <a:off x="1752600" y="152400"/>
            <a:ext cx="693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a:lnSpc>
                <a:spcPct val="85000"/>
              </a:lnSpc>
            </a:pPr>
            <a:r>
              <a:rPr lang="en-US" altLang="en-US" sz="4000" smtClean="0">
                <a:solidFill>
                  <a:srgbClr val="333399"/>
                </a:solidFill>
                <a:ea typeface="+mn-ea"/>
              </a:rPr>
              <a:t>Principles of UM partnerships</a:t>
            </a:r>
            <a:br>
              <a:rPr lang="en-US" altLang="en-US" sz="4000" smtClean="0">
                <a:solidFill>
                  <a:srgbClr val="333399"/>
                </a:solidFill>
                <a:ea typeface="+mn-ea"/>
              </a:rPr>
            </a:br>
            <a:endParaRPr lang="en-GB" altLang="en-US" sz="4000" smtClean="0">
              <a:solidFill>
                <a:srgbClr val="333399"/>
              </a:solidFill>
              <a:ea typeface="+mn-ea"/>
            </a:endParaRPr>
          </a:p>
        </p:txBody>
      </p:sp>
      <p:sp>
        <p:nvSpPr>
          <p:cNvPr id="96259" name="Rectangle 16"/>
          <p:cNvSpPr>
            <a:spLocks noChangeArrowheads="1"/>
          </p:cNvSpPr>
          <p:nvPr/>
        </p:nvSpPr>
        <p:spPr bwMode="auto">
          <a:xfrm>
            <a:off x="0" y="3429000"/>
            <a:ext cx="9144000" cy="0"/>
          </a:xfrm>
          <a:prstGeom prst="rect">
            <a:avLst/>
          </a:prstGeom>
          <a:solidFill>
            <a:srgbClr val="F0F4F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6260" name="Rectangle 17"/>
          <p:cNvSpPr>
            <a:spLocks noChangeArrowheads="1"/>
          </p:cNvSpPr>
          <p:nvPr/>
        </p:nvSpPr>
        <p:spPr bwMode="auto">
          <a:xfrm>
            <a:off x="0" y="3429000"/>
            <a:ext cx="9144000" cy="0"/>
          </a:xfrm>
          <a:prstGeom prst="rect">
            <a:avLst/>
          </a:prstGeom>
          <a:solidFill>
            <a:srgbClr val="F0F4F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9626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1200">
                <a:solidFill>
                  <a:schemeClr val="bg1"/>
                </a:solidFill>
                <a:latin typeface="Arial" pitchFamily="34" charset="0"/>
              </a:defRPr>
            </a:lvl1pPr>
            <a:lvl2pPr marL="742950" indent="-285750" eaLnBrk="0" hangingPunct="0">
              <a:defRPr sz="1200">
                <a:solidFill>
                  <a:schemeClr val="bg1"/>
                </a:solidFill>
                <a:latin typeface="Arial" pitchFamily="34" charset="0"/>
              </a:defRPr>
            </a:lvl2pPr>
            <a:lvl3pPr marL="1143000" indent="-228600" eaLnBrk="0" hangingPunct="0">
              <a:defRPr sz="1200">
                <a:solidFill>
                  <a:schemeClr val="bg1"/>
                </a:solidFill>
                <a:latin typeface="Arial" pitchFamily="34" charset="0"/>
              </a:defRPr>
            </a:lvl3pPr>
            <a:lvl4pPr marL="1600200" indent="-228600" eaLnBrk="0" hangingPunct="0">
              <a:defRPr sz="1200">
                <a:solidFill>
                  <a:schemeClr val="bg1"/>
                </a:solidFill>
                <a:latin typeface="Arial" pitchFamily="34" charset="0"/>
              </a:defRPr>
            </a:lvl4pPr>
            <a:lvl5pPr marL="2057400" indent="-228600" eaLnBrk="0" hangingPunct="0">
              <a:defRPr sz="1200">
                <a:solidFill>
                  <a:schemeClr val="bg1"/>
                </a:solidFill>
                <a:latin typeface="Arial" pitchFamily="34" charset="0"/>
              </a:defRPr>
            </a:lvl5pPr>
            <a:lvl6pPr marL="2514600" indent="-228600" eaLnBrk="0" fontAlgn="base" hangingPunct="0">
              <a:lnSpc>
                <a:spcPct val="85000"/>
              </a:lnSpc>
              <a:spcBef>
                <a:spcPct val="0"/>
              </a:spcBef>
              <a:spcAft>
                <a:spcPct val="0"/>
              </a:spcAft>
              <a:defRPr sz="1200">
                <a:solidFill>
                  <a:schemeClr val="bg1"/>
                </a:solidFill>
                <a:latin typeface="Arial" pitchFamily="34" charset="0"/>
              </a:defRPr>
            </a:lvl6pPr>
            <a:lvl7pPr marL="2971800" indent="-228600" eaLnBrk="0" fontAlgn="base" hangingPunct="0">
              <a:lnSpc>
                <a:spcPct val="85000"/>
              </a:lnSpc>
              <a:spcBef>
                <a:spcPct val="0"/>
              </a:spcBef>
              <a:spcAft>
                <a:spcPct val="0"/>
              </a:spcAft>
              <a:defRPr sz="1200">
                <a:solidFill>
                  <a:schemeClr val="bg1"/>
                </a:solidFill>
                <a:latin typeface="Arial" pitchFamily="34" charset="0"/>
              </a:defRPr>
            </a:lvl7pPr>
            <a:lvl8pPr marL="3429000" indent="-228600" eaLnBrk="0" fontAlgn="base" hangingPunct="0">
              <a:lnSpc>
                <a:spcPct val="85000"/>
              </a:lnSpc>
              <a:spcBef>
                <a:spcPct val="0"/>
              </a:spcBef>
              <a:spcAft>
                <a:spcPct val="0"/>
              </a:spcAft>
              <a:defRPr sz="1200">
                <a:solidFill>
                  <a:schemeClr val="bg1"/>
                </a:solidFill>
                <a:latin typeface="Arial" pitchFamily="34" charset="0"/>
              </a:defRPr>
            </a:lvl8pPr>
            <a:lvl9pPr marL="3886200" indent="-228600" eaLnBrk="0" fontAlgn="base" hangingPunct="0">
              <a:lnSpc>
                <a:spcPct val="85000"/>
              </a:lnSpc>
              <a:spcBef>
                <a:spcPct val="0"/>
              </a:spcBef>
              <a:spcAft>
                <a:spcPct val="0"/>
              </a:spcAft>
              <a:defRPr sz="1200">
                <a:solidFill>
                  <a:schemeClr val="bg1"/>
                </a:solidFill>
                <a:latin typeface="Arial" pitchFamily="34" charset="0"/>
              </a:defRPr>
            </a:lvl9pPr>
          </a:lstStyle>
          <a:p>
            <a:pPr defTabSz="914400" eaLnBrk="1" hangingPunct="1">
              <a:lnSpc>
                <a:spcPct val="85000"/>
              </a:lnSpc>
            </a:pPr>
            <a:endParaRPr lang="en-US" altLang="en-US" smtClean="0">
              <a:solidFill>
                <a:srgbClr val="000000"/>
              </a:solidFill>
              <a:ea typeface="+mn-ea"/>
            </a:endParaRPr>
          </a:p>
        </p:txBody>
      </p:sp>
      <p:sp>
        <p:nvSpPr>
          <p:cNvPr id="8" name="Rectangle 7"/>
          <p:cNvSpPr/>
          <p:nvPr/>
        </p:nvSpPr>
        <p:spPr bwMode="auto">
          <a:xfrm>
            <a:off x="1828800" y="990600"/>
            <a:ext cx="6781800" cy="1033463"/>
          </a:xfrm>
          <a:prstGeom prst="rect">
            <a:avLst/>
          </a:prstGeom>
          <a:solidFill>
            <a:schemeClr val="tx1">
              <a:lumMod val="95000"/>
            </a:schemeClr>
          </a:solidFill>
          <a:ln w="9525" cap="flat" cmpd="sng" algn="ctr">
            <a:noFill/>
            <a:prstDash val="solid"/>
            <a:round/>
            <a:headEnd type="none" w="med" len="med"/>
            <a:tailEnd type="none" w="med" len="med"/>
          </a:ln>
          <a:effectLst/>
        </p:spPr>
        <p:txBody>
          <a:bodyPr>
            <a:spAutoFit/>
          </a:bodyPr>
          <a:lstStyle/>
          <a:p>
            <a:pPr defTabSz="914400">
              <a:lnSpc>
                <a:spcPct val="85000"/>
              </a:lnSpc>
              <a:defRPr/>
            </a:pPr>
            <a:r>
              <a:rPr lang="en-GB" sz="2400" dirty="0">
                <a:solidFill>
                  <a:srgbClr val="FF0000"/>
                </a:solidFill>
                <a:latin typeface="Arial"/>
                <a:ea typeface="+mn-ea"/>
              </a:rPr>
              <a:t>The more a UM partner can invest and support itself, the more a partner can influence strategic direction of model development and own the UM</a:t>
            </a:r>
            <a:endParaRPr lang="en-GB" sz="1400" dirty="0">
              <a:solidFill>
                <a:srgbClr val="FF0000"/>
              </a:solidFill>
              <a:latin typeface="Arial"/>
              <a:ea typeface="+mn-ea"/>
            </a:endParaRPr>
          </a:p>
        </p:txBody>
      </p:sp>
      <p:sp>
        <p:nvSpPr>
          <p:cNvPr id="10" name="Rectangle 9"/>
          <p:cNvSpPr/>
          <p:nvPr/>
        </p:nvSpPr>
        <p:spPr bwMode="auto">
          <a:xfrm>
            <a:off x="304800" y="2133600"/>
            <a:ext cx="4191000" cy="2101850"/>
          </a:xfrm>
          <a:prstGeom prst="rect">
            <a:avLst/>
          </a:prstGeom>
          <a:solidFill>
            <a:schemeClr val="tx1">
              <a:lumMod val="95000"/>
            </a:schemeClr>
          </a:solidFill>
          <a:ln w="9525" cap="flat" cmpd="sng" algn="ctr">
            <a:noFill/>
            <a:prstDash val="solid"/>
            <a:round/>
            <a:headEnd type="none" w="med" len="med"/>
            <a:tailEnd type="none" w="med" len="med"/>
          </a:ln>
          <a:effectLst/>
        </p:spPr>
        <p:txBody>
          <a:bodyPr>
            <a:spAutoFit/>
          </a:bodyPr>
          <a:lstStyle/>
          <a:p>
            <a:pPr defTabSz="914400">
              <a:lnSpc>
                <a:spcPct val="85000"/>
              </a:lnSpc>
              <a:defRPr/>
            </a:pPr>
            <a:r>
              <a:rPr lang="en-GB" sz="2000" dirty="0">
                <a:solidFill>
                  <a:srgbClr val="0000FF"/>
                </a:solidFill>
                <a:ea typeface="+mn-ea"/>
              </a:rPr>
              <a:t>Core partners:</a:t>
            </a:r>
          </a:p>
          <a:p>
            <a:pPr defTabSz="914400">
              <a:lnSpc>
                <a:spcPct val="85000"/>
              </a:lnSpc>
              <a:defRPr/>
            </a:pPr>
            <a:endParaRPr lang="en-GB" sz="800" dirty="0">
              <a:solidFill>
                <a:srgbClr val="000000"/>
              </a:solidFill>
              <a:ea typeface="+mn-ea"/>
            </a:endParaRPr>
          </a:p>
          <a:p>
            <a:pPr marL="177800" indent="-177800" defTabSz="914400">
              <a:lnSpc>
                <a:spcPct val="85000"/>
              </a:lnSpc>
              <a:spcBef>
                <a:spcPts val="600"/>
              </a:spcBef>
              <a:buFont typeface="Arial" pitchFamily="34" charset="0"/>
              <a:buChar char="•"/>
              <a:defRPr/>
            </a:pPr>
            <a:r>
              <a:rPr lang="en-GB" dirty="0">
                <a:solidFill>
                  <a:srgbClr val="000000"/>
                </a:solidFill>
                <a:ea typeface="+mn-ea"/>
              </a:rPr>
              <a:t>Commit 4FTE to joint development</a:t>
            </a:r>
          </a:p>
          <a:p>
            <a:pPr marL="177800" indent="-177800" defTabSz="914400">
              <a:lnSpc>
                <a:spcPct val="85000"/>
              </a:lnSpc>
              <a:spcBef>
                <a:spcPts val="600"/>
              </a:spcBef>
              <a:buFont typeface="Arial" pitchFamily="34" charset="0"/>
              <a:buChar char="•"/>
              <a:defRPr/>
            </a:pPr>
            <a:r>
              <a:rPr lang="en-GB" dirty="0">
                <a:solidFill>
                  <a:srgbClr val="000000"/>
                </a:solidFill>
                <a:ea typeface="+mn-ea"/>
              </a:rPr>
              <a:t>Locally run and support operations &amp; upgrades and fund central support</a:t>
            </a:r>
          </a:p>
          <a:p>
            <a:pPr marL="177800" indent="-177800" defTabSz="914400">
              <a:lnSpc>
                <a:spcPct val="85000"/>
              </a:lnSpc>
              <a:spcBef>
                <a:spcPts val="600"/>
              </a:spcBef>
              <a:buFont typeface="Arial" pitchFamily="34" charset="0"/>
              <a:buChar char="•"/>
              <a:defRPr/>
            </a:pPr>
            <a:r>
              <a:rPr lang="en-GB" dirty="0">
                <a:solidFill>
                  <a:srgbClr val="000000"/>
                </a:solidFill>
                <a:ea typeface="+mn-ea"/>
              </a:rPr>
              <a:t>Member of board sets direction of joint work, controls funds &amp; influences decisions on model development</a:t>
            </a:r>
          </a:p>
        </p:txBody>
      </p:sp>
      <p:sp>
        <p:nvSpPr>
          <p:cNvPr id="11" name="Rectangle 10"/>
          <p:cNvSpPr/>
          <p:nvPr/>
        </p:nvSpPr>
        <p:spPr bwMode="auto">
          <a:xfrm>
            <a:off x="5943600" y="4572000"/>
            <a:ext cx="2819400" cy="1789113"/>
          </a:xfrm>
          <a:prstGeom prst="rect">
            <a:avLst/>
          </a:prstGeom>
          <a:solidFill>
            <a:schemeClr val="tx1">
              <a:lumMod val="95000"/>
            </a:schemeClr>
          </a:solidFill>
          <a:ln w="9525" cap="flat" cmpd="sng" algn="ctr">
            <a:noFill/>
            <a:prstDash val="solid"/>
            <a:round/>
            <a:headEnd type="none" w="med" len="med"/>
            <a:tailEnd type="none" w="med" len="med"/>
          </a:ln>
          <a:effectLst/>
        </p:spPr>
        <p:txBody>
          <a:bodyPr>
            <a:spAutoFit/>
          </a:bodyPr>
          <a:lstStyle/>
          <a:p>
            <a:pPr defTabSz="914400">
              <a:lnSpc>
                <a:spcPct val="85000"/>
              </a:lnSpc>
              <a:defRPr/>
            </a:pPr>
            <a:r>
              <a:rPr lang="en-GB" sz="2000" dirty="0">
                <a:solidFill>
                  <a:srgbClr val="0000FF"/>
                </a:solidFill>
                <a:ea typeface="+mn-ea"/>
              </a:rPr>
              <a:t>Research partners:</a:t>
            </a:r>
          </a:p>
          <a:p>
            <a:pPr defTabSz="914400">
              <a:lnSpc>
                <a:spcPct val="85000"/>
              </a:lnSpc>
              <a:defRPr/>
            </a:pPr>
            <a:endParaRPr lang="en-GB" sz="800" dirty="0">
              <a:solidFill>
                <a:srgbClr val="000000"/>
              </a:solidFill>
              <a:ea typeface="+mn-ea"/>
            </a:endParaRPr>
          </a:p>
          <a:p>
            <a:pPr marL="177800" indent="-177800" defTabSz="914400">
              <a:lnSpc>
                <a:spcPct val="85000"/>
              </a:lnSpc>
              <a:spcBef>
                <a:spcPts val="600"/>
              </a:spcBef>
              <a:buFont typeface="Arial" pitchFamily="34" charset="0"/>
              <a:buChar char="•"/>
              <a:defRPr/>
            </a:pPr>
            <a:r>
              <a:rPr lang="en-GB" dirty="0">
                <a:solidFill>
                  <a:srgbClr val="000000"/>
                </a:solidFill>
                <a:ea typeface="+mn-ea"/>
              </a:rPr>
              <a:t>Non operational users able to commit to joint development</a:t>
            </a:r>
          </a:p>
          <a:p>
            <a:pPr marL="177800" indent="-177800" defTabSz="914400">
              <a:lnSpc>
                <a:spcPct val="85000"/>
              </a:lnSpc>
              <a:spcBef>
                <a:spcPts val="600"/>
              </a:spcBef>
              <a:buFont typeface="Arial" pitchFamily="34" charset="0"/>
              <a:buChar char="•"/>
              <a:defRPr/>
            </a:pPr>
            <a:r>
              <a:rPr lang="en-GB" dirty="0">
                <a:solidFill>
                  <a:srgbClr val="000000"/>
                </a:solidFill>
                <a:ea typeface="+mn-ea"/>
              </a:rPr>
              <a:t>May fund central support if needed</a:t>
            </a:r>
          </a:p>
        </p:txBody>
      </p:sp>
      <p:sp>
        <p:nvSpPr>
          <p:cNvPr id="12" name="Rectangle 11"/>
          <p:cNvSpPr/>
          <p:nvPr/>
        </p:nvSpPr>
        <p:spPr bwMode="auto">
          <a:xfrm>
            <a:off x="4724400" y="2133600"/>
            <a:ext cx="4114800" cy="2101850"/>
          </a:xfrm>
          <a:prstGeom prst="rect">
            <a:avLst/>
          </a:prstGeom>
          <a:solidFill>
            <a:schemeClr val="tx1">
              <a:lumMod val="95000"/>
            </a:schemeClr>
          </a:solidFill>
          <a:ln w="9525" cap="flat" cmpd="sng" algn="ctr">
            <a:noFill/>
            <a:prstDash val="solid"/>
            <a:round/>
            <a:headEnd type="none" w="med" len="med"/>
            <a:tailEnd type="none" w="med" len="med"/>
          </a:ln>
          <a:effectLst/>
        </p:spPr>
        <p:txBody>
          <a:bodyPr>
            <a:spAutoFit/>
          </a:bodyPr>
          <a:lstStyle/>
          <a:p>
            <a:pPr defTabSz="914400">
              <a:lnSpc>
                <a:spcPct val="85000"/>
              </a:lnSpc>
              <a:defRPr/>
            </a:pPr>
            <a:r>
              <a:rPr lang="en-GB" sz="2000" dirty="0">
                <a:solidFill>
                  <a:srgbClr val="0000FF"/>
                </a:solidFill>
                <a:ea typeface="+mn-ea"/>
              </a:rPr>
              <a:t>Associate partners:</a:t>
            </a:r>
          </a:p>
          <a:p>
            <a:pPr defTabSz="914400">
              <a:lnSpc>
                <a:spcPct val="85000"/>
              </a:lnSpc>
              <a:defRPr/>
            </a:pPr>
            <a:endParaRPr lang="en-GB" sz="800" dirty="0">
              <a:solidFill>
                <a:srgbClr val="000000"/>
              </a:solidFill>
              <a:ea typeface="+mn-ea"/>
            </a:endParaRPr>
          </a:p>
          <a:p>
            <a:pPr marL="177800" indent="-177800" defTabSz="914400">
              <a:lnSpc>
                <a:spcPct val="85000"/>
              </a:lnSpc>
              <a:spcBef>
                <a:spcPts val="600"/>
              </a:spcBef>
              <a:buFont typeface="Arial" pitchFamily="34" charset="0"/>
              <a:buChar char="•"/>
              <a:defRPr/>
            </a:pPr>
            <a:r>
              <a:rPr lang="en-GB" dirty="0">
                <a:solidFill>
                  <a:srgbClr val="000000"/>
                </a:solidFill>
                <a:ea typeface="+mn-ea"/>
              </a:rPr>
              <a:t>Some commitment to joint development</a:t>
            </a:r>
          </a:p>
          <a:p>
            <a:pPr marL="177800" indent="-177800" defTabSz="914400">
              <a:lnSpc>
                <a:spcPct val="85000"/>
              </a:lnSpc>
              <a:spcBef>
                <a:spcPts val="600"/>
              </a:spcBef>
              <a:buFont typeface="Arial" pitchFamily="34" charset="0"/>
              <a:buChar char="•"/>
              <a:defRPr/>
            </a:pPr>
            <a:r>
              <a:rPr lang="en-GB" dirty="0">
                <a:solidFill>
                  <a:srgbClr val="000000"/>
                </a:solidFill>
                <a:ea typeface="+mn-ea"/>
              </a:rPr>
              <a:t>Locally run and support operations &amp; upgrades and fund central support</a:t>
            </a:r>
          </a:p>
          <a:p>
            <a:pPr marL="177800" indent="-177800" defTabSz="914400">
              <a:lnSpc>
                <a:spcPct val="85000"/>
              </a:lnSpc>
              <a:spcBef>
                <a:spcPts val="600"/>
              </a:spcBef>
              <a:buFont typeface="Arial" pitchFamily="34" charset="0"/>
              <a:buChar char="•"/>
              <a:defRPr/>
            </a:pPr>
            <a:r>
              <a:rPr lang="en-GB" dirty="0">
                <a:solidFill>
                  <a:srgbClr val="000000"/>
                </a:solidFill>
                <a:ea typeface="+mn-ea"/>
              </a:rPr>
              <a:t>Feed views to the board</a:t>
            </a:r>
          </a:p>
          <a:p>
            <a:pPr marL="177800" indent="-177800" defTabSz="914400">
              <a:lnSpc>
                <a:spcPct val="85000"/>
              </a:lnSpc>
              <a:buFont typeface="Arial" pitchFamily="34" charset="0"/>
              <a:buChar char="•"/>
              <a:defRPr/>
            </a:pPr>
            <a:endParaRPr lang="en-GB" dirty="0">
              <a:solidFill>
                <a:srgbClr val="000000"/>
              </a:solidFill>
              <a:ea typeface="+mn-ea"/>
            </a:endParaRPr>
          </a:p>
        </p:txBody>
      </p:sp>
      <p:graphicFrame>
        <p:nvGraphicFramePr>
          <p:cNvPr id="13" name="Organization Chart 27"/>
          <p:cNvGraphicFramePr/>
          <p:nvPr/>
        </p:nvGraphicFramePr>
        <p:xfrm>
          <a:off x="381000" y="4220845"/>
          <a:ext cx="5274310" cy="2637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9286438"/>
      </p:ext>
    </p:extLst>
  </p:cSld>
  <p:clrMapOvr>
    <a:masterClrMapping/>
  </p:clrMapOvr>
  <p:transition>
    <p:wipe/>
  </p:transition>
  <p:timing>
    <p:tnLst>
      <p:par>
        <p:cTn id="1" dur="indefinite" restart="never" nodeType="tmRoot"/>
      </p:par>
    </p:tnLst>
  </p:timing>
</p:sld>
</file>

<file path=ppt/theme/_rels/theme13.xml.rels><?xml version="1.0" encoding="UTF-8" standalone="yes"?>
<Relationships xmlns="http://schemas.openxmlformats.org/package/2006/relationships"><Relationship Id="rId1" Type="http://schemas.openxmlformats.org/officeDocument/2006/relationships/image" Target="../media/image24.png"/></Relationships>
</file>

<file path=ppt/theme/theme1.xml><?xml version="1.0" encoding="utf-8"?>
<a:theme xmlns:a="http://schemas.openxmlformats.org/drawingml/2006/main" name="Bureau_Generic_2012_v2">
  <a:themeElements>
    <a:clrScheme name="Bureau Standard 2">
      <a:dk1>
        <a:srgbClr val="666666"/>
      </a:dk1>
      <a:lt1>
        <a:srgbClr val="FFFFFF"/>
      </a:lt1>
      <a:dk2>
        <a:srgbClr val="34657F"/>
      </a:dk2>
      <a:lt2>
        <a:srgbClr val="EEECE1"/>
      </a:lt2>
      <a:accent1>
        <a:srgbClr val="00AFD7"/>
      </a:accent1>
      <a:accent2>
        <a:srgbClr val="34657F"/>
      </a:accent2>
      <a:accent3>
        <a:srgbClr val="FFFFFF"/>
      </a:accent3>
      <a:accent4>
        <a:srgbClr val="565656"/>
      </a:accent4>
      <a:accent5>
        <a:srgbClr val="AAD4E8"/>
      </a:accent5>
      <a:accent6>
        <a:srgbClr val="2E5B72"/>
      </a:accent6>
      <a:hlink>
        <a:srgbClr val="00AFD7"/>
      </a:hlink>
      <a:folHlink>
        <a:srgbClr val="671E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ureau Standard 1">
        <a:dk1>
          <a:srgbClr val="666666"/>
        </a:dk1>
        <a:lt1>
          <a:srgbClr val="FFFFFF"/>
        </a:lt1>
        <a:dk2>
          <a:srgbClr val="1F497D"/>
        </a:dk2>
        <a:lt2>
          <a:srgbClr val="EEECE1"/>
        </a:lt2>
        <a:accent1>
          <a:srgbClr val="10ADDA"/>
        </a:accent1>
        <a:accent2>
          <a:srgbClr val="2A597A"/>
        </a:accent2>
        <a:accent3>
          <a:srgbClr val="FFFFFF"/>
        </a:accent3>
        <a:accent4>
          <a:srgbClr val="565656"/>
        </a:accent4>
        <a:accent5>
          <a:srgbClr val="AAD3EA"/>
        </a:accent5>
        <a:accent6>
          <a:srgbClr val="25506E"/>
        </a:accent6>
        <a:hlink>
          <a:srgbClr val="FF0000"/>
        </a:hlink>
        <a:folHlink>
          <a:srgbClr val="FFE100"/>
        </a:folHlink>
      </a:clrScheme>
      <a:clrMap bg1="lt1" tx1="dk1" bg2="lt2" tx2="dk2" accent1="accent1" accent2="accent2" accent3="accent3" accent4="accent4" accent5="accent5" accent6="accent6" hlink="hlink" folHlink="folHlink"/>
    </a:extraClrScheme>
    <a:extraClrScheme>
      <a:clrScheme name="Bureau Standard 2">
        <a:dk1>
          <a:srgbClr val="666666"/>
        </a:dk1>
        <a:lt1>
          <a:srgbClr val="FFFFFF"/>
        </a:lt1>
        <a:dk2>
          <a:srgbClr val="34657F"/>
        </a:dk2>
        <a:lt2>
          <a:srgbClr val="EEECE1"/>
        </a:lt2>
        <a:accent1>
          <a:srgbClr val="00AFD7"/>
        </a:accent1>
        <a:accent2>
          <a:srgbClr val="34657F"/>
        </a:accent2>
        <a:accent3>
          <a:srgbClr val="FFFFFF"/>
        </a:accent3>
        <a:accent4>
          <a:srgbClr val="565656"/>
        </a:accent4>
        <a:accent5>
          <a:srgbClr val="AAD4E8"/>
        </a:accent5>
        <a:accent6>
          <a:srgbClr val="2E5B72"/>
        </a:accent6>
        <a:hlink>
          <a:srgbClr val="00AFD7"/>
        </a:hlink>
        <a:folHlink>
          <a:srgbClr val="671E75"/>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MO_standard_template_14_0085">
  <a:themeElements>
    <a:clrScheme name="Corporate pallette">
      <a:dk1>
        <a:srgbClr val="000000"/>
      </a:dk1>
      <a:lt1>
        <a:srgbClr val="FFFFFF"/>
      </a:lt1>
      <a:dk2>
        <a:srgbClr val="9CA299"/>
      </a:dk2>
      <a:lt2>
        <a:srgbClr val="00ADD0"/>
      </a:lt2>
      <a:accent1>
        <a:srgbClr val="8F8DCB"/>
      </a:accent1>
      <a:accent2>
        <a:srgbClr val="878800"/>
      </a:accent2>
      <a:accent3>
        <a:srgbClr val="031F73"/>
      </a:accent3>
      <a:accent4>
        <a:srgbClr val="9CA299"/>
      </a:accent4>
      <a:accent5>
        <a:srgbClr val="CCFF33"/>
      </a:accent5>
      <a:accent6>
        <a:srgbClr val="D7A900"/>
      </a:accent6>
      <a:hlink>
        <a:srgbClr val="9CA299"/>
      </a:hlink>
      <a:folHlink>
        <a:srgbClr val="ED2939"/>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4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4400" b="0" i="0" u="none" strike="noStrike" cap="none" normalizeH="0" baseline="0" smtClean="0">
            <a:ln>
              <a:noFill/>
            </a:ln>
            <a:solidFill>
              <a:schemeClr val="tx2"/>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CCFF33"/>
        </a:folHlink>
      </a:clrScheme>
      <a:clrMap bg1="dk2" tx1="lt1" bg2="dk1" tx2="lt2" accent1="accent1" accent2="accent2" accent3="accent3" accent4="accent4" accent5="accent5" accent6="accent6" hlink="hlink" folHlink="folHlink"/>
    </a:extraClrScheme>
    <a:extraClrScheme>
      <a:clrScheme name="Blank Presentation 14">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B9DB0E"/>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Blank Presentation">
  <a:themeElements>
    <a:clrScheme name="1_Blank Presentation 14">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B9DB0E"/>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CCFF33"/>
        </a:folHlink>
      </a:clrScheme>
      <a:clrMap bg1="dk2" tx1="lt1" bg2="dk1" tx2="lt2" accent1="accent1" accent2="accent2" accent3="accent3" accent4="accent4" accent5="accent5" accent6="accent6" hlink="hlink" folHlink="folHlink"/>
    </a:extraClrScheme>
    <a:extraClrScheme>
      <a:clrScheme name="1_Blank Presentation 14">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B9DB0E"/>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White">
  <a:themeElements>
    <a:clrScheme name="Met Office">
      <a:dk1>
        <a:srgbClr val="000000"/>
      </a:dk1>
      <a:lt1>
        <a:srgbClr val="FFFFFF"/>
      </a:lt1>
      <a:dk2>
        <a:srgbClr val="B9DB0E"/>
      </a:dk2>
      <a:lt2>
        <a:srgbClr val="000099"/>
      </a:lt2>
      <a:accent1>
        <a:srgbClr val="8F8DCB"/>
      </a:accent1>
      <a:accent2>
        <a:srgbClr val="00ADD0"/>
      </a:accent2>
      <a:accent3>
        <a:srgbClr val="878800"/>
      </a:accent3>
      <a:accent4>
        <a:srgbClr val="9CA299"/>
      </a:accent4>
      <a:accent5>
        <a:srgbClr val="ED2939"/>
      </a:accent5>
      <a:accent6>
        <a:srgbClr val="B9DB0E"/>
      </a:accent6>
      <a:hlink>
        <a:srgbClr val="9CA299"/>
      </a:hlink>
      <a:folHlink>
        <a:srgbClr val="ED2939"/>
      </a:folHlink>
    </a:clrScheme>
    <a:fontScheme name="Whi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theme>
</file>

<file path=ppt/theme/theme14.xml><?xml version="1.0" encoding="utf-8"?>
<a:theme xmlns:a="http://schemas.openxmlformats.org/drawingml/2006/main" name="2_Custom Design">
  <a:themeElements>
    <a:clrScheme name="Custom Design 1">
      <a:dk1>
        <a:srgbClr val="000000"/>
      </a:dk1>
      <a:lt1>
        <a:srgbClr val="FFFFFF"/>
      </a:lt1>
      <a:dk2>
        <a:srgbClr val="B9DB0E"/>
      </a:dk2>
      <a:lt2>
        <a:srgbClr val="000099"/>
      </a:lt2>
      <a:accent1>
        <a:srgbClr val="8F8DCB"/>
      </a:accent1>
      <a:accent2>
        <a:srgbClr val="00ADD0"/>
      </a:accent2>
      <a:accent3>
        <a:srgbClr val="FFFFFF"/>
      </a:accent3>
      <a:accent4>
        <a:srgbClr val="000000"/>
      </a:accent4>
      <a:accent5>
        <a:srgbClr val="C6C5E2"/>
      </a:accent5>
      <a:accent6>
        <a:srgbClr val="009CBC"/>
      </a:accent6>
      <a:hlink>
        <a:srgbClr val="9CA299"/>
      </a:hlink>
      <a:folHlink>
        <a:srgbClr val="ED2939"/>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85000"/>
          </a:lnSpc>
          <a:spcBef>
            <a:spcPct val="0"/>
          </a:spcBef>
          <a:spcAft>
            <a:spcPct val="0"/>
          </a:spcAft>
          <a:buClrTx/>
          <a:buSzTx/>
          <a:buFontTx/>
          <a:buNone/>
          <a:tabLst/>
          <a:defRPr kumimoji="0" lang="en-GB" sz="1000" b="1" i="0" u="none" strike="noStrike" cap="none" normalizeH="0" baseline="0" smtClean="0">
            <a:ln>
              <a:noFill/>
            </a:ln>
            <a:solidFill>
              <a:srgbClr val="FF0000"/>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85000"/>
          </a:lnSpc>
          <a:spcBef>
            <a:spcPct val="0"/>
          </a:spcBef>
          <a:spcAft>
            <a:spcPct val="0"/>
          </a:spcAft>
          <a:buClrTx/>
          <a:buSzTx/>
          <a:buFontTx/>
          <a:buNone/>
          <a:tabLst/>
          <a:defRPr kumimoji="0" lang="en-GB" sz="1000" b="1" i="0" u="none" strike="noStrike" cap="none" normalizeH="0" baseline="0" smtClean="0">
            <a:ln>
              <a:noFill/>
            </a:ln>
            <a:solidFill>
              <a:srgbClr val="FF0000"/>
            </a:solidFill>
            <a:effectLst/>
            <a:latin typeface="Arial" charset="0"/>
          </a:defRPr>
        </a:defPPr>
      </a:lstStyle>
    </a:lnDef>
  </a:objectDefaults>
  <a:extraClrSchemeLst>
    <a:extraClrScheme>
      <a:clrScheme name="Custom Design 1">
        <a:dk1>
          <a:srgbClr val="000000"/>
        </a:dk1>
        <a:lt1>
          <a:srgbClr val="FFFFFF"/>
        </a:lt1>
        <a:dk2>
          <a:srgbClr val="B9DB0E"/>
        </a:dk2>
        <a:lt2>
          <a:srgbClr val="000099"/>
        </a:lt2>
        <a:accent1>
          <a:srgbClr val="8F8DCB"/>
        </a:accent1>
        <a:accent2>
          <a:srgbClr val="00ADD0"/>
        </a:accent2>
        <a:accent3>
          <a:srgbClr val="FFFFFF"/>
        </a:accent3>
        <a:accent4>
          <a:srgbClr val="000000"/>
        </a:accent4>
        <a:accent5>
          <a:srgbClr val="C6C5E2"/>
        </a:accent5>
        <a:accent6>
          <a:srgbClr val="009CBC"/>
        </a:accent6>
        <a:hlink>
          <a:srgbClr val="9CA299"/>
        </a:hlink>
        <a:folHlink>
          <a:srgbClr val="ED2939"/>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MO_standard_template_14_0085">
  <a:themeElements>
    <a:clrScheme name="Corporate pallette">
      <a:dk1>
        <a:srgbClr val="000000"/>
      </a:dk1>
      <a:lt1>
        <a:srgbClr val="FFFFFF"/>
      </a:lt1>
      <a:dk2>
        <a:srgbClr val="9CA299"/>
      </a:dk2>
      <a:lt2>
        <a:srgbClr val="00ADD0"/>
      </a:lt2>
      <a:accent1>
        <a:srgbClr val="8F8DCB"/>
      </a:accent1>
      <a:accent2>
        <a:srgbClr val="878800"/>
      </a:accent2>
      <a:accent3>
        <a:srgbClr val="031F73"/>
      </a:accent3>
      <a:accent4>
        <a:srgbClr val="9CA299"/>
      </a:accent4>
      <a:accent5>
        <a:srgbClr val="CCFF33"/>
      </a:accent5>
      <a:accent6>
        <a:srgbClr val="D7A900"/>
      </a:accent6>
      <a:hlink>
        <a:srgbClr val="9CA299"/>
      </a:hlink>
      <a:folHlink>
        <a:srgbClr val="ED2939"/>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4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4400" b="0" i="0" u="none" strike="noStrike" cap="none" normalizeH="0" baseline="0" smtClean="0">
            <a:ln>
              <a:noFill/>
            </a:ln>
            <a:solidFill>
              <a:schemeClr val="tx2"/>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CCFF33"/>
        </a:folHlink>
      </a:clrScheme>
      <a:clrMap bg1="dk2" tx1="lt1" bg2="dk1" tx2="lt2" accent1="accent1" accent2="accent2" accent3="accent3" accent4="accent4" accent5="accent5" accent6="accent6" hlink="hlink" folHlink="folHlink"/>
    </a:extraClrScheme>
    <a:extraClrScheme>
      <a:clrScheme name="Blank Presentation 14">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B9DB0E"/>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8_Custom Design">
  <a:themeElements>
    <a:clrScheme name="MetOffice">
      <a:dk1>
        <a:srgbClr val="000000"/>
      </a:dk1>
      <a:lt1>
        <a:srgbClr val="FFFFFF"/>
      </a:lt1>
      <a:dk2>
        <a:srgbClr val="B9DB0E"/>
      </a:dk2>
      <a:lt2>
        <a:srgbClr val="000099"/>
      </a:lt2>
      <a:accent1>
        <a:srgbClr val="8F8DCB"/>
      </a:accent1>
      <a:accent2>
        <a:srgbClr val="00ADD0"/>
      </a:accent2>
      <a:accent3>
        <a:srgbClr val="878800"/>
      </a:accent3>
      <a:accent4>
        <a:srgbClr val="9CA299"/>
      </a:accent4>
      <a:accent5>
        <a:srgbClr val="ED2939"/>
      </a:accent5>
      <a:accent6>
        <a:srgbClr val="B9DB0E"/>
      </a:accent6>
      <a:hlink>
        <a:srgbClr val="9CA299"/>
      </a:hlink>
      <a:folHlink>
        <a:srgbClr val="ED2939"/>
      </a:folHlink>
    </a:clrScheme>
    <a:fontScheme name="MetOffice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5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 PL UMing HK"/>
        <a:cs typeface="AR PL UMing HK"/>
      </a:majorFont>
      <a:minorFont>
        <a:latin typeface="Arial"/>
        <a:ea typeface="AR PL UMing HK"/>
        <a:cs typeface="AR PL UMing HK"/>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7_Blank Presentation">
  <a:themeElements>
    <a:clrScheme name="">
      <a:dk1>
        <a:srgbClr val="808080"/>
      </a:dk1>
      <a:lt1>
        <a:srgbClr val="FFFFFF"/>
      </a:lt1>
      <a:dk2>
        <a:srgbClr val="000000"/>
      </a:dk2>
      <a:lt2>
        <a:srgbClr val="FFFF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CCFF33"/>
      </a:folHlink>
    </a:clrScheme>
    <a:fontScheme name="1_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CCFF33"/>
        </a:folHlink>
      </a:clrScheme>
      <a:clrMap bg1="dk2" tx1="lt1" bg2="dk1" tx2="lt2" accent1="accent1" accent2="accent2" accent3="accent3" accent4="accent4" accent5="accent5" accent6="accent6" hlink="hlink" folHlink="folHlink"/>
    </a:extraClrScheme>
    <a:extraClrScheme>
      <a:clrScheme name="1_Blank Presentation 14">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B9DB0E"/>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ureau Blank">
  <a:themeElements>
    <a:clrScheme name="Bureau Blank 13">
      <a:dk1>
        <a:srgbClr val="666666"/>
      </a:dk1>
      <a:lt1>
        <a:srgbClr val="FFFFFF"/>
      </a:lt1>
      <a:dk2>
        <a:srgbClr val="34657F"/>
      </a:dk2>
      <a:lt2>
        <a:srgbClr val="EEECE1"/>
      </a:lt2>
      <a:accent1>
        <a:srgbClr val="00AFD7"/>
      </a:accent1>
      <a:accent2>
        <a:srgbClr val="34657F"/>
      </a:accent2>
      <a:accent3>
        <a:srgbClr val="FFFFFF"/>
      </a:accent3>
      <a:accent4>
        <a:srgbClr val="565656"/>
      </a:accent4>
      <a:accent5>
        <a:srgbClr val="AAD4E8"/>
      </a:accent5>
      <a:accent6>
        <a:srgbClr val="2E5B72"/>
      </a:accent6>
      <a:hlink>
        <a:srgbClr val="00AFD7"/>
      </a:hlink>
      <a:folHlink>
        <a:srgbClr val="671E75"/>
      </a:folHlink>
    </a:clrScheme>
    <a:fontScheme name="Bureau 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ureau 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reau 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reau 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reau 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reau 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reau 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reau 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reau 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reau 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reau 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reau 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reau 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reau Blank 13">
        <a:dk1>
          <a:srgbClr val="666666"/>
        </a:dk1>
        <a:lt1>
          <a:srgbClr val="FFFFFF"/>
        </a:lt1>
        <a:dk2>
          <a:srgbClr val="34657F"/>
        </a:dk2>
        <a:lt2>
          <a:srgbClr val="EEECE1"/>
        </a:lt2>
        <a:accent1>
          <a:srgbClr val="00AFD7"/>
        </a:accent1>
        <a:accent2>
          <a:srgbClr val="34657F"/>
        </a:accent2>
        <a:accent3>
          <a:srgbClr val="FFFFFF"/>
        </a:accent3>
        <a:accent4>
          <a:srgbClr val="565656"/>
        </a:accent4>
        <a:accent5>
          <a:srgbClr val="AAD4E8"/>
        </a:accent5>
        <a:accent6>
          <a:srgbClr val="2E5B72"/>
        </a:accent6>
        <a:hlink>
          <a:srgbClr val="00AFD7"/>
        </a:hlink>
        <a:folHlink>
          <a:srgbClr val="671E75"/>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3_Blank Presentation">
  <a:themeElements>
    <a:clrScheme name="">
      <a:dk1>
        <a:srgbClr val="808080"/>
      </a:dk1>
      <a:lt1>
        <a:srgbClr val="FFFFFF"/>
      </a:lt1>
      <a:dk2>
        <a:srgbClr val="000000"/>
      </a:dk2>
      <a:lt2>
        <a:srgbClr val="FFFF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CCFF33"/>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12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1200" b="0" i="0" u="none" strike="noStrike" cap="none" normalizeH="0" baseline="0" smtClean="0">
            <a:ln>
              <a:noFill/>
            </a:ln>
            <a:solidFill>
              <a:schemeClr val="bg1"/>
            </a:solidFill>
            <a:effectLst/>
            <a:latin typeface="Arial" charset="0"/>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CCFF33"/>
        </a:folHlink>
      </a:clrScheme>
      <a:clrMap bg1="dk2" tx1="lt1" bg2="dk1" tx2="lt2" accent1="accent1" accent2="accent2" accent3="accent3" accent4="accent4" accent5="accent5" accent6="accent6" hlink="hlink" folHlink="folHlink"/>
    </a:extraClrScheme>
    <a:extraClrScheme>
      <a:clrScheme name="1_Blank Presentation 14">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B9DB0E"/>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_scientific_template">
  <a:themeElements>
    <a:clrScheme name="scientific_template 14">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B9DB0E"/>
      </a:folHlink>
    </a:clrScheme>
    <a:fontScheme name="scientific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12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1200" b="0" i="0" u="none" strike="noStrike" cap="none" normalizeH="0" baseline="0" smtClean="0">
            <a:ln>
              <a:noFill/>
            </a:ln>
            <a:solidFill>
              <a:schemeClr val="bg1"/>
            </a:solidFill>
            <a:effectLst/>
            <a:latin typeface="Arial" charset="0"/>
          </a:defRPr>
        </a:defPPr>
      </a:lstStyle>
    </a:lnDef>
  </a:objectDefaults>
  <a:extraClrSchemeLst>
    <a:extraClrScheme>
      <a:clrScheme name="scientif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cientif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cientif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cientif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cientif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cientif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cientif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cientif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cientif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cientif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cientif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cientif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cientific_template 13">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CCFF33"/>
        </a:folHlink>
      </a:clrScheme>
      <a:clrMap bg1="dk2" tx1="lt1" bg2="dk1" tx2="lt2" accent1="accent1" accent2="accent2" accent3="accent3" accent4="accent4" accent5="accent5" accent6="accent6" hlink="hlink" folHlink="folHlink"/>
    </a:extraClrScheme>
    <a:extraClrScheme>
      <a:clrScheme name="scientific_template 14">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B9DB0E"/>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_Blank Presentation">
  <a:themeElements>
    <a:clrScheme name="">
      <a:dk1>
        <a:srgbClr val="808080"/>
      </a:dk1>
      <a:lt1>
        <a:srgbClr val="FFFFFF"/>
      </a:lt1>
      <a:dk2>
        <a:srgbClr val="000000"/>
      </a:dk2>
      <a:lt2>
        <a:srgbClr val="FFFF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CCFF33"/>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12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85000"/>
          </a:lnSpc>
          <a:spcBef>
            <a:spcPct val="0"/>
          </a:spcBef>
          <a:spcAft>
            <a:spcPct val="0"/>
          </a:spcAft>
          <a:buClrTx/>
          <a:buSzTx/>
          <a:buFontTx/>
          <a:buNone/>
          <a:tabLst/>
          <a:defRPr kumimoji="0" lang="en-GB" sz="1200" b="0" i="0" u="none" strike="noStrike" cap="none" normalizeH="0" baseline="0" smtClean="0">
            <a:ln>
              <a:noFill/>
            </a:ln>
            <a:solidFill>
              <a:schemeClr val="bg1"/>
            </a:solidFill>
            <a:effectLst/>
            <a:latin typeface="Arial" charset="0"/>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CCFF33"/>
        </a:folHlink>
      </a:clrScheme>
      <a:clrMap bg1="dk2" tx1="lt1" bg2="dk1" tx2="lt2" accent1="accent1" accent2="accent2" accent3="accent3" accent4="accent4" accent5="accent5" accent6="accent6" hlink="hlink" folHlink="folHlink"/>
    </a:extraClrScheme>
    <a:extraClrScheme>
      <a:clrScheme name="1_Blank Presentation 14">
        <a:dk1>
          <a:srgbClr val="808080"/>
        </a:dk1>
        <a:lt1>
          <a:srgbClr val="FFFFFF"/>
        </a:lt1>
        <a:dk2>
          <a:srgbClr val="000000"/>
        </a:dk2>
        <a:lt2>
          <a:srgbClr val="FFFFFF"/>
        </a:lt2>
        <a:accent1>
          <a:srgbClr val="BBE0E3"/>
        </a:accent1>
        <a:accent2>
          <a:srgbClr val="ED2939"/>
        </a:accent2>
        <a:accent3>
          <a:srgbClr val="AAAAAA"/>
        </a:accent3>
        <a:accent4>
          <a:srgbClr val="DADADA"/>
        </a:accent4>
        <a:accent5>
          <a:srgbClr val="DAEDEF"/>
        </a:accent5>
        <a:accent6>
          <a:srgbClr val="D72433"/>
        </a:accent6>
        <a:hlink>
          <a:srgbClr val="009999"/>
        </a:hlink>
        <a:folHlink>
          <a:srgbClr val="B9DB0E"/>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Bureau Blank">
  <a:themeElements>
    <a:clrScheme name="Bureau Blank 13">
      <a:dk1>
        <a:srgbClr val="666666"/>
      </a:dk1>
      <a:lt1>
        <a:srgbClr val="FFFFFF"/>
      </a:lt1>
      <a:dk2>
        <a:srgbClr val="34657F"/>
      </a:dk2>
      <a:lt2>
        <a:srgbClr val="EEECE1"/>
      </a:lt2>
      <a:accent1>
        <a:srgbClr val="00AFD7"/>
      </a:accent1>
      <a:accent2>
        <a:srgbClr val="34657F"/>
      </a:accent2>
      <a:accent3>
        <a:srgbClr val="FFFFFF"/>
      </a:accent3>
      <a:accent4>
        <a:srgbClr val="565656"/>
      </a:accent4>
      <a:accent5>
        <a:srgbClr val="AAD4E8"/>
      </a:accent5>
      <a:accent6>
        <a:srgbClr val="2E5B72"/>
      </a:accent6>
      <a:hlink>
        <a:srgbClr val="00AFD7"/>
      </a:hlink>
      <a:folHlink>
        <a:srgbClr val="671E75"/>
      </a:folHlink>
    </a:clrScheme>
    <a:fontScheme name="Bureau 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ureau 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reau 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reau 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reau 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reau 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reau 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reau 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reau 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reau 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reau 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reau 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reau 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reau Blank 13">
        <a:dk1>
          <a:srgbClr val="666666"/>
        </a:dk1>
        <a:lt1>
          <a:srgbClr val="FFFFFF"/>
        </a:lt1>
        <a:dk2>
          <a:srgbClr val="34657F"/>
        </a:dk2>
        <a:lt2>
          <a:srgbClr val="EEECE1"/>
        </a:lt2>
        <a:accent1>
          <a:srgbClr val="00AFD7"/>
        </a:accent1>
        <a:accent2>
          <a:srgbClr val="34657F"/>
        </a:accent2>
        <a:accent3>
          <a:srgbClr val="FFFFFF"/>
        </a:accent3>
        <a:accent4>
          <a:srgbClr val="565656"/>
        </a:accent4>
        <a:accent5>
          <a:srgbClr val="AAD4E8"/>
        </a:accent5>
        <a:accent6>
          <a:srgbClr val="2E5B72"/>
        </a:accent6>
        <a:hlink>
          <a:srgbClr val="00AFD7"/>
        </a:hlink>
        <a:folHlink>
          <a:srgbClr val="671E75"/>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SIRO Theme 3">
  <a:themeElements>
    <a:clrScheme name="CSIRO Theme 3 1">
      <a:dk1>
        <a:srgbClr val="000000"/>
      </a:dk1>
      <a:lt1>
        <a:srgbClr val="FFFFFF"/>
      </a:lt1>
      <a:dk2>
        <a:srgbClr val="000000"/>
      </a:dk2>
      <a:lt2>
        <a:srgbClr val="FFFFFF"/>
      </a:lt2>
      <a:accent1>
        <a:srgbClr val="00A9CE"/>
      </a:accent1>
      <a:accent2>
        <a:srgbClr val="00313C"/>
      </a:accent2>
      <a:accent3>
        <a:srgbClr val="FFFFFF"/>
      </a:accent3>
      <a:accent4>
        <a:srgbClr val="000000"/>
      </a:accent4>
      <a:accent5>
        <a:srgbClr val="AAD1E3"/>
      </a:accent5>
      <a:accent6>
        <a:srgbClr val="002B35"/>
      </a:accent6>
      <a:hlink>
        <a:srgbClr val="41B6E6"/>
      </a:hlink>
      <a:folHlink>
        <a:srgbClr val="004B87"/>
      </a:folHlink>
    </a:clrScheme>
    <a:fontScheme name="CSIRO Theme 3">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SIRO Theme 3 1">
        <a:dk1>
          <a:srgbClr val="000000"/>
        </a:dk1>
        <a:lt1>
          <a:srgbClr val="FFFFFF"/>
        </a:lt1>
        <a:dk2>
          <a:srgbClr val="000000"/>
        </a:dk2>
        <a:lt2>
          <a:srgbClr val="FFFFFF"/>
        </a:lt2>
        <a:accent1>
          <a:srgbClr val="00A9CE"/>
        </a:accent1>
        <a:accent2>
          <a:srgbClr val="00313C"/>
        </a:accent2>
        <a:accent3>
          <a:srgbClr val="FFFFFF"/>
        </a:accent3>
        <a:accent4>
          <a:srgbClr val="000000"/>
        </a:accent4>
        <a:accent5>
          <a:srgbClr val="AAD1E3"/>
        </a:accent5>
        <a:accent6>
          <a:srgbClr val="002B35"/>
        </a:accent6>
        <a:hlink>
          <a:srgbClr val="41B6E6"/>
        </a:hlink>
        <a:folHlink>
          <a:srgbClr val="004B8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SIRO_PowerPoint_Midday_120322">
  <a:themeElements>
    <a:clrScheme name="CSIRO Midday">
      <a:dk1>
        <a:sysClr val="windowText" lastClr="000000"/>
      </a:dk1>
      <a:lt1>
        <a:srgbClr val="FFFFFF"/>
      </a:lt1>
      <a:dk2>
        <a:srgbClr val="000000"/>
      </a:dk2>
      <a:lt2>
        <a:srgbClr val="FFFFFF"/>
      </a:lt2>
      <a:accent1>
        <a:srgbClr val="00A9CE"/>
      </a:accent1>
      <a:accent2>
        <a:srgbClr val="00313C"/>
      </a:accent2>
      <a:accent3>
        <a:srgbClr val="78BE20"/>
      </a:accent3>
      <a:accent4>
        <a:srgbClr val="4A7729"/>
      </a:accent4>
      <a:accent5>
        <a:srgbClr val="9FAEE5"/>
      </a:accent5>
      <a:accent6>
        <a:srgbClr val="1E22AA"/>
      </a:accent6>
      <a:hlink>
        <a:srgbClr val="41B6E6"/>
      </a:hlink>
      <a:folHlink>
        <a:srgbClr val="004B87"/>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odel_eval_workshop">
  <a:themeElements>
    <a:clrScheme name="Bureau Standard 2">
      <a:dk1>
        <a:srgbClr val="666666"/>
      </a:dk1>
      <a:lt1>
        <a:srgbClr val="FFFFFF"/>
      </a:lt1>
      <a:dk2>
        <a:srgbClr val="34657F"/>
      </a:dk2>
      <a:lt2>
        <a:srgbClr val="EEECE1"/>
      </a:lt2>
      <a:accent1>
        <a:srgbClr val="00AFD7"/>
      </a:accent1>
      <a:accent2>
        <a:srgbClr val="34657F"/>
      </a:accent2>
      <a:accent3>
        <a:srgbClr val="FFFFFF"/>
      </a:accent3>
      <a:accent4>
        <a:srgbClr val="565656"/>
      </a:accent4>
      <a:accent5>
        <a:srgbClr val="AAD4E8"/>
      </a:accent5>
      <a:accent6>
        <a:srgbClr val="2E5B72"/>
      </a:accent6>
      <a:hlink>
        <a:srgbClr val="00AFD7"/>
      </a:hlink>
      <a:folHlink>
        <a:srgbClr val="671E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ureau Standard 1">
        <a:dk1>
          <a:srgbClr val="666666"/>
        </a:dk1>
        <a:lt1>
          <a:srgbClr val="FFFFFF"/>
        </a:lt1>
        <a:dk2>
          <a:srgbClr val="1F497D"/>
        </a:dk2>
        <a:lt2>
          <a:srgbClr val="EEECE1"/>
        </a:lt2>
        <a:accent1>
          <a:srgbClr val="10ADDA"/>
        </a:accent1>
        <a:accent2>
          <a:srgbClr val="2A597A"/>
        </a:accent2>
        <a:accent3>
          <a:srgbClr val="FFFFFF"/>
        </a:accent3>
        <a:accent4>
          <a:srgbClr val="565656"/>
        </a:accent4>
        <a:accent5>
          <a:srgbClr val="AAD3EA"/>
        </a:accent5>
        <a:accent6>
          <a:srgbClr val="25506E"/>
        </a:accent6>
        <a:hlink>
          <a:srgbClr val="FF0000"/>
        </a:hlink>
        <a:folHlink>
          <a:srgbClr val="FFE100"/>
        </a:folHlink>
      </a:clrScheme>
      <a:clrMap bg1="lt1" tx1="dk1" bg2="lt2" tx2="dk2" accent1="accent1" accent2="accent2" accent3="accent3" accent4="accent4" accent5="accent5" accent6="accent6" hlink="hlink" folHlink="folHlink"/>
    </a:extraClrScheme>
    <a:extraClrScheme>
      <a:clrScheme name="Bureau Standard 2">
        <a:dk1>
          <a:srgbClr val="666666"/>
        </a:dk1>
        <a:lt1>
          <a:srgbClr val="FFFFFF"/>
        </a:lt1>
        <a:dk2>
          <a:srgbClr val="34657F"/>
        </a:dk2>
        <a:lt2>
          <a:srgbClr val="EEECE1"/>
        </a:lt2>
        <a:accent1>
          <a:srgbClr val="00AFD7"/>
        </a:accent1>
        <a:accent2>
          <a:srgbClr val="34657F"/>
        </a:accent2>
        <a:accent3>
          <a:srgbClr val="FFFFFF"/>
        </a:accent3>
        <a:accent4>
          <a:srgbClr val="565656"/>
        </a:accent4>
        <a:accent5>
          <a:srgbClr val="AAD4E8"/>
        </a:accent5>
        <a:accent6>
          <a:srgbClr val="2E5B72"/>
        </a:accent6>
        <a:hlink>
          <a:srgbClr val="00AFD7"/>
        </a:hlink>
        <a:folHlink>
          <a:srgbClr val="671E75"/>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ureau 3 Picture">
  <a:themeElements>
    <a:clrScheme name="Bureau 3 Pictur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3 Picture">
      <a:majorFont>
        <a:latin typeface="Arial"/>
        <a:ea typeface="ＭＳ Ｐゴシック"/>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ureau 3 Pictur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reau 3 Pictur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reau 3 Pictur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reau 3 Pictur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reau 3 Pictur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reau 3 Pictur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reau 3 Pictur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reau 3 Pictur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reau 3 Pictur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reau 3 Pictur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reau 3 Pictur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reau 3 Pictur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emplate_ppt_cawcr1_ws">
  <a:themeElements>
    <a:clrScheme name="onecsiro_powerpoint_080516 13">
      <a:dk1>
        <a:srgbClr val="000000"/>
      </a:dk1>
      <a:lt1>
        <a:srgbClr val="FFFFFF"/>
      </a:lt1>
      <a:dk2>
        <a:srgbClr val="FFFFFF"/>
      </a:dk2>
      <a:lt2>
        <a:srgbClr val="999999"/>
      </a:lt2>
      <a:accent1>
        <a:srgbClr val="0099CC"/>
      </a:accent1>
      <a:accent2>
        <a:srgbClr val="BED600"/>
      </a:accent2>
      <a:accent3>
        <a:srgbClr val="FFFFFF"/>
      </a:accent3>
      <a:accent4>
        <a:srgbClr val="000000"/>
      </a:accent4>
      <a:accent5>
        <a:srgbClr val="AACAE2"/>
      </a:accent5>
      <a:accent6>
        <a:srgbClr val="ACC200"/>
      </a:accent6>
      <a:hlink>
        <a:srgbClr val="CB5056"/>
      </a:hlink>
      <a:folHlink>
        <a:srgbClr val="EBAB0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necsiro_powerpoint_0805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necsiro_powerpoint_0805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necsiro_powerpoint_0805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necsiro_powerpoint_0805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necsiro_powerpoint_0805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necsiro_powerpoint_0805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necsiro_powerpoint_0805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necsiro_powerpoint_0805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necsiro_powerpoint_0805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necsiro_powerpoint_0805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necsiro_powerpoint_0805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necsiro_powerpoint_0805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necsiro_powerpoint_080516 13">
        <a:dk1>
          <a:srgbClr val="000000"/>
        </a:dk1>
        <a:lt1>
          <a:srgbClr val="FFFFFF"/>
        </a:lt1>
        <a:dk2>
          <a:srgbClr val="FFFFFF"/>
        </a:dk2>
        <a:lt2>
          <a:srgbClr val="999999"/>
        </a:lt2>
        <a:accent1>
          <a:srgbClr val="0099CC"/>
        </a:accent1>
        <a:accent2>
          <a:srgbClr val="BED600"/>
        </a:accent2>
        <a:accent3>
          <a:srgbClr val="FFFFFF"/>
        </a:accent3>
        <a:accent4>
          <a:srgbClr val="000000"/>
        </a:accent4>
        <a:accent5>
          <a:srgbClr val="AACAE2"/>
        </a:accent5>
        <a:accent6>
          <a:srgbClr val="ACC200"/>
        </a:accent6>
        <a:hlink>
          <a:srgbClr val="CB5056"/>
        </a:hlink>
        <a:folHlink>
          <a:srgbClr val="EBAB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Bureau_Generic_2012_v2</Template>
  <TotalTime>15642</TotalTime>
  <Words>5605</Words>
  <Application>Microsoft Office PowerPoint</Application>
  <PresentationFormat>On-screen Show (4:3)</PresentationFormat>
  <Paragraphs>1086</Paragraphs>
  <Slides>81</Slides>
  <Notes>38</Notes>
  <HiddenSlides>6</HiddenSlides>
  <MMClips>2</MMClips>
  <ScaleCrop>false</ScaleCrop>
  <HeadingPairs>
    <vt:vector size="4" baseType="variant">
      <vt:variant>
        <vt:lpstr>Theme</vt:lpstr>
      </vt:variant>
      <vt:variant>
        <vt:i4>23</vt:i4>
      </vt:variant>
      <vt:variant>
        <vt:lpstr>Slide Titles</vt:lpstr>
      </vt:variant>
      <vt:variant>
        <vt:i4>81</vt:i4>
      </vt:variant>
    </vt:vector>
  </HeadingPairs>
  <TitlesOfParts>
    <vt:vector size="104" baseType="lpstr">
      <vt:lpstr>Bureau_Generic_2012_v2</vt:lpstr>
      <vt:lpstr>Bureau Blank</vt:lpstr>
      <vt:lpstr>CSIRO Theme 3</vt:lpstr>
      <vt:lpstr>CSIRO_PowerPoint_Midday_120322</vt:lpstr>
      <vt:lpstr>model_eval_workshop</vt:lpstr>
      <vt:lpstr>Bureau 3 Picture</vt:lpstr>
      <vt:lpstr>Office Theme</vt:lpstr>
      <vt:lpstr>template_ppt_cawcr1_ws</vt:lpstr>
      <vt:lpstr>2_Default Design</vt:lpstr>
      <vt:lpstr>1_Office Theme</vt:lpstr>
      <vt:lpstr>MO_standard_template_14_0085</vt:lpstr>
      <vt:lpstr>14_Blank Presentation</vt:lpstr>
      <vt:lpstr>1_White</vt:lpstr>
      <vt:lpstr>2_Custom Design</vt:lpstr>
      <vt:lpstr>1_MO_standard_template_14_0085</vt:lpstr>
      <vt:lpstr>38_Custom Design</vt:lpstr>
      <vt:lpstr>54_Custom Design</vt:lpstr>
      <vt:lpstr>2_Office Theme</vt:lpstr>
      <vt:lpstr>7_Blank Presentation</vt:lpstr>
      <vt:lpstr>3_Blank Presentation</vt:lpstr>
      <vt:lpstr>2_scientific_template</vt:lpstr>
      <vt:lpstr>1_Blank Presentation</vt:lpstr>
      <vt:lpstr>1_Bureau Blank</vt:lpstr>
      <vt:lpstr>Bureau ACCESS Plans and Activities</vt:lpstr>
      <vt:lpstr>Contents</vt:lpstr>
      <vt:lpstr>National Priority Project for Petascale Supercomputer Bureau NWP and Seasonal Prediction</vt:lpstr>
      <vt:lpstr>PowerPoint Presentation</vt:lpstr>
      <vt:lpstr>PowerPoint Presentation</vt:lpstr>
      <vt:lpstr>Advice across all timescales </vt:lpstr>
      <vt:lpstr>PowerPoint Presentation</vt:lpstr>
      <vt:lpstr>PowerPoint Presentation</vt:lpstr>
      <vt:lpstr>PowerPoint Presentation</vt:lpstr>
      <vt:lpstr>PowerPoint Presentation</vt:lpstr>
      <vt:lpstr>Technical Infrastructure Programme  Motivation</vt:lpstr>
      <vt:lpstr>Technical Infrastructure programme launched June 2013</vt:lpstr>
      <vt:lpstr>Joint science programme ...</vt:lpstr>
      <vt:lpstr>ACCESS NWP Systems – APS2 upgrade (2015-16)</vt:lpstr>
      <vt:lpstr>PowerPoint Presentation</vt:lpstr>
      <vt:lpstr>PowerPoint Presentation</vt:lpstr>
      <vt:lpstr>ACCESS NWP future directions</vt:lpstr>
      <vt:lpstr>ACCESS NWP Plans</vt:lpstr>
      <vt:lpstr>Towards APS2: ACCESS-G</vt:lpstr>
      <vt:lpstr>Towards APS2: ACCESS-G</vt:lpstr>
      <vt:lpstr>Towards APS2: ACCESS-G</vt:lpstr>
      <vt:lpstr>Towards APS2: ACCESS-R</vt:lpstr>
      <vt:lpstr>Towards APS2: ACCESS-C</vt:lpstr>
      <vt:lpstr>Towards APS2: ACCESS-GE</vt:lpstr>
      <vt:lpstr>APS2: ACCESS-GE</vt:lpstr>
      <vt:lpstr>Improved Seasonal Forecast System</vt:lpstr>
      <vt:lpstr>Background</vt:lpstr>
      <vt:lpstr>Plan</vt:lpstr>
      <vt:lpstr>Plan: Phase 1</vt:lpstr>
      <vt:lpstr>Plan: Phase 2</vt:lpstr>
      <vt:lpstr>Rapid Update Cycle – Hourly 1.5km experimental system </vt:lpstr>
      <vt:lpstr>Sydney Forecast Demonstration Project</vt:lpstr>
      <vt:lpstr>PowerPoint Presentation</vt:lpstr>
      <vt:lpstr>PowerPoint Presentation</vt:lpstr>
      <vt:lpstr>PowerPoint Presentation</vt:lpstr>
      <vt:lpstr>PowerPoint Presentation</vt:lpstr>
      <vt:lpstr>PowerPoint Presentation</vt:lpstr>
      <vt:lpstr>PowerPoint Presentation</vt:lpstr>
      <vt:lpstr>High impact weather modelling team TCs, Bushfires, Aviation, Severe TS, etc.</vt:lpstr>
      <vt:lpstr>Wind speed and direction Ash Wednesday, 1983</vt:lpstr>
      <vt:lpstr>Plume dynamics LES, 15 m s-1 wind</vt:lpstr>
      <vt:lpstr>Firebrand transport LES, 15 m s-1 wind</vt:lpstr>
      <vt:lpstr>PowerPoint Presentation</vt:lpstr>
      <vt:lpstr>Spray Route Scheme – Revised Parameterisation of Air-Sea Exchanges in High Winds: Impact on Tropical Cyclone Track, Intensity and Rapid Intensification</vt:lpstr>
      <vt:lpstr>NW Australia Extended-Range TC Forecasts</vt:lpstr>
      <vt:lpstr>Maritime Continent PEG Summary of 12 May 2015 meeting</vt:lpstr>
      <vt:lpstr>Impact of Buildings and Trees  Surface verification over Jun/July 2014</vt:lpstr>
      <vt:lpstr>VERIFICATION of Soil Moisture ANALYSES from Global NWP Models USING Ground Based Observations</vt:lpstr>
      <vt:lpstr>PowerPoint Presentation</vt:lpstr>
      <vt:lpstr>PowerPoint Presentation</vt:lpstr>
      <vt:lpstr>Solution to Eliminate Spurious Wind-Gusts from APS1(2) ACCESS-C over VicTas Domain</vt:lpstr>
      <vt:lpstr>Fixing a problem in direct solar radiation</vt:lpstr>
      <vt:lpstr>PowerPoint Presentation</vt:lpstr>
      <vt:lpstr>PowerPoint Presentation</vt:lpstr>
      <vt:lpstr>ACCESS-CABLE for NWP: preliminary results from Transpose AMIP experiments</vt:lpstr>
      <vt:lpstr>PowerPoint Presentation</vt:lpstr>
      <vt:lpstr>High Ice Water Content  Modelling Study</vt:lpstr>
      <vt:lpstr>Motivation                               Scientific motivations </vt:lpstr>
      <vt:lpstr>High Ice Water Content Modelling Study </vt:lpstr>
      <vt:lpstr>Sensitivity of the ACCESS forecast model statistical rainfall properties to resolution</vt:lpstr>
      <vt:lpstr>PowerPoint Presentation</vt:lpstr>
      <vt:lpstr>Future challenges</vt:lpstr>
      <vt:lpstr>PowerPoint Presentation</vt:lpstr>
      <vt:lpstr>Met Office science</vt:lpstr>
      <vt:lpstr>Advice across all timescales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Infrastructure Programme  Motivation</vt:lpstr>
      <vt:lpstr>Technical Infrastructure programme launched June 2013</vt:lpstr>
      <vt:lpstr>Joint science programme ...</vt:lpstr>
      <vt:lpstr>PowerPoint Presentation</vt:lpstr>
      <vt:lpstr>Joint Weather and Climate Research Programme (JWCRP)</vt:lpstr>
      <vt:lpstr>PowerPoint Presentation</vt:lpstr>
      <vt:lpstr>Thank You </vt:lpstr>
      <vt:lpstr>GA/GC development process RA development process? CS workshop Feb 2016</vt:lpstr>
    </vt:vector>
  </TitlesOfParts>
  <Company>Bureau of Meteorology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Weather</dc:title>
  <dc:creator>Elizabeth Stafford</dc:creator>
  <cp:lastModifiedBy>Michael Naughton</cp:lastModifiedBy>
  <cp:revision>139</cp:revision>
  <cp:lastPrinted>2015-04-13T07:31:19Z</cp:lastPrinted>
  <dcterms:created xsi:type="dcterms:W3CDTF">2015-02-20T00:45:29Z</dcterms:created>
  <dcterms:modified xsi:type="dcterms:W3CDTF">2016-02-25T19:50:41Z</dcterms:modified>
</cp:coreProperties>
</file>